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3"/>
  </p:notesMasterIdLst>
  <p:sldIdLst>
    <p:sldId id="256" r:id="rId2"/>
    <p:sldId id="300" r:id="rId3"/>
    <p:sldId id="259" r:id="rId4"/>
    <p:sldId id="261" r:id="rId5"/>
    <p:sldId id="262" r:id="rId6"/>
    <p:sldId id="264" r:id="rId7"/>
    <p:sldId id="265" r:id="rId8"/>
    <p:sldId id="267" r:id="rId9"/>
    <p:sldId id="268" r:id="rId10"/>
    <p:sldId id="270" r:id="rId11"/>
    <p:sldId id="273" r:id="rId12"/>
    <p:sldId id="274" r:id="rId13"/>
    <p:sldId id="275" r:id="rId14"/>
    <p:sldId id="277" r:id="rId15"/>
    <p:sldId id="284" r:id="rId16"/>
    <p:sldId id="286" r:id="rId17"/>
    <p:sldId id="283" r:id="rId18"/>
    <p:sldId id="279" r:id="rId19"/>
    <p:sldId id="287" r:id="rId20"/>
    <p:sldId id="289" r:id="rId21"/>
    <p:sldId id="290" r:id="rId22"/>
    <p:sldId id="292" r:id="rId23"/>
    <p:sldId id="294" r:id="rId24"/>
    <p:sldId id="281" r:id="rId25"/>
    <p:sldId id="297" r:id="rId26"/>
    <p:sldId id="298" r:id="rId27"/>
    <p:sldId id="299" r:id="rId28"/>
    <p:sldId id="370" r:id="rId29"/>
    <p:sldId id="417" r:id="rId30"/>
    <p:sldId id="418" r:id="rId31"/>
    <p:sldId id="260" r:id="rId32"/>
    <p:sldId id="419" r:id="rId33"/>
    <p:sldId id="420" r:id="rId34"/>
    <p:sldId id="271" r:id="rId35"/>
    <p:sldId id="421" r:id="rId36"/>
    <p:sldId id="422" r:id="rId37"/>
    <p:sldId id="423" r:id="rId38"/>
    <p:sldId id="424" r:id="rId39"/>
    <p:sldId id="276" r:id="rId40"/>
    <p:sldId id="425" r:id="rId41"/>
    <p:sldId id="278" r:id="rId42"/>
    <p:sldId id="426" r:id="rId43"/>
    <p:sldId id="358" r:id="rId44"/>
    <p:sldId id="427" r:id="rId45"/>
    <p:sldId id="282" r:id="rId46"/>
    <p:sldId id="288" r:id="rId47"/>
    <p:sldId id="428" r:id="rId48"/>
    <p:sldId id="429" r:id="rId49"/>
    <p:sldId id="431" r:id="rId50"/>
    <p:sldId id="432" r:id="rId51"/>
    <p:sldId id="433" r:id="rId52"/>
    <p:sldId id="301" r:id="rId53"/>
    <p:sldId id="434" r:id="rId54"/>
    <p:sldId id="306" r:id="rId55"/>
    <p:sldId id="435" r:id="rId56"/>
    <p:sldId id="436" r:id="rId57"/>
    <p:sldId id="311" r:id="rId58"/>
    <p:sldId id="359" r:id="rId59"/>
    <p:sldId id="320" r:id="rId60"/>
    <p:sldId id="318" r:id="rId61"/>
    <p:sldId id="324" r:id="rId62"/>
    <p:sldId id="319" r:id="rId63"/>
    <p:sldId id="328" r:id="rId64"/>
    <p:sldId id="330" r:id="rId65"/>
    <p:sldId id="332" r:id="rId66"/>
    <p:sldId id="337" r:id="rId67"/>
    <p:sldId id="338" r:id="rId68"/>
    <p:sldId id="340" r:id="rId69"/>
    <p:sldId id="347" r:id="rId70"/>
    <p:sldId id="350" r:id="rId71"/>
    <p:sldId id="352" r:id="rId72"/>
    <p:sldId id="353" r:id="rId73"/>
    <p:sldId id="482" r:id="rId74"/>
    <p:sldId id="400" r:id="rId75"/>
    <p:sldId id="263" r:id="rId76"/>
    <p:sldId id="401" r:id="rId77"/>
    <p:sldId id="402" r:id="rId78"/>
    <p:sldId id="266" r:id="rId79"/>
    <p:sldId id="269" r:id="rId80"/>
    <p:sldId id="272" r:id="rId81"/>
    <p:sldId id="403" r:id="rId82"/>
    <p:sldId id="404" r:id="rId83"/>
    <p:sldId id="405" r:id="rId84"/>
    <p:sldId id="406" r:id="rId85"/>
    <p:sldId id="483" r:id="rId86"/>
    <p:sldId id="280" r:id="rId87"/>
    <p:sldId id="407" r:id="rId88"/>
    <p:sldId id="408" r:id="rId89"/>
    <p:sldId id="325" r:id="rId90"/>
    <p:sldId id="409" r:id="rId91"/>
    <p:sldId id="410" r:id="rId92"/>
    <p:sldId id="317" r:id="rId93"/>
    <p:sldId id="411" r:id="rId94"/>
    <p:sldId id="291" r:id="rId95"/>
    <p:sldId id="484" r:id="rId96"/>
    <p:sldId id="293" r:id="rId97"/>
    <p:sldId id="412" r:id="rId98"/>
    <p:sldId id="413" r:id="rId99"/>
    <p:sldId id="414" r:id="rId100"/>
    <p:sldId id="295" r:id="rId101"/>
    <p:sldId id="415" r:id="rId102"/>
    <p:sldId id="416" r:id="rId103"/>
    <p:sldId id="326" r:id="rId104"/>
    <p:sldId id="303" r:id="rId105"/>
    <p:sldId id="304" r:id="rId106"/>
    <p:sldId id="309" r:id="rId107"/>
    <p:sldId id="305" r:id="rId108"/>
    <p:sldId id="308" r:id="rId109"/>
    <p:sldId id="310" r:id="rId110"/>
    <p:sldId id="313" r:id="rId111"/>
    <p:sldId id="437" r:id="rId112"/>
    <p:sldId id="438" r:id="rId113"/>
    <p:sldId id="439" r:id="rId114"/>
    <p:sldId id="440" r:id="rId115"/>
    <p:sldId id="441" r:id="rId116"/>
    <p:sldId id="442" r:id="rId117"/>
    <p:sldId id="443" r:id="rId118"/>
    <p:sldId id="444" r:id="rId119"/>
    <p:sldId id="445" r:id="rId120"/>
    <p:sldId id="446" r:id="rId121"/>
    <p:sldId id="447" r:id="rId122"/>
    <p:sldId id="448" r:id="rId123"/>
    <p:sldId id="449" r:id="rId124"/>
    <p:sldId id="450" r:id="rId125"/>
    <p:sldId id="451" r:id="rId126"/>
    <p:sldId id="452" r:id="rId127"/>
    <p:sldId id="453" r:id="rId128"/>
    <p:sldId id="454" r:id="rId129"/>
    <p:sldId id="455" r:id="rId130"/>
    <p:sldId id="456" r:id="rId131"/>
    <p:sldId id="485" r:id="rId132"/>
    <p:sldId id="457" r:id="rId133"/>
    <p:sldId id="458" r:id="rId134"/>
    <p:sldId id="459" r:id="rId135"/>
    <p:sldId id="460" r:id="rId136"/>
    <p:sldId id="461" r:id="rId137"/>
    <p:sldId id="462" r:id="rId138"/>
    <p:sldId id="463" r:id="rId139"/>
    <p:sldId id="464" r:id="rId140"/>
    <p:sldId id="465" r:id="rId141"/>
    <p:sldId id="466" r:id="rId142"/>
    <p:sldId id="467" r:id="rId143"/>
    <p:sldId id="468" r:id="rId144"/>
    <p:sldId id="285" r:id="rId145"/>
    <p:sldId id="469" r:id="rId146"/>
    <p:sldId id="470" r:id="rId147"/>
    <p:sldId id="471" r:id="rId148"/>
    <p:sldId id="472" r:id="rId149"/>
    <p:sldId id="473" r:id="rId150"/>
    <p:sldId id="302" r:id="rId151"/>
    <p:sldId id="474" r:id="rId152"/>
    <p:sldId id="475" r:id="rId153"/>
    <p:sldId id="476" r:id="rId154"/>
    <p:sldId id="477" r:id="rId155"/>
    <p:sldId id="478" r:id="rId156"/>
    <p:sldId id="479" r:id="rId157"/>
    <p:sldId id="312" r:id="rId158"/>
    <p:sldId id="315" r:id="rId159"/>
    <p:sldId id="480" r:id="rId160"/>
    <p:sldId id="481" r:id="rId161"/>
    <p:sldId id="321" r:id="rId16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9DECE4-9588-4483-9F28-687C56798D5F}">
          <p14:sldIdLst>
            <p14:sldId id="256"/>
          </p14:sldIdLst>
        </p14:section>
        <p14:section name="Apps and Applications" id="{9E9C325C-CB98-402B-B376-59DF8A26441C}">
          <p14:sldIdLst>
            <p14:sldId id="300"/>
            <p14:sldId id="259"/>
            <p14:sldId id="261"/>
            <p14:sldId id="262"/>
            <p14:sldId id="264"/>
            <p14:sldId id="265"/>
            <p14:sldId id="267"/>
            <p14:sldId id="268"/>
            <p14:sldId id="270"/>
            <p14:sldId id="273"/>
            <p14:sldId id="274"/>
            <p14:sldId id="275"/>
            <p14:sldId id="277"/>
            <p14:sldId id="284"/>
            <p14:sldId id="286"/>
            <p14:sldId id="283"/>
            <p14:sldId id="279"/>
            <p14:sldId id="287"/>
            <p14:sldId id="289"/>
            <p14:sldId id="290"/>
            <p14:sldId id="292"/>
            <p14:sldId id="294"/>
            <p14:sldId id="281"/>
            <p14:sldId id="297"/>
            <p14:sldId id="298"/>
            <p14:sldId id="299"/>
          </p14:sldIdLst>
        </p14:section>
        <p14:section name="Using Microsoft Word" id="{99FCAADD-C372-42CC-BA07-2BFA306BAE3F}">
          <p14:sldIdLst>
            <p14:sldId id="370"/>
            <p14:sldId id="417"/>
            <p14:sldId id="418"/>
            <p14:sldId id="260"/>
            <p14:sldId id="419"/>
            <p14:sldId id="420"/>
            <p14:sldId id="271"/>
            <p14:sldId id="421"/>
            <p14:sldId id="422"/>
            <p14:sldId id="423"/>
            <p14:sldId id="424"/>
            <p14:sldId id="276"/>
            <p14:sldId id="425"/>
            <p14:sldId id="278"/>
            <p14:sldId id="426"/>
            <p14:sldId id="358"/>
            <p14:sldId id="427"/>
            <p14:sldId id="282"/>
            <p14:sldId id="288"/>
            <p14:sldId id="428"/>
            <p14:sldId id="429"/>
            <p14:sldId id="431"/>
            <p14:sldId id="432"/>
            <p14:sldId id="433"/>
            <p14:sldId id="301"/>
            <p14:sldId id="434"/>
            <p14:sldId id="306"/>
            <p14:sldId id="435"/>
            <p14:sldId id="436"/>
            <p14:sldId id="311"/>
            <p14:sldId id="359"/>
            <p14:sldId id="320"/>
            <p14:sldId id="318"/>
            <p14:sldId id="324"/>
            <p14:sldId id="319"/>
            <p14:sldId id="328"/>
            <p14:sldId id="330"/>
            <p14:sldId id="332"/>
            <p14:sldId id="337"/>
            <p14:sldId id="338"/>
            <p14:sldId id="340"/>
            <p14:sldId id="347"/>
            <p14:sldId id="350"/>
            <p14:sldId id="352"/>
            <p14:sldId id="353"/>
            <p14:sldId id="482"/>
          </p14:sldIdLst>
        </p14:section>
        <p14:section name="Using Microsoft Excel" id="{4609ED3E-F5CA-4A6A-9CE2-B67E202A6DD3}">
          <p14:sldIdLst>
            <p14:sldId id="400"/>
            <p14:sldId id="263"/>
            <p14:sldId id="401"/>
            <p14:sldId id="402"/>
            <p14:sldId id="266"/>
            <p14:sldId id="269"/>
            <p14:sldId id="272"/>
            <p14:sldId id="403"/>
            <p14:sldId id="404"/>
            <p14:sldId id="405"/>
            <p14:sldId id="406"/>
            <p14:sldId id="483"/>
            <p14:sldId id="280"/>
            <p14:sldId id="407"/>
            <p14:sldId id="408"/>
            <p14:sldId id="325"/>
            <p14:sldId id="409"/>
            <p14:sldId id="410"/>
            <p14:sldId id="317"/>
            <p14:sldId id="411"/>
            <p14:sldId id="291"/>
            <p14:sldId id="484"/>
            <p14:sldId id="293"/>
            <p14:sldId id="412"/>
            <p14:sldId id="413"/>
            <p14:sldId id="414"/>
            <p14:sldId id="295"/>
            <p14:sldId id="415"/>
            <p14:sldId id="416"/>
            <p14:sldId id="326"/>
            <p14:sldId id="303"/>
            <p14:sldId id="304"/>
            <p14:sldId id="309"/>
            <p14:sldId id="305"/>
            <p14:sldId id="308"/>
            <p14:sldId id="310"/>
            <p14:sldId id="313"/>
          </p14:sldIdLst>
        </p14:section>
        <p14:section name="Database Concepts" id="{DA81684B-BB03-4E4D-AA59-FE7AC5D3EB20}">
          <p14:sldIdLst>
            <p14:sldId id="437"/>
            <p14:sldId id="438"/>
            <p14:sldId id="439"/>
            <p14:sldId id="440"/>
            <p14:sldId id="441"/>
            <p14:sldId id="442"/>
            <p14:sldId id="443"/>
            <p14:sldId id="444"/>
            <p14:sldId id="445"/>
            <p14:sldId id="446"/>
            <p14:sldId id="447"/>
            <p14:sldId id="448"/>
            <p14:sldId id="449"/>
            <p14:sldId id="450"/>
            <p14:sldId id="451"/>
            <p14:sldId id="452"/>
            <p14:sldId id="453"/>
            <p14:sldId id="454"/>
          </p14:sldIdLst>
        </p14:section>
        <p14:section name="Sử dụng Microsoft PowerPoint" id="{A3CF12CA-AF43-40BB-BA22-29DA4CD3419B}">
          <p14:sldIdLst>
            <p14:sldId id="455"/>
            <p14:sldId id="456"/>
            <p14:sldId id="485"/>
            <p14:sldId id="457"/>
            <p14:sldId id="458"/>
            <p14:sldId id="459"/>
            <p14:sldId id="460"/>
            <p14:sldId id="461"/>
            <p14:sldId id="462"/>
            <p14:sldId id="463"/>
            <p14:sldId id="464"/>
            <p14:sldId id="465"/>
            <p14:sldId id="466"/>
            <p14:sldId id="467"/>
            <p14:sldId id="468"/>
            <p14:sldId id="285"/>
            <p14:sldId id="469"/>
            <p14:sldId id="470"/>
            <p14:sldId id="471"/>
            <p14:sldId id="472"/>
            <p14:sldId id="473"/>
            <p14:sldId id="302"/>
            <p14:sldId id="474"/>
            <p14:sldId id="475"/>
            <p14:sldId id="476"/>
            <p14:sldId id="477"/>
            <p14:sldId id="478"/>
            <p14:sldId id="479"/>
            <p14:sldId id="312"/>
            <p14:sldId id="315"/>
            <p14:sldId id="480"/>
            <p14:sldId id="481"/>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3" autoAdjust="0"/>
    <p:restoredTop sz="94291" autoAdjust="0"/>
  </p:normalViewPr>
  <p:slideViewPr>
    <p:cSldViewPr snapToGrid="0">
      <p:cViewPr varScale="1">
        <p:scale>
          <a:sx n="77" d="100"/>
          <a:sy n="77" d="100"/>
        </p:scale>
        <p:origin x="10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D8B7B-5015-477D-AF2D-FDC935D9834A}" type="datetimeFigureOut">
              <a:rPr lang="en-US" smtClean="0"/>
              <a:t>08/17/2020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3E28F-04EB-4BE0-86FD-BBA962B17827}" type="slidenum">
              <a:rPr lang="en-US" smtClean="0"/>
              <a:t>‹#›</a:t>
            </a:fld>
            <a:endParaRPr lang="en-US"/>
          </a:p>
        </p:txBody>
      </p:sp>
    </p:spTree>
    <p:extLst>
      <p:ext uri="{BB962C8B-B14F-4D97-AF65-F5344CB8AC3E}">
        <p14:creationId xmlns:p14="http://schemas.microsoft.com/office/powerpoint/2010/main" val="7500894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những</a:t>
            </a:r>
            <a:r>
              <a:rPr lang="en-US" dirty="0"/>
              <a:t> Applications </a:t>
            </a:r>
            <a:r>
              <a:rPr lang="en-US" dirty="0" err="1"/>
              <a:t>chạy</a:t>
            </a:r>
            <a:r>
              <a:rPr lang="en-US" dirty="0"/>
              <a:t> </a:t>
            </a:r>
            <a:r>
              <a:rPr lang="en-US" dirty="0" err="1"/>
              <a:t>trên</a:t>
            </a:r>
            <a:r>
              <a:rPr lang="en-US" dirty="0"/>
              <a:t> </a:t>
            </a:r>
            <a:r>
              <a:rPr lang="en-US" dirty="0" err="1"/>
              <a:t>nền</a:t>
            </a:r>
            <a:r>
              <a:rPr lang="en-US" dirty="0"/>
              <a:t> </a:t>
            </a:r>
            <a:r>
              <a:rPr lang="en-US" dirty="0" err="1"/>
              <a:t>tảng</a:t>
            </a:r>
            <a:r>
              <a:rPr lang="en-US" dirty="0"/>
              <a:t> </a:t>
            </a:r>
            <a:r>
              <a:rPr lang="en-US" dirty="0" err="1"/>
              <a:t>Hệ</a:t>
            </a:r>
            <a:r>
              <a:rPr lang="en-US" dirty="0"/>
              <a:t> </a:t>
            </a:r>
            <a:r>
              <a:rPr lang="en-US" dirty="0" err="1"/>
              <a:t>điều</a:t>
            </a:r>
            <a:r>
              <a:rPr lang="en-US" dirty="0"/>
              <a:t> </a:t>
            </a:r>
            <a:r>
              <a:rPr lang="en-US" dirty="0" err="1"/>
              <a:t>hành</a:t>
            </a:r>
            <a:r>
              <a:rPr lang="en-US" dirty="0"/>
              <a:t> di </a:t>
            </a:r>
            <a:r>
              <a:rPr lang="en-US" dirty="0" err="1"/>
              <a:t>động</a:t>
            </a:r>
            <a:r>
              <a:rPr lang="en-US" dirty="0"/>
              <a:t> </a:t>
            </a:r>
            <a:r>
              <a:rPr lang="en-US" dirty="0" err="1"/>
              <a:t>và</a:t>
            </a:r>
            <a:r>
              <a:rPr lang="en-US" dirty="0"/>
              <a:t> </a:t>
            </a:r>
            <a:r>
              <a:rPr lang="en-US" dirty="0" err="1"/>
              <a:t>có</a:t>
            </a:r>
            <a:r>
              <a:rPr lang="en-US" dirty="0"/>
              <a:t> </a:t>
            </a:r>
            <a:r>
              <a:rPr lang="en-US" dirty="0" err="1"/>
              <a:t>những</a:t>
            </a:r>
            <a:r>
              <a:rPr lang="en-US" dirty="0"/>
              <a:t> Applications </a:t>
            </a:r>
            <a:r>
              <a:rPr lang="en-US" dirty="0" err="1"/>
              <a:t>chạy</a:t>
            </a:r>
            <a:r>
              <a:rPr lang="en-US" dirty="0"/>
              <a:t> </a:t>
            </a:r>
            <a:r>
              <a:rPr lang="en-US" dirty="0" err="1"/>
              <a:t>trên</a:t>
            </a:r>
            <a:r>
              <a:rPr lang="en-US" dirty="0"/>
              <a:t> </a:t>
            </a:r>
            <a:r>
              <a:rPr lang="en-US" dirty="0" err="1"/>
              <a:t>nền</a:t>
            </a:r>
            <a:r>
              <a:rPr lang="en-US" dirty="0"/>
              <a:t> </a:t>
            </a:r>
            <a:r>
              <a:rPr lang="en-US" dirty="0" err="1"/>
              <a:t>tảng</a:t>
            </a:r>
            <a:r>
              <a:rPr lang="en-US" dirty="0"/>
              <a:t> </a:t>
            </a:r>
            <a:r>
              <a:rPr lang="en-US" dirty="0" err="1"/>
              <a:t>Hệ</a:t>
            </a:r>
            <a:r>
              <a:rPr lang="en-US" dirty="0"/>
              <a:t> </a:t>
            </a:r>
            <a:r>
              <a:rPr lang="en-US" dirty="0" err="1"/>
              <a:t>điều</a:t>
            </a:r>
            <a:r>
              <a:rPr lang="en-US" dirty="0"/>
              <a:t> </a:t>
            </a:r>
            <a:r>
              <a:rPr lang="en-US" dirty="0" err="1"/>
              <a:t>hành</a:t>
            </a:r>
            <a:r>
              <a:rPr lang="en-US" dirty="0"/>
              <a:t> Desktop.</a:t>
            </a:r>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3</a:t>
            </a:fld>
            <a:endParaRPr lang="en-US" dirty="0"/>
          </a:p>
        </p:txBody>
      </p:sp>
    </p:spTree>
    <p:extLst>
      <p:ext uri="{BB962C8B-B14F-4D97-AF65-F5344CB8AC3E}">
        <p14:creationId xmlns:p14="http://schemas.microsoft.com/office/powerpoint/2010/main" val="180717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Google Docs </a:t>
            </a:r>
            <a:r>
              <a:rPr lang="en-US" sz="1200" b="0" i="0" u="none" strike="noStrike" kern="1200" baseline="0" dirty="0">
                <a:solidFill>
                  <a:schemeClr val="tx1"/>
                </a:solidFill>
                <a:latin typeface="+mn-lt"/>
                <a:ea typeface="+mn-ea"/>
                <a:cs typeface="+mn-cs"/>
              </a:rPr>
              <a:t>– an online word processor app</a:t>
            </a:r>
          </a:p>
          <a:p>
            <a:r>
              <a:rPr lang="en-US" sz="1200" b="1" i="0" u="none" strike="noStrike" kern="1200" baseline="0" dirty="0">
                <a:solidFill>
                  <a:schemeClr val="tx1"/>
                </a:solidFill>
                <a:latin typeface="+mn-lt"/>
                <a:ea typeface="+mn-ea"/>
                <a:cs typeface="+mn-cs"/>
              </a:rPr>
              <a:t>Google Sheets </a:t>
            </a:r>
            <a:r>
              <a:rPr lang="en-US" sz="1200" b="0" i="0" u="none" strike="noStrike" kern="1200" baseline="0" dirty="0">
                <a:solidFill>
                  <a:schemeClr val="tx1"/>
                </a:solidFill>
                <a:latin typeface="+mn-lt"/>
                <a:ea typeface="+mn-ea"/>
                <a:cs typeface="+mn-cs"/>
              </a:rPr>
              <a:t>– an online spreadsheet app</a:t>
            </a:r>
          </a:p>
          <a:p>
            <a:r>
              <a:rPr lang="en-US" sz="1200" b="1" i="0" u="none" strike="noStrike" kern="1200" baseline="0" dirty="0">
                <a:solidFill>
                  <a:schemeClr val="tx1"/>
                </a:solidFill>
                <a:latin typeface="+mn-lt"/>
                <a:ea typeface="+mn-ea"/>
                <a:cs typeface="+mn-cs"/>
              </a:rPr>
              <a:t>Google Slides </a:t>
            </a:r>
            <a:r>
              <a:rPr lang="en-US" sz="1200" b="0" i="0" u="none" strike="noStrike" kern="1200" baseline="0" dirty="0">
                <a:solidFill>
                  <a:schemeClr val="tx1"/>
                </a:solidFill>
                <a:latin typeface="+mn-lt"/>
                <a:ea typeface="+mn-ea"/>
                <a:cs typeface="+mn-cs"/>
              </a:rPr>
              <a:t>– an online presentation app</a:t>
            </a:r>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13</a:t>
            </a:fld>
            <a:endParaRPr lang="en-US" dirty="0"/>
          </a:p>
        </p:txBody>
      </p:sp>
    </p:spTree>
    <p:extLst>
      <p:ext uri="{BB962C8B-B14F-4D97-AF65-F5344CB8AC3E}">
        <p14:creationId xmlns:p14="http://schemas.microsoft.com/office/powerpoint/2010/main" val="64675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14</a:t>
            </a:fld>
            <a:endParaRPr lang="en-US" dirty="0"/>
          </a:p>
        </p:txBody>
      </p:sp>
    </p:spTree>
    <p:extLst>
      <p:ext uri="{BB962C8B-B14F-4D97-AF65-F5344CB8AC3E}">
        <p14:creationId xmlns:p14="http://schemas.microsoft.com/office/powerpoint/2010/main" val="283376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1" i="0" u="none" strike="noStrike" kern="1200" baseline="0" dirty="0">
                <a:solidFill>
                  <a:schemeClr val="tx1"/>
                </a:solidFill>
                <a:latin typeface="+mn-lt"/>
                <a:ea typeface="+mn-ea"/>
                <a:cs typeface="+mn-cs"/>
              </a:rPr>
              <a:t>Gmail</a:t>
            </a:r>
            <a:r>
              <a:rPr lang="vi-VN" sz="1200" b="0" i="0" u="none" strike="noStrike" kern="1200" baseline="0" dirty="0">
                <a:solidFill>
                  <a:schemeClr val="tx1"/>
                </a:solidFill>
                <a:latin typeface="+mn-lt"/>
                <a:ea typeface="+mn-ea"/>
                <a:cs typeface="+mn-cs"/>
              </a:rPr>
              <a:t> - sử dụng ứng dụng này để đăng nhập vào Gmail và truy cập hộp thư, tin nhắn, tài liệu được chia sẻ, thông báo mạng xã hội và bất cứ điều gì khác mà bạn đã kết nối với tài khoản Gmail của mình.</a:t>
            </a:r>
          </a:p>
          <a:p>
            <a:pPr algn="just"/>
            <a:r>
              <a:rPr lang="vi-VN" sz="1200" b="1" i="0" u="none" strike="noStrike" kern="1200" baseline="0" dirty="0">
                <a:solidFill>
                  <a:schemeClr val="tx1"/>
                </a:solidFill>
                <a:latin typeface="+mn-lt"/>
                <a:ea typeface="+mn-ea"/>
                <a:cs typeface="+mn-cs"/>
              </a:rPr>
              <a:t>Google Hangouts </a:t>
            </a:r>
            <a:r>
              <a:rPr lang="vi-VN" sz="1200" b="0" i="0" u="none" strike="noStrike" kern="1200" baseline="0" dirty="0">
                <a:solidFill>
                  <a:schemeClr val="tx1"/>
                </a:solidFill>
                <a:latin typeface="+mn-lt"/>
                <a:ea typeface="+mn-ea"/>
                <a:cs typeface="+mn-cs"/>
              </a:rPr>
              <a:t>- sử dụng ứng dụng này để đăng nhập vào Google Hangouts. Google Hangouts là một dịch vụ liên lạc hợp nhất cho phép bạn tham gia nhắn tin văn bản, trò chuyện thoại và video.</a:t>
            </a:r>
          </a:p>
          <a:p>
            <a:pPr algn="just"/>
            <a:r>
              <a:rPr lang="vi-VN" sz="1200" b="1" i="0" u="none" strike="noStrike" kern="1200" baseline="0" dirty="0">
                <a:solidFill>
                  <a:schemeClr val="tx1"/>
                </a:solidFill>
                <a:latin typeface="+mn-lt"/>
                <a:ea typeface="+mn-ea"/>
                <a:cs typeface="+mn-cs"/>
              </a:rPr>
              <a:t>LINE</a:t>
            </a:r>
            <a:r>
              <a:rPr lang="vi-VN" sz="1200" b="0" i="0" u="none" strike="noStrike" kern="1200" baseline="0" dirty="0">
                <a:solidFill>
                  <a:schemeClr val="tx1"/>
                </a:solidFill>
                <a:latin typeface="+mn-lt"/>
                <a:ea typeface="+mn-ea"/>
                <a:cs typeface="+mn-cs"/>
              </a:rPr>
              <a:t> - sử dụng ứng dụng này để đăng nhập vào LINE. LINE là một ứng dụng liên lạc cho phép bạn trao đổi văn bản, hình ảnh, video và âm thanh và thực hiện các cuộc gọi điện thoại và hội nghị video miễn phí.</a:t>
            </a:r>
          </a:p>
          <a:p>
            <a:pPr algn="just"/>
            <a:r>
              <a:rPr lang="vi-VN" sz="1200" b="1" i="0" u="none" strike="noStrike" kern="1200" baseline="0" dirty="0">
                <a:solidFill>
                  <a:schemeClr val="tx1"/>
                </a:solidFill>
                <a:latin typeface="+mn-lt"/>
                <a:ea typeface="+mn-ea"/>
                <a:cs typeface="+mn-cs"/>
              </a:rPr>
              <a:t>Skype</a:t>
            </a:r>
            <a:r>
              <a:rPr lang="vi-VN" sz="1200" b="0" i="0" u="none" strike="noStrike" kern="1200" baseline="0" dirty="0">
                <a:solidFill>
                  <a:schemeClr val="tx1"/>
                </a:solidFill>
                <a:latin typeface="+mn-lt"/>
                <a:ea typeface="+mn-ea"/>
                <a:cs typeface="+mn-cs"/>
              </a:rPr>
              <a:t> - sử dụng ứng dụng này để đăng nhập vào Skype. Bạn sử dụng Skype để trao đổi văn bản, hình ảnh, video và âm thanh và thực hiện các cuộc gọi điện thoại và hội nghị video miễn phí.</a:t>
            </a:r>
          </a:p>
          <a:p>
            <a:pPr algn="just"/>
            <a:r>
              <a:rPr lang="vi-VN" sz="1200" b="1" i="0" u="none" strike="noStrike" kern="1200" baseline="0" dirty="0">
                <a:solidFill>
                  <a:schemeClr val="tx1"/>
                </a:solidFill>
                <a:latin typeface="+mn-lt"/>
                <a:ea typeface="+mn-ea"/>
                <a:cs typeface="+mn-cs"/>
              </a:rPr>
              <a:t>Pages</a:t>
            </a:r>
            <a:r>
              <a:rPr lang="vi-VN" sz="1200" b="0" i="0" u="none" strike="noStrike" kern="1200" baseline="0" dirty="0">
                <a:solidFill>
                  <a:schemeClr val="tx1"/>
                </a:solidFill>
                <a:latin typeface="+mn-lt"/>
                <a:ea typeface="+mn-ea"/>
                <a:cs typeface="+mn-cs"/>
              </a:rPr>
              <a:t> - đây là một ứng dụng xử lý văn bản được phát triển cho iPhone, iPad và iPod Touch. Nó chạy trên hệ điều hành OS X và iOS.</a:t>
            </a:r>
          </a:p>
          <a:p>
            <a:pPr algn="just"/>
            <a:r>
              <a:rPr lang="vi-VN" sz="1200" b="1" i="0" u="none" strike="noStrike" kern="1200" baseline="0" dirty="0">
                <a:solidFill>
                  <a:schemeClr val="tx1"/>
                </a:solidFill>
                <a:latin typeface="+mn-lt"/>
                <a:ea typeface="+mn-ea"/>
                <a:cs typeface="+mn-cs"/>
              </a:rPr>
              <a:t>Office Mobile </a:t>
            </a:r>
            <a:r>
              <a:rPr lang="vi-VN" sz="1200" b="0" i="0" u="none" strike="noStrike" kern="1200" baseline="0" dirty="0">
                <a:solidFill>
                  <a:schemeClr val="tx1"/>
                </a:solidFill>
                <a:latin typeface="+mn-lt"/>
                <a:ea typeface="+mn-ea"/>
                <a:cs typeface="+mn-cs"/>
              </a:rPr>
              <a:t>- đây là những ứng dụng Microsoft Office dành cho thiết bị di động cho phép bạn truy cập, xem và chỉnh sửa các tài liệu Word, Excel và PowerPoint trên điện thoại hoặc máy tính bảng của bạn. Ứng dụng này miễn phí, nhưng bạn phải có tài khoản Microsoft (Microsoft ID) để đăng nhập và sử dụng ứng dụng.</a:t>
            </a:r>
          </a:p>
          <a:p>
            <a:pPr algn="just"/>
            <a:r>
              <a:rPr lang="vi-VN" sz="1200" b="1" i="0" u="none" strike="noStrike" kern="1200" baseline="0" dirty="0">
                <a:solidFill>
                  <a:schemeClr val="tx1"/>
                </a:solidFill>
                <a:latin typeface="+mn-lt"/>
                <a:ea typeface="+mn-ea"/>
                <a:cs typeface="+mn-cs"/>
              </a:rPr>
              <a:t>Word</a:t>
            </a:r>
            <a:r>
              <a:rPr lang="vi-VN" sz="1200" b="0" i="0" u="none" strike="noStrike" kern="1200" baseline="0" dirty="0">
                <a:solidFill>
                  <a:schemeClr val="tx1"/>
                </a:solidFill>
                <a:latin typeface="+mn-lt"/>
                <a:ea typeface="+mn-ea"/>
                <a:cs typeface="+mn-cs"/>
              </a:rPr>
              <a:t> - ứng dụng di động này mang Microsoft Word đến thiết bị di động của bạn. Ứng dụng này miễn phí; nhưng bạn phải có Microsoft ID để sử dụng các tính năng cơ bản.</a:t>
            </a:r>
            <a:endParaRPr lang="en-US" b="0"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17</a:t>
            </a:fld>
            <a:endParaRPr lang="en-US" dirty="0"/>
          </a:p>
        </p:txBody>
      </p:sp>
    </p:spTree>
    <p:extLst>
      <p:ext uri="{BB962C8B-B14F-4D97-AF65-F5344CB8AC3E}">
        <p14:creationId xmlns:p14="http://schemas.microsoft.com/office/powerpoint/2010/main" val="3446677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1" i="0" u="none" strike="noStrike" kern="1200" baseline="0" dirty="0">
                <a:solidFill>
                  <a:schemeClr val="tx1"/>
                </a:solidFill>
                <a:latin typeface="+mj-lt"/>
                <a:ea typeface="+mn-ea"/>
                <a:cs typeface="+mn-cs"/>
              </a:rPr>
              <a:t>CNN </a:t>
            </a:r>
            <a:r>
              <a:rPr lang="vi-VN" sz="1200" b="0" i="0" u="none" strike="noStrike" kern="1200" baseline="0" dirty="0">
                <a:solidFill>
                  <a:schemeClr val="tx1"/>
                </a:solidFill>
                <a:latin typeface="+mj-lt"/>
                <a:ea typeface="+mn-ea"/>
                <a:cs typeface="+mn-cs"/>
              </a:rPr>
              <a:t>- mang tiêu đề tin tức, cảnh báo và câu chuyện đến thiết bị di động của bạn</a:t>
            </a:r>
          </a:p>
          <a:p>
            <a:pPr algn="just"/>
            <a:r>
              <a:rPr lang="vi-VN" sz="1200" b="1" i="0" u="none" strike="noStrike" kern="1200" baseline="0" dirty="0">
                <a:solidFill>
                  <a:schemeClr val="tx1"/>
                </a:solidFill>
                <a:latin typeface="+mj-lt"/>
                <a:ea typeface="+mn-ea"/>
                <a:cs typeface="+mn-cs"/>
              </a:rPr>
              <a:t>Fox News </a:t>
            </a:r>
            <a:r>
              <a:rPr lang="vi-VN" sz="1200" b="0" i="0" u="none" strike="noStrike" kern="1200" baseline="0" dirty="0">
                <a:solidFill>
                  <a:schemeClr val="tx1"/>
                </a:solidFill>
                <a:latin typeface="+mj-lt"/>
                <a:ea typeface="+mn-ea"/>
                <a:cs typeface="+mn-cs"/>
              </a:rPr>
              <a:t>- cũng mang tiêu đề tin tức, câu chuyện và video clip vào thiết bị của bạn</a:t>
            </a:r>
          </a:p>
          <a:p>
            <a:pPr algn="just"/>
            <a:r>
              <a:rPr lang="vi-VN" sz="1200" b="1" i="0" u="none" strike="noStrike" kern="1200" baseline="0" dirty="0">
                <a:solidFill>
                  <a:schemeClr val="tx1"/>
                </a:solidFill>
                <a:latin typeface="+mj-lt"/>
                <a:ea typeface="+mn-ea"/>
                <a:cs typeface="+mn-cs"/>
              </a:rPr>
              <a:t>Google</a:t>
            </a:r>
            <a:r>
              <a:rPr lang="vi-VN" sz="1200" b="0" i="0" u="none" strike="noStrike" kern="1200" baseline="0" dirty="0">
                <a:solidFill>
                  <a:schemeClr val="tx1"/>
                </a:solidFill>
                <a:latin typeface="+mj-lt"/>
                <a:ea typeface="+mn-ea"/>
                <a:cs typeface="+mn-cs"/>
              </a:rPr>
              <a:t> - hiển thị điều kiện thời tiết và giao thông địa phương và các tiêu đề tin tức.</a:t>
            </a:r>
          </a:p>
          <a:p>
            <a:pPr algn="just"/>
            <a:r>
              <a:rPr lang="vi-VN" sz="1200" b="1" i="0" u="none" strike="noStrike" kern="1200" baseline="0" dirty="0">
                <a:solidFill>
                  <a:schemeClr val="tx1"/>
                </a:solidFill>
                <a:latin typeface="+mj-lt"/>
                <a:ea typeface="+mn-ea"/>
                <a:cs typeface="+mn-cs"/>
              </a:rPr>
              <a:t>New York Times </a:t>
            </a:r>
            <a:r>
              <a:rPr lang="vi-VN" sz="1200" b="0" i="0" u="none" strike="noStrike" kern="1200" baseline="0" dirty="0">
                <a:solidFill>
                  <a:schemeClr val="tx1"/>
                </a:solidFill>
                <a:latin typeface="+mj-lt"/>
                <a:ea typeface="+mn-ea"/>
                <a:cs typeface="+mn-cs"/>
              </a:rPr>
              <a:t>- mang nội dung từ tờ báo New York Times đến thiết bị của bạn. Đây là một ứng dụng thuê bao trả phí (Mạnh bao trả phí).</a:t>
            </a:r>
          </a:p>
          <a:p>
            <a:pPr algn="just"/>
            <a:r>
              <a:rPr lang="vi-VN" sz="1200" b="1" i="0" u="none" strike="noStrike" kern="1200" baseline="0" dirty="0">
                <a:solidFill>
                  <a:schemeClr val="tx1"/>
                </a:solidFill>
                <a:latin typeface="+mj-lt"/>
                <a:ea typeface="+mn-ea"/>
                <a:cs typeface="+mn-cs"/>
              </a:rPr>
              <a:t>WikiPedia Mobile </a:t>
            </a:r>
            <a:r>
              <a:rPr lang="vi-VN" sz="1200" b="0" i="0" u="none" strike="noStrike" kern="1200" baseline="0" dirty="0">
                <a:solidFill>
                  <a:schemeClr val="tx1"/>
                </a:solidFill>
                <a:latin typeface="+mj-lt"/>
                <a:ea typeface="+mn-ea"/>
                <a:cs typeface="+mn-cs"/>
              </a:rPr>
              <a:t>- sử dụng ứng dụng này để xem các bài viết Wikipedia trên điện thoại hoặc máy tính bảng của bạn. Ứng dụng có sẵn cho hệ điều hành Android, iOS, Windows và FireFox.</a:t>
            </a:r>
          </a:p>
          <a:p>
            <a:pPr algn="just"/>
            <a:r>
              <a:rPr lang="vi-VN" sz="1200" b="1" i="0" u="none" strike="noStrike" kern="1200" baseline="0" dirty="0">
                <a:solidFill>
                  <a:schemeClr val="tx1"/>
                </a:solidFill>
                <a:latin typeface="+mj-lt"/>
                <a:ea typeface="+mn-ea"/>
                <a:cs typeface="+mn-cs"/>
              </a:rPr>
              <a:t>iTunesU</a:t>
            </a:r>
            <a:r>
              <a:rPr lang="vi-VN" sz="1200" b="0" i="0" u="none" strike="noStrike" kern="1200" baseline="0" dirty="0">
                <a:solidFill>
                  <a:schemeClr val="tx1"/>
                </a:solidFill>
                <a:latin typeface="+mj-lt"/>
                <a:ea typeface="+mn-ea"/>
                <a:cs typeface="+mn-cs"/>
              </a:rPr>
              <a:t> - sử dụng ứng dụng này để truy cập các khóa học giáo dục hoàn chỉnh từ các trường đại học và các trường khác.</a:t>
            </a:r>
            <a:endParaRPr lang="en-US" b="0" dirty="0">
              <a:latin typeface="+mj-lt"/>
            </a:endParaRPr>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18</a:t>
            </a:fld>
            <a:endParaRPr lang="en-US" dirty="0"/>
          </a:p>
        </p:txBody>
      </p:sp>
    </p:spTree>
    <p:extLst>
      <p:ext uri="{BB962C8B-B14F-4D97-AF65-F5344CB8AC3E}">
        <p14:creationId xmlns:p14="http://schemas.microsoft.com/office/powerpoint/2010/main" val="61737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1" dirty="0"/>
              <a:t>Afterlight</a:t>
            </a:r>
            <a:r>
              <a:rPr lang="vi-VN" dirty="0"/>
              <a:t> - đây là một ứng dụng chỉnh sửa hình ảnh có sẵn cho iOS, Android và Windows</a:t>
            </a:r>
          </a:p>
          <a:p>
            <a:pPr algn="just"/>
            <a:r>
              <a:rPr lang="vi-VN" b="1" dirty="0"/>
              <a:t>Draw Something </a:t>
            </a:r>
            <a:r>
              <a:rPr lang="vi-VN" dirty="0"/>
              <a:t>- ứng dụng này là một trò chơi trong đó người chơi thay phiên nhau vẽ một bức tranh để thể hiện câu đố cho đối tác của mình để đoán (đối).</a:t>
            </a:r>
          </a:p>
          <a:p>
            <a:pPr algn="just"/>
            <a:r>
              <a:rPr lang="en-US" sz="900" b="1" i="0" u="none" strike="noStrike" kern="1200" baseline="0" dirty="0">
                <a:solidFill>
                  <a:schemeClr val="tx1"/>
                </a:solidFill>
                <a:latin typeface="+mn-lt"/>
                <a:ea typeface="+mn-ea"/>
                <a:cs typeface="+mn-cs"/>
              </a:rPr>
              <a:t>Smart Tools </a:t>
            </a:r>
            <a:r>
              <a:rPr lang="vi-VN" dirty="0"/>
              <a:t>- ứng dụng này cho phép bạn sử dụng điện thoại thông minh của mình như nhiều loại công cụ khác nhau, chẳng hạn như cấp độ, đèn pin, thước đo, máy phát hiện từ trường, v.v.</a:t>
            </a:r>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19</a:t>
            </a:fld>
            <a:endParaRPr lang="en-US" dirty="0"/>
          </a:p>
        </p:txBody>
      </p:sp>
    </p:spTree>
    <p:extLst>
      <p:ext uri="{BB962C8B-B14F-4D97-AF65-F5344CB8AC3E}">
        <p14:creationId xmlns:p14="http://schemas.microsoft.com/office/powerpoint/2010/main" val="474185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1" i="0" u="none" strike="noStrike" kern="1200" baseline="0" dirty="0">
                <a:solidFill>
                  <a:schemeClr val="tx1"/>
                </a:solidFill>
                <a:latin typeface="+mn-lt"/>
                <a:ea typeface="+mn-ea"/>
                <a:cs typeface="+mn-cs"/>
              </a:rPr>
              <a:t>Facebook</a:t>
            </a:r>
            <a:r>
              <a:rPr lang="vi-VN" sz="1200" b="0" i="0" u="none" strike="noStrike" kern="1200" baseline="0" dirty="0">
                <a:solidFill>
                  <a:schemeClr val="tx1"/>
                </a:solidFill>
                <a:latin typeface="+mn-lt"/>
                <a:ea typeface="+mn-ea"/>
                <a:cs typeface="+mn-cs"/>
              </a:rPr>
              <a:t> - sử dụng ứng dụng này để đăng nhập vào tài khoản Facebook của bạn và xem trang của bạn và những người khác, để đăng nhận xét, xem thông báo, v.v.</a:t>
            </a:r>
          </a:p>
          <a:p>
            <a:pPr algn="just"/>
            <a:r>
              <a:rPr lang="vi-VN" sz="1200" b="1" i="0" u="none" strike="noStrike" kern="1200" baseline="0" dirty="0">
                <a:solidFill>
                  <a:schemeClr val="tx1"/>
                </a:solidFill>
                <a:latin typeface="+mn-lt"/>
                <a:ea typeface="+mn-ea"/>
                <a:cs typeface="+mn-cs"/>
              </a:rPr>
              <a:t>Twitter</a:t>
            </a:r>
            <a:r>
              <a:rPr lang="vi-VN" sz="1200" b="0" i="0" u="none" strike="noStrike" kern="1200" baseline="0" dirty="0">
                <a:solidFill>
                  <a:schemeClr val="tx1"/>
                </a:solidFill>
                <a:latin typeface="+mn-lt"/>
                <a:ea typeface="+mn-ea"/>
                <a:cs typeface="+mn-cs"/>
              </a:rPr>
              <a:t> - sử dụng ứng dụng này để đăng nhập vào tài khoản Twitter của bạn. Bạn sử dụng Twitter để gửi và đọc các tin nhắn ngắn 140 ký tự được gọi là "tweet".</a:t>
            </a:r>
          </a:p>
          <a:p>
            <a:pPr algn="just"/>
            <a:r>
              <a:rPr lang="vi-VN" sz="1200" b="1" i="0" u="none" strike="noStrike" kern="1200" baseline="0" dirty="0">
                <a:solidFill>
                  <a:schemeClr val="tx1"/>
                </a:solidFill>
                <a:latin typeface="+mn-lt"/>
                <a:ea typeface="+mn-ea"/>
                <a:cs typeface="+mn-cs"/>
              </a:rPr>
              <a:t>Instagram</a:t>
            </a:r>
            <a:r>
              <a:rPr lang="vi-VN" sz="1200" b="0" i="0" u="none" strike="noStrike" kern="1200" baseline="0" dirty="0">
                <a:solidFill>
                  <a:schemeClr val="tx1"/>
                </a:solidFill>
                <a:latin typeface="+mn-lt"/>
                <a:ea typeface="+mn-ea"/>
                <a:cs typeface="+mn-cs"/>
              </a:rPr>
              <a:t> - là một ứng dụng mạng xã hội được thiết kế để chia sẻ ảnh và video từ điện thoại thông minh.</a:t>
            </a:r>
            <a:endParaRPr lang="en-US" b="0"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20</a:t>
            </a:fld>
            <a:endParaRPr lang="en-US" dirty="0"/>
          </a:p>
        </p:txBody>
      </p:sp>
    </p:spTree>
    <p:extLst>
      <p:ext uri="{BB962C8B-B14F-4D97-AF65-F5344CB8AC3E}">
        <p14:creationId xmlns:p14="http://schemas.microsoft.com/office/powerpoint/2010/main" val="348865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1" i="0" u="none" strike="noStrike" kern="1200" baseline="0" dirty="0">
                <a:solidFill>
                  <a:schemeClr val="tx1"/>
                </a:solidFill>
                <a:latin typeface="+mn-lt"/>
                <a:ea typeface="+mn-ea"/>
                <a:cs typeface="+mn-cs"/>
              </a:rPr>
              <a:t>Audible</a:t>
            </a:r>
            <a:r>
              <a:rPr lang="vi-VN" sz="1200" b="0" i="0" u="none" strike="noStrike" kern="1200" baseline="0" dirty="0">
                <a:solidFill>
                  <a:schemeClr val="tx1"/>
                </a:solidFill>
                <a:latin typeface="+mn-lt"/>
                <a:ea typeface="+mn-ea"/>
                <a:cs typeface="+mn-cs"/>
              </a:rPr>
              <a:t> - cung cấp giải trí âm thanh nói thông qua audiobook kỹ thuật số, đài phát thanh, và các chương trình TV và phiên bản âm thanh của tạp chí và báo chí.</a:t>
            </a:r>
          </a:p>
          <a:p>
            <a:pPr algn="just"/>
            <a:r>
              <a:rPr lang="vi-VN" sz="1200" b="1" i="0" u="none" strike="noStrike" kern="1200" baseline="0" dirty="0">
                <a:solidFill>
                  <a:schemeClr val="tx1"/>
                </a:solidFill>
                <a:latin typeface="+mn-lt"/>
                <a:ea typeface="+mn-ea"/>
                <a:cs typeface="+mn-cs"/>
              </a:rPr>
              <a:t>iTunes Music </a:t>
            </a:r>
            <a:r>
              <a:rPr lang="vi-VN" sz="1200" b="0" i="0" u="none" strike="noStrike" kern="1200" baseline="0" dirty="0">
                <a:solidFill>
                  <a:schemeClr val="tx1"/>
                </a:solidFill>
                <a:latin typeface="+mn-lt"/>
                <a:ea typeface="+mn-ea"/>
                <a:cs typeface="+mn-cs"/>
              </a:rPr>
              <a:t>- sử dụng ứng dụng này để truy cập danh mục nhạc phát trực tuyến của Apple và truyền phát các bài hát đến thiết bị của bạn. Đây là một ứng dụng </a:t>
            </a:r>
            <a:r>
              <a:rPr lang="vi-VN" sz="1200" b="0" i="0" u="none" strike="noStrike" kern="1200" baseline="0" dirty="0">
                <a:solidFill>
                  <a:srgbClr val="FF0000"/>
                </a:solidFill>
                <a:highlight>
                  <a:srgbClr val="FFFF00"/>
                </a:highlight>
                <a:latin typeface="+mn-lt"/>
                <a:ea typeface="+mn-ea"/>
                <a:cs typeface="+mn-cs"/>
              </a:rPr>
              <a:t>thuê bao trả phí</a:t>
            </a:r>
            <a:r>
              <a:rPr lang="vi-VN" sz="1200" b="0" i="0" u="none" strike="noStrike" kern="1200" baseline="0" dirty="0">
                <a:solidFill>
                  <a:schemeClr val="tx1"/>
                </a:solidFill>
                <a:highlight>
                  <a:srgbClr val="FFFF00"/>
                </a:highlight>
                <a:latin typeface="+mn-lt"/>
                <a:ea typeface="+mn-ea"/>
                <a:cs typeface="+mn-cs"/>
              </a:rPr>
              <a:t>.</a:t>
            </a:r>
          </a:p>
          <a:p>
            <a:pPr algn="just"/>
            <a:r>
              <a:rPr lang="vi-VN" sz="1200" b="1" i="0" u="none" strike="noStrike" kern="1200" baseline="0" dirty="0">
                <a:solidFill>
                  <a:schemeClr val="tx1"/>
                </a:solidFill>
                <a:latin typeface="+mn-lt"/>
                <a:ea typeface="+mn-ea"/>
                <a:cs typeface="+mn-cs"/>
              </a:rPr>
              <a:t>Pandora</a:t>
            </a:r>
            <a:r>
              <a:rPr lang="vi-VN" sz="1200" b="0" i="0" u="none" strike="noStrike" kern="1200" baseline="0" dirty="0">
                <a:solidFill>
                  <a:schemeClr val="tx1"/>
                </a:solidFill>
                <a:latin typeface="+mn-lt"/>
                <a:ea typeface="+mn-ea"/>
                <a:cs typeface="+mn-cs"/>
              </a:rPr>
              <a:t> - sử dụng ứng dụng này để phát trực tuyến nhạc đài phát thanh phong cách đài phát thanh từ các máy chủ Pandora.</a:t>
            </a:r>
          </a:p>
          <a:p>
            <a:pPr algn="just"/>
            <a:r>
              <a:rPr lang="vi-VN" sz="1200" b="1" i="0" u="none" strike="noStrike" kern="1200" baseline="0" dirty="0">
                <a:solidFill>
                  <a:schemeClr val="tx1"/>
                </a:solidFill>
                <a:latin typeface="+mn-lt"/>
                <a:ea typeface="+mn-ea"/>
                <a:cs typeface="+mn-cs"/>
              </a:rPr>
              <a:t>Spotify</a:t>
            </a:r>
            <a:r>
              <a:rPr lang="vi-VN" sz="1200" b="0" i="0" u="none" strike="noStrike" kern="1200" baseline="0" dirty="0">
                <a:solidFill>
                  <a:schemeClr val="tx1"/>
                </a:solidFill>
                <a:latin typeface="+mn-lt"/>
                <a:ea typeface="+mn-ea"/>
                <a:cs typeface="+mn-cs"/>
              </a:rPr>
              <a:t> - sử dụng ứng dụng này để truyền phát nhạc từ thư viện gồm hơn 20.000 bài hát.</a:t>
            </a:r>
            <a:endParaRPr lang="en-US" b="0"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21</a:t>
            </a:fld>
            <a:endParaRPr lang="en-US" dirty="0"/>
          </a:p>
        </p:txBody>
      </p:sp>
    </p:spTree>
    <p:extLst>
      <p:ext uri="{BB962C8B-B14F-4D97-AF65-F5344CB8AC3E}">
        <p14:creationId xmlns:p14="http://schemas.microsoft.com/office/powerpoint/2010/main" val="114623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1" i="0" u="none" strike="noStrike" kern="1200" baseline="0" dirty="0">
                <a:solidFill>
                  <a:schemeClr val="tx1"/>
                </a:solidFill>
                <a:latin typeface="+mn-lt"/>
                <a:ea typeface="+mn-ea"/>
                <a:cs typeface="+mn-cs"/>
              </a:rPr>
              <a:t>Hulu</a:t>
            </a:r>
            <a:r>
              <a:rPr lang="vi-VN" sz="1200" b="0" i="0" u="none" strike="noStrike" kern="1200" baseline="0" dirty="0">
                <a:solidFill>
                  <a:schemeClr val="tx1"/>
                </a:solidFill>
                <a:latin typeface="+mn-lt"/>
                <a:ea typeface="+mn-ea"/>
                <a:cs typeface="+mn-cs"/>
              </a:rPr>
              <a:t> - sử dụng ứng dụng này để truyền phát các chương trình truyền hình, clip, phim và phương tiện truyền phát khác từ Hulu.com. Hulu chỉ được cung cấp cho người dùng ở Nhật Bản, Hoa Kỳ và các lãnh thổ ở nước ngoài.</a:t>
            </a:r>
          </a:p>
          <a:p>
            <a:pPr algn="just"/>
            <a:r>
              <a:rPr lang="vi-VN" sz="1200" b="1" i="0" u="none" strike="noStrike" kern="1200" baseline="0" dirty="0">
                <a:solidFill>
                  <a:schemeClr val="tx1"/>
                </a:solidFill>
                <a:latin typeface="+mn-lt"/>
                <a:ea typeface="+mn-ea"/>
                <a:cs typeface="+mn-cs"/>
              </a:rPr>
              <a:t>Netflix</a:t>
            </a:r>
            <a:r>
              <a:rPr lang="vi-VN" sz="1200" b="0" i="0" u="none" strike="noStrike" kern="1200" baseline="0" dirty="0">
                <a:solidFill>
                  <a:schemeClr val="tx1"/>
                </a:solidFill>
                <a:latin typeface="+mn-lt"/>
                <a:ea typeface="+mn-ea"/>
                <a:cs typeface="+mn-cs"/>
              </a:rPr>
              <a:t> - sử dụng ứng dụng này để phát trực tuyến phim và chương trình TV. Mặc dù bắt đầu là một công ty cho thuê DVD, Netflix cũng cung cấp dịch vụ phát video trực tuyến trên Internet cho người dùng ở hơn 40 quốc gia.</a:t>
            </a:r>
          </a:p>
          <a:p>
            <a:pPr algn="just"/>
            <a:r>
              <a:rPr lang="vi-VN" sz="1200" b="1" i="0" u="none" strike="noStrike" kern="1200" baseline="0" dirty="0">
                <a:solidFill>
                  <a:schemeClr val="tx1"/>
                </a:solidFill>
                <a:latin typeface="+mn-lt"/>
                <a:ea typeface="+mn-ea"/>
                <a:cs typeface="+mn-cs"/>
              </a:rPr>
              <a:t>UStream.tv </a:t>
            </a:r>
            <a:r>
              <a:rPr lang="vi-VN" sz="1200" b="0" i="0" u="none" strike="noStrike" kern="1200" baseline="0" dirty="0">
                <a:solidFill>
                  <a:schemeClr val="tx1"/>
                </a:solidFill>
                <a:latin typeface="+mn-lt"/>
                <a:ea typeface="+mn-ea"/>
                <a:cs typeface="+mn-cs"/>
              </a:rPr>
              <a:t>- sử dụng ứng dụng này để xem và phát (phát) video trực tiếp từ điện thoại iPhone, iPad hoặc Android của bạn.</a:t>
            </a:r>
          </a:p>
          <a:p>
            <a:pPr algn="just"/>
            <a:r>
              <a:rPr lang="vi-VN" sz="1200" b="1" i="0" u="none" strike="noStrike" kern="1200" baseline="0" dirty="0">
                <a:solidFill>
                  <a:schemeClr val="tx1"/>
                </a:solidFill>
                <a:latin typeface="+mn-lt"/>
                <a:ea typeface="+mn-ea"/>
                <a:cs typeface="+mn-cs"/>
              </a:rPr>
              <a:t>WatchESPN</a:t>
            </a:r>
            <a:r>
              <a:rPr lang="vi-VN" sz="1200" b="0" i="0" u="none" strike="noStrike" kern="1200" baseline="0" dirty="0">
                <a:solidFill>
                  <a:schemeClr val="tx1"/>
                </a:solidFill>
                <a:latin typeface="+mn-lt"/>
                <a:ea typeface="+mn-ea"/>
                <a:cs typeface="+mn-cs"/>
              </a:rPr>
              <a:t> - sử dụng ứng dụng này để xem các trò chơi và chương trình phòng thu trực tiếp với quyền truy cập 24/7 vào ESPN, ESPN2, ESPN3, ESPNU và các mạng liên quan đến ESPN khác (Android, iOS; nó cũng chạy trên Windows và Mac OS X.)</a:t>
            </a:r>
          </a:p>
          <a:p>
            <a:pPr algn="just"/>
            <a:r>
              <a:rPr lang="vi-VN" sz="1200" b="1" i="0" u="none" strike="noStrike" kern="1200" baseline="0" dirty="0">
                <a:solidFill>
                  <a:schemeClr val="tx1"/>
                </a:solidFill>
                <a:latin typeface="+mn-lt"/>
                <a:ea typeface="+mn-ea"/>
                <a:cs typeface="+mn-cs"/>
              </a:rPr>
              <a:t>YouTube</a:t>
            </a:r>
            <a:r>
              <a:rPr lang="vi-VN" sz="1200" b="0" i="0" u="none" strike="noStrike" kern="1200" baseline="0" dirty="0">
                <a:solidFill>
                  <a:schemeClr val="tx1"/>
                </a:solidFill>
                <a:latin typeface="+mn-lt"/>
                <a:ea typeface="+mn-ea"/>
                <a:cs typeface="+mn-cs"/>
              </a:rPr>
              <a:t> - sử dụng ứng dụng này để xem, xếp hạng (bảng tính), chia sẻ, tải lên và nhận xét về video trên trang web YouTube, một trang web chia sẻ video.</a:t>
            </a:r>
          </a:p>
          <a:p>
            <a:endParaRPr lang="en-US" sz="1200" b="0" i="0" u="none" strike="noStrike" kern="1200" baseline="0" dirty="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22</a:t>
            </a:fld>
            <a:endParaRPr lang="en-US" dirty="0"/>
          </a:p>
        </p:txBody>
      </p:sp>
    </p:spTree>
    <p:extLst>
      <p:ext uri="{BB962C8B-B14F-4D97-AF65-F5344CB8AC3E}">
        <p14:creationId xmlns:p14="http://schemas.microsoft.com/office/powerpoint/2010/main" val="179889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Thẻ</a:t>
            </a:r>
            <a:r>
              <a:rPr lang="en-US" dirty="0"/>
              <a:t> </a:t>
            </a:r>
            <a:r>
              <a:rPr lang="en-US" sz="900" b="0" i="0" u="none" strike="noStrike" kern="1200" baseline="0" dirty="0">
                <a:solidFill>
                  <a:schemeClr val="tx1"/>
                </a:solidFill>
                <a:latin typeface="+mn-lt"/>
                <a:ea typeface="+mn-ea"/>
                <a:cs typeface="+mn-cs"/>
              </a:rPr>
              <a:t>File </a:t>
            </a:r>
            <a:r>
              <a:rPr lang="en-US" sz="900" b="0" i="0" u="none" strike="noStrike" kern="1200" baseline="0" dirty="0" err="1">
                <a:solidFill>
                  <a:schemeClr val="tx1"/>
                </a:solidFill>
                <a:latin typeface="+mn-lt"/>
                <a:ea typeface="+mn-ea"/>
                <a:cs typeface="+mn-cs"/>
              </a:rPr>
              <a:t>và</a:t>
            </a:r>
            <a:r>
              <a:rPr lang="en-US" sz="900" b="0" i="0" u="none" strike="noStrike" kern="1200" baseline="0" dirty="0">
                <a:solidFill>
                  <a:schemeClr val="tx1"/>
                </a:solidFill>
                <a:latin typeface="+mn-lt"/>
                <a:ea typeface="+mn-ea"/>
                <a:cs typeface="+mn-cs"/>
              </a:rPr>
              <a:t> </a:t>
            </a:r>
            <a:r>
              <a:rPr lang="en-US" sz="900" b="0" i="0" u="none" strike="noStrike" kern="1200" baseline="0" dirty="0" err="1">
                <a:solidFill>
                  <a:schemeClr val="tx1"/>
                </a:solidFill>
                <a:latin typeface="+mn-lt"/>
                <a:ea typeface="+mn-ea"/>
                <a:cs typeface="+mn-cs"/>
              </a:rPr>
              <a:t>thẻ</a:t>
            </a:r>
            <a:r>
              <a:rPr lang="en-US" sz="900" b="0" i="0" u="none" strike="noStrike" kern="1200" baseline="0" dirty="0">
                <a:solidFill>
                  <a:schemeClr val="tx1"/>
                </a:solidFill>
                <a:latin typeface="+mn-lt"/>
                <a:ea typeface="+mn-ea"/>
                <a:cs typeface="+mn-cs"/>
              </a:rPr>
              <a:t> Home.</a:t>
            </a:r>
          </a:p>
          <a:p>
            <a:pPr marL="171450" indent="-171450">
              <a:buFont typeface="Arial" panose="020B0604020202020204" pitchFamily="34" charset="0"/>
              <a:buChar char="•"/>
            </a:pPr>
            <a:r>
              <a:rPr lang="en-US" sz="900" b="0" i="0" u="none" strike="noStrike" kern="1200" baseline="0" dirty="0" err="1">
                <a:solidFill>
                  <a:schemeClr val="tx1"/>
                </a:solidFill>
                <a:latin typeface="+mn-lt"/>
                <a:ea typeface="+mn-ea"/>
                <a:cs typeface="+mn-cs"/>
              </a:rPr>
              <a:t>Các</a:t>
            </a:r>
            <a:r>
              <a:rPr lang="en-US" sz="900" b="0" i="0" u="none" strike="noStrike" kern="1200" baseline="0" dirty="0">
                <a:solidFill>
                  <a:schemeClr val="tx1"/>
                </a:solidFill>
                <a:latin typeface="+mn-lt"/>
                <a:ea typeface="+mn-ea"/>
                <a:cs typeface="+mn-cs"/>
              </a:rPr>
              <a:t> </a:t>
            </a:r>
            <a:r>
              <a:rPr lang="en-US" sz="900" b="0" i="0" u="none" strike="noStrike" kern="1200" baseline="0" dirty="0" err="1">
                <a:solidFill>
                  <a:schemeClr val="tx1"/>
                </a:solidFill>
                <a:latin typeface="+mn-lt"/>
                <a:ea typeface="+mn-ea"/>
                <a:cs typeface="+mn-cs"/>
              </a:rPr>
              <a:t>phím</a:t>
            </a:r>
            <a:r>
              <a:rPr lang="en-US" sz="900" b="0" i="0" u="none" strike="noStrike" kern="1200" baseline="0" dirty="0">
                <a:solidFill>
                  <a:schemeClr val="tx1"/>
                </a:solidFill>
                <a:latin typeface="+mn-lt"/>
                <a:ea typeface="+mn-ea"/>
                <a:cs typeface="+mn-cs"/>
              </a:rPr>
              <a:t> </a:t>
            </a:r>
            <a:r>
              <a:rPr lang="en-US" sz="900" b="0" i="0" u="none" strike="noStrike" kern="1200" baseline="0" dirty="0" err="1">
                <a:solidFill>
                  <a:schemeClr val="tx1"/>
                </a:solidFill>
                <a:latin typeface="+mn-lt"/>
                <a:ea typeface="+mn-ea"/>
                <a:cs typeface="+mn-cs"/>
              </a:rPr>
              <a:t>tắt</a:t>
            </a:r>
            <a:r>
              <a:rPr lang="en-US" sz="900" b="0" i="0" u="none" strike="noStrike" kern="1200" baseline="0" dirty="0">
                <a:solidFill>
                  <a:schemeClr val="tx1"/>
                </a:solidFill>
                <a:latin typeface="+mn-lt"/>
                <a:ea typeface="+mn-ea"/>
                <a:cs typeface="+mn-cs"/>
              </a:rPr>
              <a:t> </a:t>
            </a:r>
            <a:r>
              <a:rPr lang="en-US" sz="900" b="0" i="0" u="none" strike="noStrike" kern="1200" baseline="0" dirty="0" err="1">
                <a:solidFill>
                  <a:schemeClr val="tx1"/>
                </a:solidFill>
                <a:latin typeface="+mn-lt"/>
                <a:ea typeface="+mn-ea"/>
                <a:cs typeface="+mn-cs"/>
              </a:rPr>
              <a:t>Ctrl+C</a:t>
            </a:r>
            <a:r>
              <a:rPr lang="en-US" sz="900" b="0" i="0" u="none" strike="noStrike" kern="1200" baseline="0" dirty="0">
                <a:solidFill>
                  <a:schemeClr val="tx1"/>
                </a:solidFill>
                <a:latin typeface="+mn-lt"/>
                <a:ea typeface="+mn-ea"/>
                <a:cs typeface="+mn-cs"/>
              </a:rPr>
              <a:t>, </a:t>
            </a:r>
            <a:r>
              <a:rPr lang="en-US" sz="900" b="0" i="0" u="none" strike="noStrike" kern="1200" baseline="0" dirty="0" err="1">
                <a:solidFill>
                  <a:schemeClr val="tx1"/>
                </a:solidFill>
                <a:latin typeface="+mn-lt"/>
                <a:ea typeface="+mn-ea"/>
                <a:cs typeface="+mn-cs"/>
              </a:rPr>
              <a:t>Ctrl+V</a:t>
            </a:r>
            <a:r>
              <a:rPr lang="en-US" sz="900" b="0" i="0" u="none" strike="noStrike" kern="1200" baseline="0" dirty="0">
                <a:solidFill>
                  <a:schemeClr val="tx1"/>
                </a:solidFill>
                <a:latin typeface="+mn-lt"/>
                <a:ea typeface="+mn-ea"/>
                <a:cs typeface="+mn-cs"/>
              </a:rPr>
              <a:t>, </a:t>
            </a:r>
            <a:r>
              <a:rPr lang="en-US" sz="900" b="0" i="0" u="none" strike="noStrike" kern="1200" baseline="0" dirty="0" err="1">
                <a:solidFill>
                  <a:schemeClr val="tx1"/>
                </a:solidFill>
                <a:latin typeface="+mn-lt"/>
                <a:ea typeface="+mn-ea"/>
                <a:cs typeface="+mn-cs"/>
              </a:rPr>
              <a:t>Ctrl+A</a:t>
            </a:r>
            <a:endParaRPr lang="en-US" sz="9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9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C3E28F-04EB-4BE0-86FD-BBA962B17827}" type="slidenum">
              <a:rPr lang="en-US" smtClean="0"/>
              <a:t>29</a:t>
            </a:fld>
            <a:endParaRPr lang="en-US"/>
          </a:p>
        </p:txBody>
      </p:sp>
    </p:spTree>
    <p:extLst>
      <p:ext uri="{BB962C8B-B14F-4D97-AF65-F5344CB8AC3E}">
        <p14:creationId xmlns:p14="http://schemas.microsoft.com/office/powerpoint/2010/main" val="154712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closely at: </a:t>
            </a:r>
            <a:r>
              <a:rPr lang="en-US" dirty="0" err="1"/>
              <a:t>Tập</a:t>
            </a:r>
            <a:r>
              <a:rPr lang="en-US" baseline="0" dirty="0"/>
              <a:t> </a:t>
            </a:r>
            <a:r>
              <a:rPr lang="en-US" baseline="0" dirty="0" err="1"/>
              <a:t>trung</a:t>
            </a:r>
            <a:r>
              <a:rPr lang="en-US" baseline="0" dirty="0"/>
              <a:t> </a:t>
            </a:r>
            <a:r>
              <a:rPr lang="en-US" baseline="0" dirty="0" err="1"/>
              <a:t>vào</a:t>
            </a:r>
            <a:r>
              <a:rPr lang="en-US" baseline="0" dirty="0"/>
              <a:t>.</a:t>
            </a:r>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4</a:t>
            </a:fld>
            <a:endParaRPr lang="en-US" dirty="0"/>
          </a:p>
        </p:txBody>
      </p:sp>
    </p:spTree>
    <p:extLst>
      <p:ext uri="{BB962C8B-B14F-4D97-AF65-F5344CB8AC3E}">
        <p14:creationId xmlns:p14="http://schemas.microsoft.com/office/powerpoint/2010/main" val="383413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Microsoft Word </a:t>
            </a:r>
            <a:r>
              <a:rPr lang="en-US" sz="1200" b="0" i="0" u="none" strike="noStrike" kern="1200" baseline="0" dirty="0">
                <a:solidFill>
                  <a:schemeClr val="tx1"/>
                </a:solidFill>
                <a:latin typeface="+mn-lt"/>
                <a:ea typeface="+mn-ea"/>
                <a:cs typeface="+mn-cs"/>
              </a:rPr>
              <a:t>– by Microsoft</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Word Perfect </a:t>
            </a:r>
            <a:r>
              <a:rPr lang="en-US" sz="1200" b="0" i="0" u="none" strike="noStrike" kern="1200" baseline="0" dirty="0">
                <a:solidFill>
                  <a:schemeClr val="tx1"/>
                </a:solidFill>
                <a:latin typeface="+mn-lt"/>
                <a:ea typeface="+mn-ea"/>
                <a:cs typeface="+mn-cs"/>
              </a:rPr>
              <a:t>– by Corel</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Pages for Mac </a:t>
            </a:r>
            <a:r>
              <a:rPr lang="en-US" sz="1200" b="0" i="0" u="none" strike="noStrike" kern="1200" baseline="0" dirty="0">
                <a:solidFill>
                  <a:schemeClr val="tx1"/>
                </a:solidFill>
                <a:latin typeface="+mn-lt"/>
                <a:ea typeface="+mn-ea"/>
                <a:cs typeface="+mn-cs"/>
              </a:rPr>
              <a:t>– by Apple</a:t>
            </a:r>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5</a:t>
            </a:fld>
            <a:endParaRPr lang="en-US" dirty="0"/>
          </a:p>
        </p:txBody>
      </p:sp>
    </p:spTree>
    <p:extLst>
      <p:ext uri="{BB962C8B-B14F-4D97-AF65-F5344CB8AC3E}">
        <p14:creationId xmlns:p14="http://schemas.microsoft.com/office/powerpoint/2010/main" val="64411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Microsoft Publisher </a:t>
            </a:r>
            <a:r>
              <a:rPr lang="en-US" sz="1200" b="0" i="0" u="none" strike="noStrike" kern="1200" baseline="0" dirty="0">
                <a:solidFill>
                  <a:schemeClr val="tx1"/>
                </a:solidFill>
                <a:latin typeface="+mn-lt"/>
                <a:ea typeface="+mn-ea"/>
                <a:cs typeface="+mn-cs"/>
              </a:rPr>
              <a:t>– produced by Microsoft and included in some Microsoft Office suites</a:t>
            </a:r>
          </a:p>
          <a:p>
            <a:r>
              <a:rPr lang="en-US" sz="1200" b="1" i="0" u="none" strike="noStrike" kern="1200" baseline="0" dirty="0">
                <a:solidFill>
                  <a:schemeClr val="tx1"/>
                </a:solidFill>
                <a:latin typeface="+mn-lt"/>
                <a:ea typeface="+mn-ea"/>
                <a:cs typeface="+mn-cs"/>
              </a:rPr>
              <a:t>Adobe InDesign </a:t>
            </a:r>
            <a:r>
              <a:rPr lang="en-US" sz="1200" b="0" i="0" u="none" strike="noStrike" kern="1200" baseline="0" dirty="0">
                <a:solidFill>
                  <a:schemeClr val="tx1"/>
                </a:solidFill>
                <a:latin typeface="+mn-lt"/>
                <a:ea typeface="+mn-ea"/>
                <a:cs typeface="+mn-cs"/>
              </a:rPr>
              <a:t>– produced by Adobe Systems</a:t>
            </a:r>
          </a:p>
          <a:p>
            <a:r>
              <a:rPr lang="en-US" sz="1200" b="1" i="0" u="none" strike="noStrike" kern="1200" baseline="0" dirty="0">
                <a:solidFill>
                  <a:schemeClr val="tx1"/>
                </a:solidFill>
                <a:latin typeface="+mn-lt"/>
                <a:ea typeface="+mn-ea"/>
                <a:cs typeface="+mn-cs"/>
              </a:rPr>
              <a:t>QuarkXPress </a:t>
            </a:r>
            <a:r>
              <a:rPr lang="en-US" sz="1200" b="0" i="0" u="none" strike="noStrike" kern="1200" baseline="0" dirty="0">
                <a:solidFill>
                  <a:schemeClr val="tx1"/>
                </a:solidFill>
                <a:latin typeface="+mn-lt"/>
                <a:ea typeface="+mn-ea"/>
                <a:cs typeface="+mn-cs"/>
              </a:rPr>
              <a:t>– released by Quark, Inc.</a:t>
            </a:r>
          </a:p>
          <a:p>
            <a:r>
              <a:rPr lang="en-US" sz="1200" b="1" i="0" u="none" strike="noStrike" kern="1200" baseline="0" dirty="0" err="1">
                <a:solidFill>
                  <a:schemeClr val="tx1"/>
                </a:solidFill>
                <a:latin typeface="+mn-lt"/>
                <a:ea typeface="+mn-ea"/>
                <a:cs typeface="+mn-cs"/>
              </a:rPr>
              <a:t>Scribus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released under the GNU General Public License as free software</a:t>
            </a:r>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6</a:t>
            </a:fld>
            <a:endParaRPr lang="en-US" dirty="0"/>
          </a:p>
        </p:txBody>
      </p:sp>
    </p:spTree>
    <p:extLst>
      <p:ext uri="{BB962C8B-B14F-4D97-AF65-F5344CB8AC3E}">
        <p14:creationId xmlns:p14="http://schemas.microsoft.com/office/powerpoint/2010/main" val="291519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Microsoft Excel </a:t>
            </a:r>
            <a:r>
              <a:rPr lang="en-US" sz="1200" b="0" i="0" u="none" strike="noStrike" kern="1200" baseline="0" dirty="0">
                <a:solidFill>
                  <a:schemeClr val="tx1"/>
                </a:solidFill>
                <a:latin typeface="+mn-lt"/>
                <a:ea typeface="+mn-ea"/>
                <a:cs typeface="+mn-cs"/>
              </a:rPr>
              <a:t>– by Microsoft</a:t>
            </a:r>
          </a:p>
          <a:p>
            <a:r>
              <a:rPr lang="en-US" sz="1200" b="1" i="0" u="none" strike="noStrike" kern="1200" baseline="0" dirty="0">
                <a:solidFill>
                  <a:schemeClr val="tx1"/>
                </a:solidFill>
                <a:latin typeface="+mn-lt"/>
                <a:ea typeface="+mn-ea"/>
                <a:cs typeface="+mn-cs"/>
              </a:rPr>
              <a:t>Quattro Pro </a:t>
            </a:r>
            <a:r>
              <a:rPr lang="en-US" sz="1200" b="0" i="0" u="none" strike="noStrike" kern="1200" baseline="0" dirty="0">
                <a:solidFill>
                  <a:schemeClr val="tx1"/>
                </a:solidFill>
                <a:latin typeface="+mn-lt"/>
                <a:ea typeface="+mn-ea"/>
                <a:cs typeface="+mn-cs"/>
              </a:rPr>
              <a:t>– by Corel</a:t>
            </a:r>
          </a:p>
          <a:p>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7</a:t>
            </a:fld>
            <a:endParaRPr lang="en-US" dirty="0"/>
          </a:p>
        </p:txBody>
      </p:sp>
    </p:spTree>
    <p:extLst>
      <p:ext uri="{BB962C8B-B14F-4D97-AF65-F5344CB8AC3E}">
        <p14:creationId xmlns:p14="http://schemas.microsoft.com/office/powerpoint/2010/main" val="369272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Adobe Illustrator </a:t>
            </a:r>
            <a:r>
              <a:rPr lang="en-US" sz="1200" b="0" i="0" u="none" strike="noStrike" kern="1200" baseline="0" dirty="0">
                <a:solidFill>
                  <a:schemeClr val="tx1"/>
                </a:solidFill>
                <a:latin typeface="+mn-lt"/>
                <a:ea typeface="+mn-ea"/>
                <a:cs typeface="+mn-cs"/>
              </a:rPr>
              <a:t>– by Adobe Systems</a:t>
            </a:r>
          </a:p>
          <a:p>
            <a:r>
              <a:rPr lang="en-US" sz="1200" b="1" i="0" u="none" strike="noStrike" kern="1200" baseline="0" dirty="0">
                <a:solidFill>
                  <a:schemeClr val="tx1"/>
                </a:solidFill>
                <a:latin typeface="+mn-lt"/>
                <a:ea typeface="+mn-ea"/>
                <a:cs typeface="+mn-cs"/>
              </a:rPr>
              <a:t>Adobe Photoshop </a:t>
            </a:r>
            <a:r>
              <a:rPr lang="en-US" sz="1200" b="0" i="0" u="none" strike="noStrike" kern="1200" baseline="0" dirty="0">
                <a:solidFill>
                  <a:schemeClr val="tx1"/>
                </a:solidFill>
                <a:latin typeface="+mn-lt"/>
                <a:ea typeface="+mn-ea"/>
                <a:cs typeface="+mn-cs"/>
              </a:rPr>
              <a:t>– by Adobe Systems</a:t>
            </a:r>
          </a:p>
          <a:p>
            <a:r>
              <a:rPr lang="en-US" sz="1200" b="1" i="0" u="none" strike="noStrike" kern="1200" baseline="0" dirty="0">
                <a:solidFill>
                  <a:schemeClr val="tx1"/>
                </a:solidFill>
                <a:latin typeface="+mn-lt"/>
                <a:ea typeface="+mn-ea"/>
                <a:cs typeface="+mn-cs"/>
              </a:rPr>
              <a:t>Microsoft Paint / Fresh Paint </a:t>
            </a:r>
            <a:r>
              <a:rPr lang="en-US" sz="1200" b="0" i="0" u="none" strike="noStrike" kern="1200" baseline="0" dirty="0">
                <a:solidFill>
                  <a:schemeClr val="tx1"/>
                </a:solidFill>
                <a:latin typeface="+mn-lt"/>
                <a:ea typeface="+mn-ea"/>
                <a:cs typeface="+mn-cs"/>
              </a:rPr>
              <a:t>– by Microsoft</a:t>
            </a:r>
          </a:p>
          <a:p>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8</a:t>
            </a:fld>
            <a:endParaRPr lang="en-US" dirty="0"/>
          </a:p>
        </p:txBody>
      </p:sp>
    </p:spTree>
    <p:extLst>
      <p:ext uri="{BB962C8B-B14F-4D97-AF65-F5344CB8AC3E}">
        <p14:creationId xmlns:p14="http://schemas.microsoft.com/office/powerpoint/2010/main" val="349799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Adobe Dreamweaver </a:t>
            </a:r>
            <a:r>
              <a:rPr lang="en-US" sz="1200" b="0" i="0" u="none" strike="noStrike" kern="1200" baseline="0" dirty="0">
                <a:solidFill>
                  <a:schemeClr val="tx1"/>
                </a:solidFill>
                <a:latin typeface="+mn-lt"/>
                <a:ea typeface="+mn-ea"/>
                <a:cs typeface="+mn-cs"/>
              </a:rPr>
              <a:t>– by Adobe Systems</a:t>
            </a:r>
          </a:p>
          <a:p>
            <a:r>
              <a:rPr lang="nn-NO" sz="1200" b="1" i="0" u="none" strike="noStrike" kern="1200" baseline="0" dirty="0">
                <a:solidFill>
                  <a:schemeClr val="tx1"/>
                </a:solidFill>
                <a:latin typeface="+mn-lt"/>
                <a:ea typeface="+mn-ea"/>
                <a:cs typeface="+mn-cs"/>
              </a:rPr>
              <a:t>Microsoft Visual Studio </a:t>
            </a:r>
            <a:r>
              <a:rPr lang="nn-NO" sz="1200" b="0" i="0" u="none" strike="noStrike" kern="1200" baseline="0" dirty="0">
                <a:solidFill>
                  <a:schemeClr val="tx1"/>
                </a:solidFill>
                <a:latin typeface="+mn-lt"/>
                <a:ea typeface="+mn-ea"/>
                <a:cs typeface="+mn-cs"/>
              </a:rPr>
              <a:t>– by Microsoft</a:t>
            </a:r>
          </a:p>
          <a:p>
            <a:r>
              <a:rPr lang="en-US" sz="1200" b="1" i="0" u="none" strike="noStrike" kern="1200" baseline="0" dirty="0">
                <a:solidFill>
                  <a:schemeClr val="tx1"/>
                </a:solidFill>
                <a:latin typeface="+mn-lt"/>
                <a:ea typeface="+mn-ea"/>
                <a:cs typeface="+mn-cs"/>
              </a:rPr>
              <a:t>Microsoft Web Matrix </a:t>
            </a:r>
            <a:r>
              <a:rPr lang="en-US" sz="1200" b="0" i="0" u="none" strike="noStrike" kern="1200" baseline="0" dirty="0">
                <a:solidFill>
                  <a:schemeClr val="tx1"/>
                </a:solidFill>
                <a:latin typeface="+mn-lt"/>
                <a:ea typeface="+mn-ea"/>
                <a:cs typeface="+mn-cs"/>
              </a:rPr>
              <a:t>– by Microsoft</a:t>
            </a:r>
          </a:p>
          <a:p>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9</a:t>
            </a:fld>
            <a:endParaRPr lang="en-US" dirty="0"/>
          </a:p>
        </p:txBody>
      </p:sp>
    </p:spTree>
    <p:extLst>
      <p:ext uri="{BB962C8B-B14F-4D97-AF65-F5344CB8AC3E}">
        <p14:creationId xmlns:p14="http://schemas.microsoft.com/office/powerpoint/2010/main" val="86819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Adobe Premier Pro </a:t>
            </a:r>
            <a:r>
              <a:rPr lang="en-US" sz="1200" b="0" i="0" u="none" strike="noStrike" kern="1200" baseline="0" dirty="0">
                <a:solidFill>
                  <a:schemeClr val="tx1"/>
                </a:solidFill>
                <a:latin typeface="+mn-lt"/>
                <a:ea typeface="+mn-ea"/>
                <a:cs typeface="+mn-cs"/>
              </a:rPr>
              <a:t>– by Adobe Systems</a:t>
            </a:r>
          </a:p>
          <a:p>
            <a:r>
              <a:rPr lang="en-US" sz="1200" b="1" i="0" u="none" strike="noStrike" kern="1200" baseline="0" dirty="0">
                <a:solidFill>
                  <a:schemeClr val="tx1"/>
                </a:solidFill>
                <a:latin typeface="+mn-lt"/>
                <a:ea typeface="+mn-ea"/>
                <a:cs typeface="+mn-cs"/>
              </a:rPr>
              <a:t>Sony Vegas Pro </a:t>
            </a:r>
            <a:r>
              <a:rPr lang="en-US" sz="1200" b="0" i="0" u="none" strike="noStrike" kern="1200" baseline="0" dirty="0">
                <a:solidFill>
                  <a:schemeClr val="tx1"/>
                </a:solidFill>
                <a:latin typeface="+mn-lt"/>
                <a:ea typeface="+mn-ea"/>
                <a:cs typeface="+mn-cs"/>
              </a:rPr>
              <a:t>– by Sony Creative Software</a:t>
            </a:r>
          </a:p>
          <a:p>
            <a:r>
              <a:rPr lang="en-US" sz="1200" b="1" i="0" u="none" strike="noStrike" kern="1200" baseline="0" dirty="0">
                <a:solidFill>
                  <a:schemeClr val="tx1"/>
                </a:solidFill>
                <a:latin typeface="+mn-lt"/>
                <a:ea typeface="+mn-ea"/>
                <a:cs typeface="+mn-cs"/>
              </a:rPr>
              <a:t>iMovie </a:t>
            </a:r>
            <a:r>
              <a:rPr lang="en-US" sz="1200" b="0" i="0" u="none" strike="noStrike" kern="1200" baseline="0" dirty="0">
                <a:solidFill>
                  <a:schemeClr val="tx1"/>
                </a:solidFill>
                <a:latin typeface="+mn-lt"/>
                <a:ea typeface="+mn-ea"/>
                <a:cs typeface="+mn-cs"/>
              </a:rPr>
              <a:t>– by Apple</a:t>
            </a:r>
          </a:p>
          <a:p>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10</a:t>
            </a:fld>
            <a:endParaRPr lang="en-US" dirty="0"/>
          </a:p>
        </p:txBody>
      </p:sp>
    </p:spTree>
    <p:extLst>
      <p:ext uri="{BB962C8B-B14F-4D97-AF65-F5344CB8AC3E}">
        <p14:creationId xmlns:p14="http://schemas.microsoft.com/office/powerpoint/2010/main" val="398570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Microsoft PowerPoint </a:t>
            </a:r>
            <a:r>
              <a:rPr lang="en-US" sz="1200" b="0" i="0" u="none" strike="noStrike" kern="1200" baseline="0" dirty="0">
                <a:solidFill>
                  <a:schemeClr val="tx1"/>
                </a:solidFill>
                <a:latin typeface="+mn-lt"/>
                <a:ea typeface="+mn-ea"/>
                <a:cs typeface="+mn-cs"/>
              </a:rPr>
              <a:t>– by Microsoft</a:t>
            </a:r>
          </a:p>
          <a:p>
            <a:r>
              <a:rPr lang="en-US" sz="1200" b="1" i="0" u="none" strike="noStrike" kern="1200" baseline="0" dirty="0">
                <a:solidFill>
                  <a:schemeClr val="tx1"/>
                </a:solidFill>
                <a:latin typeface="+mn-lt"/>
                <a:ea typeface="+mn-ea"/>
                <a:cs typeface="+mn-cs"/>
              </a:rPr>
              <a:t>Keynote for Mac </a:t>
            </a:r>
            <a:r>
              <a:rPr lang="en-US" sz="1200" b="0" i="0" u="none" strike="noStrike" kern="1200" baseline="0" dirty="0">
                <a:solidFill>
                  <a:schemeClr val="tx1"/>
                </a:solidFill>
                <a:latin typeface="+mn-lt"/>
                <a:ea typeface="+mn-ea"/>
                <a:cs typeface="+mn-cs"/>
              </a:rPr>
              <a:t>– by Apple</a:t>
            </a:r>
          </a:p>
          <a:p>
            <a:endParaRPr lang="en-US" dirty="0"/>
          </a:p>
        </p:txBody>
      </p:sp>
      <p:sp>
        <p:nvSpPr>
          <p:cNvPr id="4" name="Footer Placeholder 3"/>
          <p:cNvSpPr>
            <a:spLocks noGrp="1"/>
          </p:cNvSpPr>
          <p:nvPr>
            <p:ph type="ftr" sz="quarter" idx="10"/>
          </p:nvPr>
        </p:nvSpPr>
        <p:spPr/>
        <p:txBody>
          <a:bodyPr/>
          <a:lstStyle/>
          <a:p>
            <a:r>
              <a:rPr lang="en-US"/>
              <a:t>© CCI Learning Solutions</a:t>
            </a:r>
            <a:endParaRPr lang="en-US" dirty="0"/>
          </a:p>
        </p:txBody>
      </p:sp>
      <p:sp>
        <p:nvSpPr>
          <p:cNvPr id="5" name="Slide Number Placeholder 4"/>
          <p:cNvSpPr>
            <a:spLocks noGrp="1"/>
          </p:cNvSpPr>
          <p:nvPr>
            <p:ph type="sldNum" sz="quarter" idx="11"/>
          </p:nvPr>
        </p:nvSpPr>
        <p:spPr/>
        <p:txBody>
          <a:bodyPr/>
          <a:lstStyle/>
          <a:p>
            <a:fld id="{407A4434-84AD-4729-8D2F-8D4E581408BE}" type="slidenum">
              <a:rPr lang="en-US" smtClean="0"/>
              <a:t>11</a:t>
            </a:fld>
            <a:endParaRPr lang="en-US" dirty="0"/>
          </a:p>
        </p:txBody>
      </p:sp>
    </p:spTree>
    <p:extLst>
      <p:ext uri="{BB962C8B-B14F-4D97-AF65-F5344CB8AC3E}">
        <p14:creationId xmlns:p14="http://schemas.microsoft.com/office/powerpoint/2010/main" val="4074362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ctr">
            <a:normAutofit/>
          </a:bodyPr>
          <a:lstStyle>
            <a:lvl1pPr algn="ctr">
              <a:defRPr sz="40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chor="ctr">
            <a:normAutofit/>
          </a:bodyPr>
          <a:lstStyle>
            <a:lvl1pPr marL="0" indent="0" algn="l">
              <a:buNone/>
              <a:defRPr sz="2000">
                <a:solidFill>
                  <a:schemeClr val="bg1"/>
                </a:solidFill>
                <a:latin typeface="Times New Roman" panose="02020603050405020304" pitchFamily="18" charset="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4" name="Date Placeholder 3"/>
          <p:cNvSpPr>
            <a:spLocks noGrp="1"/>
          </p:cNvSpPr>
          <p:nvPr>
            <p:ph type="dt" sz="half" idx="10"/>
          </p:nvPr>
        </p:nvSpPr>
        <p:spPr/>
        <p:txBody>
          <a:bodyPr/>
          <a:lstStyle>
            <a:lvl1pPr>
              <a:defRPr sz="1050">
                <a:solidFill>
                  <a:schemeClr val="bg1"/>
                </a:solidFill>
                <a:latin typeface="Times New Roman" panose="02020603050405020304" pitchFamily="18" charset="0"/>
                <a:cs typeface="Times New Roman" panose="02020603050405020304" pitchFamily="18" charset="0"/>
              </a:defRPr>
            </a:lvl1pPr>
          </a:lstStyle>
          <a:p>
            <a:fld id="{B4746D67-B11B-46EE-A777-83AE0357C019}" type="datetime1">
              <a:rPr lang="en-US" smtClean="0"/>
              <a:t>08/17/2020</a:t>
            </a:fld>
            <a:endParaRPr lang="en-US"/>
          </a:p>
        </p:txBody>
      </p:sp>
      <p:sp>
        <p:nvSpPr>
          <p:cNvPr id="5" name="Footer Placeholder 4"/>
          <p:cNvSpPr>
            <a:spLocks noGrp="1"/>
          </p:cNvSpPr>
          <p:nvPr>
            <p:ph type="ftr" sz="quarter" idx="11"/>
          </p:nvPr>
        </p:nvSpPr>
        <p:spPr/>
        <p:txBody>
          <a:bodyPr/>
          <a:lstStyle>
            <a:lvl1pPr>
              <a:defRPr sz="1050">
                <a:solidFill>
                  <a:schemeClr val="bg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050">
                <a:solidFill>
                  <a:schemeClr val="bg1"/>
                </a:solidFill>
                <a:latin typeface="Times New Roman" panose="02020603050405020304" pitchFamily="18" charset="0"/>
                <a:cs typeface="Times New Roman" panose="02020603050405020304" pitchFamily="18" charset="0"/>
              </a:defRPr>
            </a:lvl1pPr>
          </a:lstStyle>
          <a:p>
            <a:fld id="{09D8EA34-C9BF-4364-B08E-9746D345C201}" type="slidenum">
              <a:rPr lang="en-US" smtClean="0"/>
              <a:pPr/>
              <a:t>‹#›</a:t>
            </a:fld>
            <a:endParaRPr lang="en-US"/>
          </a:p>
        </p:txBody>
      </p:sp>
    </p:spTree>
    <p:extLst>
      <p:ext uri="{BB962C8B-B14F-4D97-AF65-F5344CB8AC3E}">
        <p14:creationId xmlns:p14="http://schemas.microsoft.com/office/powerpoint/2010/main" val="197505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FC76C-D4A8-49CF-967E-E0BAE4571FF8}" type="datetime1">
              <a:rPr lang="en-US" smtClean="0"/>
              <a:t>08/17/2020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8EA34-C9BF-4364-B08E-9746D345C201}" type="slidenum">
              <a:rPr lang="en-US" smtClean="0"/>
              <a:t>‹#›</a:t>
            </a:fld>
            <a:endParaRPr lang="en-US"/>
          </a:p>
        </p:txBody>
      </p:sp>
    </p:spTree>
    <p:extLst>
      <p:ext uri="{BB962C8B-B14F-4D97-AF65-F5344CB8AC3E}">
        <p14:creationId xmlns:p14="http://schemas.microsoft.com/office/powerpoint/2010/main" val="90065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8EE91-41F9-493C-9D59-9EE8879EC2AA}" type="datetime1">
              <a:rPr lang="en-US" smtClean="0"/>
              <a:t>08/17/2020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8EA34-C9BF-4364-B08E-9746D345C201}" type="slidenum">
              <a:rPr lang="en-US" smtClean="0"/>
              <a:t>‹#›</a:t>
            </a:fld>
            <a:endParaRPr lang="en-US"/>
          </a:p>
        </p:txBody>
      </p:sp>
    </p:spTree>
    <p:extLst>
      <p:ext uri="{BB962C8B-B14F-4D97-AF65-F5344CB8AC3E}">
        <p14:creationId xmlns:p14="http://schemas.microsoft.com/office/powerpoint/2010/main" val="291443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E8F5E5-1A7B-44E3-8A29-CE021B990DDF}" type="datetime1">
              <a:rPr lang="en-US" smtClean="0"/>
              <a:t>08/17/2020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8EA34-C9BF-4364-B08E-9746D345C201}" type="slidenum">
              <a:rPr lang="en-US" smtClean="0"/>
              <a:t>‹#›</a:t>
            </a:fld>
            <a:endParaRPr lang="en-US"/>
          </a:p>
        </p:txBody>
      </p:sp>
    </p:spTree>
    <p:extLst>
      <p:ext uri="{BB962C8B-B14F-4D97-AF65-F5344CB8AC3E}">
        <p14:creationId xmlns:p14="http://schemas.microsoft.com/office/powerpoint/2010/main" val="202371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4B7FC-E6AB-4BF9-BDC9-07AC5C35A2D0}" type="datetime1">
              <a:rPr lang="en-US" smtClean="0"/>
              <a:t>08/17/2020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8EA34-C9BF-4364-B08E-9746D345C201}" type="slidenum">
              <a:rPr lang="en-US" smtClean="0"/>
              <a:t>‹#›</a:t>
            </a:fld>
            <a:endParaRPr lang="en-US"/>
          </a:p>
        </p:txBody>
      </p:sp>
    </p:spTree>
    <p:extLst>
      <p:ext uri="{BB962C8B-B14F-4D97-AF65-F5344CB8AC3E}">
        <p14:creationId xmlns:p14="http://schemas.microsoft.com/office/powerpoint/2010/main" val="367497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B9081F-7A4D-469E-A95F-4832FA13F45E}" type="datetime1">
              <a:rPr lang="en-US" smtClean="0"/>
              <a:t>08/17/2020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8EA34-C9BF-4364-B08E-9746D345C201}" type="slidenum">
              <a:rPr lang="en-US" smtClean="0"/>
              <a:t>‹#›</a:t>
            </a:fld>
            <a:endParaRPr lang="en-US"/>
          </a:p>
        </p:txBody>
      </p:sp>
    </p:spTree>
    <p:extLst>
      <p:ext uri="{BB962C8B-B14F-4D97-AF65-F5344CB8AC3E}">
        <p14:creationId xmlns:p14="http://schemas.microsoft.com/office/powerpoint/2010/main" val="268746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2D1041-08DB-457F-B26E-93DD2C88590D}" type="datetime1">
              <a:rPr lang="en-US" smtClean="0"/>
              <a:t>08/17/2020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8EA34-C9BF-4364-B08E-9746D345C201}" type="slidenum">
              <a:rPr lang="en-US" smtClean="0"/>
              <a:t>‹#›</a:t>
            </a:fld>
            <a:endParaRPr lang="en-US"/>
          </a:p>
        </p:txBody>
      </p:sp>
    </p:spTree>
    <p:extLst>
      <p:ext uri="{BB962C8B-B14F-4D97-AF65-F5344CB8AC3E}">
        <p14:creationId xmlns:p14="http://schemas.microsoft.com/office/powerpoint/2010/main" val="247784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6807C1-A886-402F-860A-2AA5A8E88577}" type="datetime1">
              <a:rPr lang="en-US" smtClean="0"/>
              <a:t>08/17/2020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8EA34-C9BF-4364-B08E-9746D345C201}" type="slidenum">
              <a:rPr lang="en-US" smtClean="0"/>
              <a:t>‹#›</a:t>
            </a:fld>
            <a:endParaRPr lang="en-US"/>
          </a:p>
        </p:txBody>
      </p:sp>
    </p:spTree>
    <p:extLst>
      <p:ext uri="{BB962C8B-B14F-4D97-AF65-F5344CB8AC3E}">
        <p14:creationId xmlns:p14="http://schemas.microsoft.com/office/powerpoint/2010/main" val="112139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F30BD-FF3C-4E06-994A-C69EF262D29F}" type="datetime1">
              <a:rPr lang="en-US" smtClean="0"/>
              <a:t>08/17/2020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8EA34-C9BF-4364-B08E-9746D345C201}" type="slidenum">
              <a:rPr lang="en-US" smtClean="0"/>
              <a:t>‹#›</a:t>
            </a:fld>
            <a:endParaRPr lang="en-US"/>
          </a:p>
        </p:txBody>
      </p:sp>
    </p:spTree>
    <p:extLst>
      <p:ext uri="{BB962C8B-B14F-4D97-AF65-F5344CB8AC3E}">
        <p14:creationId xmlns:p14="http://schemas.microsoft.com/office/powerpoint/2010/main" val="288426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66FE09-6381-4795-92C4-15CD5BD797CA}" type="datetime1">
              <a:rPr lang="en-US" smtClean="0"/>
              <a:t>08/17/2020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8EA34-C9BF-4364-B08E-9746D345C201}" type="slidenum">
              <a:rPr lang="en-US" smtClean="0"/>
              <a:t>‹#›</a:t>
            </a:fld>
            <a:endParaRPr lang="en-US"/>
          </a:p>
        </p:txBody>
      </p:sp>
    </p:spTree>
    <p:extLst>
      <p:ext uri="{BB962C8B-B14F-4D97-AF65-F5344CB8AC3E}">
        <p14:creationId xmlns:p14="http://schemas.microsoft.com/office/powerpoint/2010/main" val="33386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F09B83F-04C1-400E-9A3A-AD628DF63981}" type="datetime1">
              <a:rPr lang="en-US" smtClean="0"/>
              <a:t>08/17/2020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8EA34-C9BF-4364-B08E-9746D345C201}" type="slidenum">
              <a:rPr lang="en-US" smtClean="0"/>
              <a:t>‹#›</a:t>
            </a:fld>
            <a:endParaRPr lang="en-US"/>
          </a:p>
        </p:txBody>
      </p:sp>
    </p:spTree>
    <p:extLst>
      <p:ext uri="{BB962C8B-B14F-4D97-AF65-F5344CB8AC3E}">
        <p14:creationId xmlns:p14="http://schemas.microsoft.com/office/powerpoint/2010/main" val="89222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3FC85C-B8C2-4A1C-AA54-961D10681B59}"/>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0" y="0"/>
            <a:ext cx="1162051" cy="518093"/>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ctr">
              <a:defRPr sz="1000">
                <a:solidFill>
                  <a:schemeClr val="bg1"/>
                </a:solidFill>
                <a:latin typeface="Times New Roman" panose="02020603050405020304" pitchFamily="18" charset="0"/>
                <a:cs typeface="Times New Roman" panose="02020603050405020304" pitchFamily="18" charset="0"/>
              </a:defRPr>
            </a:lvl1pPr>
          </a:lstStyle>
          <a:p>
            <a:fld id="{7183DF6C-70D4-4C8D-9A51-69C3A983B2B3}" type="datetime1">
              <a:rPr lang="en-US" smtClean="0"/>
              <a:t>08/17/2020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a:solidFill>
                  <a:schemeClr val="bg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a:solidFill>
                  <a:schemeClr val="bg1"/>
                </a:solidFill>
                <a:latin typeface="Times New Roman" panose="02020603050405020304" pitchFamily="18" charset="0"/>
                <a:cs typeface="Times New Roman" panose="02020603050405020304" pitchFamily="18" charset="0"/>
              </a:defRPr>
            </a:lvl1pPr>
          </a:lstStyle>
          <a:p>
            <a:fld id="{09D8EA34-C9BF-4364-B08E-9746D345C201}" type="slidenum">
              <a:rPr lang="en-US" smtClean="0"/>
              <a:pPr/>
              <a:t>‹#›</a:t>
            </a:fld>
            <a:endParaRPr lang="en-US"/>
          </a:p>
        </p:txBody>
      </p:sp>
      <p:pic>
        <p:nvPicPr>
          <p:cNvPr id="17" name="Picture 16">
            <a:extLst>
              <a:ext uri="{FF2B5EF4-FFF2-40B4-BE49-F238E27FC236}">
                <a16:creationId xmlns:a16="http://schemas.microsoft.com/office/drawing/2014/main" id="{A8F2304E-E568-4F5A-9847-291D3083D21E}"/>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0" y="4776652"/>
            <a:ext cx="963167" cy="365760"/>
          </a:xfrm>
          <a:prstGeom prst="rect">
            <a:avLst/>
          </a:prstGeom>
        </p:spPr>
      </p:pic>
    </p:spTree>
    <p:extLst>
      <p:ext uri="{BB962C8B-B14F-4D97-AF65-F5344CB8AC3E}">
        <p14:creationId xmlns:p14="http://schemas.microsoft.com/office/powerpoint/2010/main" val="1391324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60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600" kern="1200">
          <a:solidFill>
            <a:schemeClr val="bg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2200" kern="1200">
          <a:solidFill>
            <a:schemeClr val="bg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3" Type="http://schemas.openxmlformats.org/officeDocument/2006/relationships/hyperlink" Target="file:///E:\Working%20Everyday\IIG%20Books\IC3%20GS5%20Books\IC3%20GS5%20Key%20Applications%20Review.pptx#-1,18,REVIEW QUESTION Microsoft Excel" TargetMode="External"/><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file:///E:\Working%20Everyday\IIG%20Books\IC3%20GS5%20Books\IC3%20GS5%20Key%20Applications%20Review.pptx#-1,25,REVIEW QUESTION Database Concepts" TargetMode="External"/><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 Id="rId5" Type="http://schemas.openxmlformats.org/officeDocument/2006/relationships/image" Target="../media/image152.png"/><Relationship Id="rId4" Type="http://schemas.openxmlformats.org/officeDocument/2006/relationships/image" Target="../media/image15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 Id="rId5" Type="http://schemas.openxmlformats.org/officeDocument/2006/relationships/image" Target="../media/image156.png"/><Relationship Id="rId4" Type="http://schemas.openxmlformats.org/officeDocument/2006/relationships/image" Target="../media/image155.png"/></Relationships>
</file>

<file path=ppt/slides/_rels/slide141.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image" Target="../media/image170.jpeg"/><Relationship Id="rId1" Type="http://schemas.openxmlformats.org/officeDocument/2006/relationships/slideLayout" Target="../slideLayouts/slideLayout2.xml"/><Relationship Id="rId4" Type="http://schemas.openxmlformats.org/officeDocument/2006/relationships/image" Target="../media/image172.png"/></Relationships>
</file>

<file path=ppt/slides/_rels/slide156.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6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hyperlink" Target="file:///E:\Working%20Everyday\IIG%20Books\IC3%20GS5%20Books\IC3%20GS5%20Key%20Applications%20Review.pptx#-1,34,REVIEW QUESTION Microsoft PowerPoint" TargetMode="External"/><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file:///E:\Working%20Everyday\IIG%20Books\IC3%20GS5%20Books\IC3%20GS5%20Key%20Applications%20Review.pptx#-1,2,REVIEW QUESTIONS Apps v&#224; Applications"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file:///E:\Working%20Everyday\IIG%20Books\IC3%20GS5%20Books\IC3%20GS5%20Key%20Applications%20Review.pptx#-1,9,REVIEW QUESTIONS Microsoft Word" TargetMode="External"/><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DD4C-A7E5-47B3-8CED-4226D7E54B0E}"/>
              </a:ext>
            </a:extLst>
          </p:cNvPr>
          <p:cNvSpPr>
            <a:spLocks noGrp="1"/>
          </p:cNvSpPr>
          <p:nvPr>
            <p:ph type="ctrTitle"/>
          </p:nvPr>
        </p:nvSpPr>
        <p:spPr/>
        <p:txBody>
          <a:bodyPr/>
          <a:lstStyle/>
          <a:p>
            <a:r>
              <a:rPr lang="en-US" dirty="0"/>
              <a:t>IC3 GS5</a:t>
            </a:r>
            <a:br>
              <a:rPr lang="en-US" dirty="0"/>
            </a:br>
            <a:r>
              <a:rPr lang="en-US" dirty="0"/>
              <a:t>Key Applications</a:t>
            </a:r>
          </a:p>
        </p:txBody>
      </p:sp>
      <p:sp>
        <p:nvSpPr>
          <p:cNvPr id="3" name="Subtitle 2">
            <a:extLst>
              <a:ext uri="{FF2B5EF4-FFF2-40B4-BE49-F238E27FC236}">
                <a16:creationId xmlns:a16="http://schemas.microsoft.com/office/drawing/2014/main" id="{548C1A82-6388-4FBF-AECE-63926B9A694B}"/>
              </a:ext>
            </a:extLst>
          </p:cNvPr>
          <p:cNvSpPr>
            <a:spLocks noGrp="1"/>
          </p:cNvSpPr>
          <p:nvPr>
            <p:ph type="subTitle" idx="1"/>
          </p:nvPr>
        </p:nvSpPr>
        <p:spPr/>
        <p:txBody>
          <a:bodyPr/>
          <a:lstStyle/>
          <a:p>
            <a:r>
              <a:rPr lang="en-US" dirty="0"/>
              <a:t>Presenter: Nguyễn Phát Tài (MSc.)</a:t>
            </a:r>
          </a:p>
        </p:txBody>
      </p:sp>
    </p:spTree>
    <p:extLst>
      <p:ext uri="{BB962C8B-B14F-4D97-AF65-F5344CB8AC3E}">
        <p14:creationId xmlns:p14="http://schemas.microsoft.com/office/powerpoint/2010/main" val="22482599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ứng</a:t>
            </a:r>
            <a:r>
              <a:rPr lang="en-US" dirty="0"/>
              <a:t> </a:t>
            </a:r>
            <a:r>
              <a:rPr lang="en-US" dirty="0" err="1"/>
              <a:t>dụng</a:t>
            </a:r>
            <a:endParaRPr lang="en-US" dirty="0"/>
          </a:p>
        </p:txBody>
      </p:sp>
      <p:sp>
        <p:nvSpPr>
          <p:cNvPr id="3" name="Content Placeholder 2"/>
          <p:cNvSpPr>
            <a:spLocks noGrp="1"/>
          </p:cNvSpPr>
          <p:nvPr>
            <p:ph idx="1"/>
          </p:nvPr>
        </p:nvSpPr>
        <p:spPr>
          <a:xfrm>
            <a:off x="628650" y="1365250"/>
            <a:ext cx="4668346" cy="3267473"/>
          </a:xfrm>
        </p:spPr>
        <p:txBody>
          <a:bodyPr>
            <a:normAutofit/>
          </a:bodyPr>
          <a:lstStyle/>
          <a:p>
            <a:r>
              <a:rPr lang="en-US" dirty="0" err="1"/>
              <a:t>Chỉnh</a:t>
            </a:r>
            <a:r>
              <a:rPr lang="en-US" dirty="0"/>
              <a:t> </a:t>
            </a:r>
            <a:r>
              <a:rPr lang="en-US" dirty="0" err="1"/>
              <a:t>sửa</a:t>
            </a:r>
            <a:r>
              <a:rPr lang="en-US" dirty="0"/>
              <a:t> video (Video Editing)</a:t>
            </a:r>
          </a:p>
          <a:p>
            <a:pPr lvl="1"/>
            <a:r>
              <a:rPr lang="en-US" dirty="0"/>
              <a:t>Thao </a:t>
            </a:r>
            <a:r>
              <a:rPr lang="en-US" dirty="0" err="1"/>
              <a:t>tác</a:t>
            </a:r>
            <a:r>
              <a:rPr lang="en-US" dirty="0"/>
              <a:t> </a:t>
            </a:r>
            <a:r>
              <a:rPr lang="en-US" dirty="0" err="1"/>
              <a:t>hình</a:t>
            </a:r>
            <a:r>
              <a:rPr lang="en-US" dirty="0"/>
              <a:t> </a:t>
            </a:r>
            <a:r>
              <a:rPr lang="en-US" dirty="0" err="1"/>
              <a:t>ảnh</a:t>
            </a:r>
            <a:r>
              <a:rPr lang="en-US" dirty="0"/>
              <a:t> video</a:t>
            </a:r>
          </a:p>
          <a:p>
            <a:pPr lvl="1"/>
            <a:r>
              <a:rPr lang="en-US" dirty="0" err="1"/>
              <a:t>Cắt</a:t>
            </a:r>
            <a:r>
              <a:rPr lang="en-US" dirty="0"/>
              <a:t> </a:t>
            </a:r>
            <a:r>
              <a:rPr lang="en-US" dirty="0" err="1"/>
              <a:t>đoạn</a:t>
            </a:r>
            <a:endParaRPr lang="en-US" dirty="0"/>
          </a:p>
          <a:p>
            <a:pPr lvl="1"/>
            <a:r>
              <a:rPr lang="en-US" dirty="0" err="1"/>
              <a:t>Sắp</a:t>
            </a:r>
            <a:r>
              <a:rPr lang="en-US" dirty="0"/>
              <a:t> </a:t>
            </a:r>
            <a:r>
              <a:rPr lang="en-US" dirty="0" err="1"/>
              <a:t>xếp</a:t>
            </a:r>
            <a:r>
              <a:rPr lang="en-US" dirty="0"/>
              <a:t> </a:t>
            </a:r>
            <a:r>
              <a:rPr lang="en-US" dirty="0" err="1"/>
              <a:t>lại</a:t>
            </a:r>
            <a:r>
              <a:rPr lang="en-US" dirty="0"/>
              <a:t> </a:t>
            </a:r>
            <a:r>
              <a:rPr lang="en-US" dirty="0" err="1"/>
              <a:t>trình</a:t>
            </a:r>
            <a:r>
              <a:rPr lang="en-US" dirty="0"/>
              <a:t> </a:t>
            </a:r>
            <a:r>
              <a:rPr lang="en-US" dirty="0" err="1"/>
              <a:t>tự</a:t>
            </a:r>
            <a:r>
              <a:rPr lang="en-US" dirty="0"/>
              <a:t> clips</a:t>
            </a:r>
          </a:p>
          <a:p>
            <a:pPr lvl="1"/>
            <a:r>
              <a:rPr lang="en-US" dirty="0" err="1"/>
              <a:t>Thêm</a:t>
            </a:r>
            <a:r>
              <a:rPr lang="en-US" dirty="0"/>
              <a:t> </a:t>
            </a:r>
            <a:r>
              <a:rPr lang="en-US" dirty="0" err="1"/>
              <a:t>hiệu</a:t>
            </a:r>
            <a:r>
              <a:rPr lang="en-US" dirty="0"/>
              <a:t> </a:t>
            </a:r>
            <a:r>
              <a:rPr lang="en-US" dirty="0" err="1"/>
              <a:t>ứng</a:t>
            </a:r>
            <a:r>
              <a:rPr lang="en-US" dirty="0"/>
              <a:t> </a:t>
            </a:r>
            <a:r>
              <a:rPr lang="en-US" dirty="0" err="1"/>
              <a:t>chuyển</a:t>
            </a:r>
            <a:r>
              <a:rPr lang="en-US" dirty="0"/>
              <a:t> </a:t>
            </a:r>
            <a:r>
              <a:rPr lang="en-US" dirty="0" err="1"/>
              <a:t>tiếp</a:t>
            </a:r>
            <a:r>
              <a:rPr lang="en-US" dirty="0"/>
              <a:t>, </a:t>
            </a:r>
            <a:r>
              <a:rPr lang="en-US" dirty="0" err="1"/>
              <a:t>hiệu</a:t>
            </a:r>
            <a:r>
              <a:rPr lang="en-US" dirty="0"/>
              <a:t> </a:t>
            </a:r>
            <a:r>
              <a:rPr lang="en-US" dirty="0" err="1"/>
              <a:t>ứng</a:t>
            </a:r>
            <a:r>
              <a:rPr lang="en-US" dirty="0"/>
              <a:t> </a:t>
            </a:r>
            <a:r>
              <a:rPr lang="en-US" dirty="0" err="1"/>
              <a:t>đặc</a:t>
            </a:r>
            <a:r>
              <a:rPr lang="en-US" dirty="0"/>
              <a:t> </a:t>
            </a:r>
            <a:r>
              <a:rPr lang="en-US" dirty="0" err="1"/>
              <a:t>biệt</a:t>
            </a:r>
            <a:r>
              <a:rPr lang="en-US" dirty="0"/>
              <a:t> </a:t>
            </a:r>
            <a:r>
              <a:rPr lang="en-US" dirty="0" err="1"/>
              <a:t>và</a:t>
            </a:r>
            <a:r>
              <a:rPr lang="en-US" dirty="0"/>
              <a:t> </a:t>
            </a:r>
            <a:r>
              <a:rPr lang="en-US" dirty="0" err="1"/>
              <a:t>chú</a:t>
            </a:r>
            <a:r>
              <a:rPr lang="en-US" dirty="0"/>
              <a:t> </a:t>
            </a:r>
            <a:r>
              <a:rPr lang="en-US" dirty="0" err="1"/>
              <a:t>thích</a:t>
            </a:r>
            <a:endParaRPr lang="en-US" dirty="0"/>
          </a:p>
        </p:txBody>
      </p:sp>
      <p:pic>
        <p:nvPicPr>
          <p:cNvPr id="6" name="Picture 5" descr="C:\Users\iheer\Documents\Courseware\Current\NEWEST_GS5\KA\move-maker.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55525" y="1796565"/>
            <a:ext cx="3778568" cy="2681288"/>
          </a:xfrm>
          <a:prstGeom prst="rect">
            <a:avLst/>
          </a:prstGeom>
          <a:noFill/>
          <a:ln>
            <a:noFill/>
          </a:ln>
        </p:spPr>
      </p:pic>
    </p:spTree>
    <p:extLst>
      <p:ext uri="{BB962C8B-B14F-4D97-AF65-F5344CB8AC3E}">
        <p14:creationId xmlns:p14="http://schemas.microsoft.com/office/powerpoint/2010/main" val="104586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Định</a:t>
            </a:r>
            <a:r>
              <a:rPr lang="en-US" dirty="0"/>
              <a:t> </a:t>
            </a:r>
            <a:r>
              <a:rPr lang="en-US" dirty="0" err="1"/>
              <a:t>dạng</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628649" y="1352551"/>
            <a:ext cx="8189529" cy="3280172"/>
          </a:xfrm>
        </p:spPr>
        <p:txBody>
          <a:bodyPr>
            <a:normAutofit/>
          </a:bodyPr>
          <a:lstStyle/>
          <a:p>
            <a:r>
              <a:rPr lang="en-US" dirty="0" err="1"/>
              <a:t>Áp</a:t>
            </a:r>
            <a:r>
              <a:rPr lang="en-US" dirty="0"/>
              <a:t> </a:t>
            </a:r>
            <a:r>
              <a:rPr lang="en-US" dirty="0" err="1"/>
              <a:t>dụng</a:t>
            </a:r>
            <a:r>
              <a:rPr lang="en-US" dirty="0"/>
              <a:t> </a:t>
            </a:r>
            <a:r>
              <a:rPr lang="en-US" dirty="0" err="1"/>
              <a:t>màu</a:t>
            </a:r>
            <a:r>
              <a:rPr lang="en-US" dirty="0"/>
              <a:t> </a:t>
            </a:r>
            <a:r>
              <a:rPr lang="en-US" dirty="0" err="1"/>
              <a:t>sắc</a:t>
            </a:r>
            <a:r>
              <a:rPr lang="en-US" dirty="0"/>
              <a:t> </a:t>
            </a:r>
            <a:r>
              <a:rPr lang="en-US" dirty="0" err="1"/>
              <a:t>và</a:t>
            </a:r>
            <a:r>
              <a:rPr lang="en-US" dirty="0"/>
              <a:t> </a:t>
            </a:r>
            <a:r>
              <a:rPr lang="en-US" dirty="0" err="1"/>
              <a:t>hoa</a:t>
            </a:r>
            <a:r>
              <a:rPr lang="en-US" dirty="0"/>
              <a:t> </a:t>
            </a:r>
            <a:r>
              <a:rPr lang="en-US" dirty="0" err="1"/>
              <a:t>văn</a:t>
            </a:r>
            <a:endParaRPr lang="en-US" dirty="0"/>
          </a:p>
          <a:p>
            <a:pPr lvl="1"/>
            <a:r>
              <a:rPr lang="en-US" dirty="0" err="1"/>
              <a:t>Trên</a:t>
            </a:r>
            <a:r>
              <a:rPr lang="en-US" dirty="0"/>
              <a:t> </a:t>
            </a:r>
            <a:r>
              <a:rPr lang="en-US" dirty="0" err="1"/>
              <a:t>thẻ</a:t>
            </a:r>
            <a:r>
              <a:rPr lang="en-US" dirty="0"/>
              <a:t> Home, </a:t>
            </a:r>
            <a:r>
              <a:rPr lang="en-US" dirty="0" err="1"/>
              <a:t>nhóm</a:t>
            </a:r>
            <a:r>
              <a:rPr lang="en-US" dirty="0"/>
              <a:t> Font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sym typeface="Wingdings 3" panose="05040102010807070707" pitchFamily="18" charset="2"/>
              </a:rPr>
              <a:t> </a:t>
            </a:r>
            <a:r>
              <a:rPr lang="en-US" dirty="0" err="1"/>
              <a:t>bên</a:t>
            </a:r>
            <a:r>
              <a:rPr lang="en-US" dirty="0"/>
              <a:t> </a:t>
            </a:r>
            <a:r>
              <a:rPr lang="en-US" dirty="0" err="1"/>
              <a:t>phải</a:t>
            </a:r>
            <a:r>
              <a:rPr lang="en-US" dirty="0"/>
              <a:t> Fill Color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err="1">
                <a:sym typeface="Symbol" panose="05050102010706020507" pitchFamily="18" charset="2"/>
              </a:rPr>
              <a:t>màu</a:t>
            </a:r>
            <a:r>
              <a:rPr lang="en-US" dirty="0">
                <a:sym typeface="Symbol" panose="05050102010706020507" pitchFamily="18" charset="2"/>
              </a:rPr>
              <a:t> </a:t>
            </a:r>
            <a:r>
              <a:rPr lang="en-US" dirty="0" err="1">
                <a:sym typeface="Symbol" panose="05050102010706020507" pitchFamily="18" charset="2"/>
              </a:rPr>
              <a:t>trong</a:t>
            </a:r>
            <a:r>
              <a:rPr lang="en-US" dirty="0">
                <a:sym typeface="Symbol" panose="05050102010706020507" pitchFamily="18" charset="2"/>
              </a:rPr>
              <a:t> </a:t>
            </a:r>
            <a:r>
              <a:rPr lang="en-US" dirty="0" err="1">
                <a:sym typeface="Symbol" panose="05050102010706020507" pitchFamily="18" charset="2"/>
              </a:rPr>
              <a:t>bảng</a:t>
            </a:r>
            <a:r>
              <a:rPr lang="en-US" dirty="0">
                <a:sym typeface="Symbol" panose="05050102010706020507" pitchFamily="18" charset="2"/>
              </a:rPr>
              <a:t> </a:t>
            </a:r>
            <a:r>
              <a:rPr lang="en-US" dirty="0" err="1">
                <a:sym typeface="Symbol" panose="05050102010706020507" pitchFamily="18" charset="2"/>
              </a:rPr>
              <a:t>màu</a:t>
            </a:r>
            <a:r>
              <a:rPr lang="en-US" dirty="0">
                <a:sym typeface="Symbol" panose="05050102010706020507" pitchFamily="18" charset="2"/>
              </a:rPr>
              <a:t>, </a:t>
            </a:r>
            <a:r>
              <a:rPr lang="en-US" dirty="0" err="1">
                <a:sym typeface="Symbol" panose="05050102010706020507" pitchFamily="18" charset="2"/>
              </a:rPr>
              <a:t>hoặc</a:t>
            </a:r>
            <a:endParaRPr lang="en-US" dirty="0">
              <a:sym typeface="Symbol" panose="05050102010706020507" pitchFamily="18" charset="2"/>
            </a:endParaRPr>
          </a:p>
          <a:p>
            <a:pPr lvl="1"/>
            <a:r>
              <a:rPr lang="en-US" dirty="0" err="1">
                <a:sym typeface="Symbol" panose="05050102010706020507" pitchFamily="18" charset="2"/>
              </a:rPr>
              <a:t>Chọn</a:t>
            </a:r>
            <a:r>
              <a:rPr lang="en-US" dirty="0">
                <a:sym typeface="Symbol" panose="05050102010706020507" pitchFamily="18" charset="2"/>
              </a:rPr>
              <a:t> More Colors </a:t>
            </a:r>
            <a:r>
              <a:rPr lang="en-US" dirty="0" err="1">
                <a:sym typeface="Symbol" panose="05050102010706020507" pitchFamily="18" charset="2"/>
              </a:rPr>
              <a:t>để</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err="1">
                <a:sym typeface="Symbol" panose="05050102010706020507" pitchFamily="18" charset="2"/>
              </a:rPr>
              <a:t>các</a:t>
            </a:r>
            <a:r>
              <a:rPr lang="en-US" dirty="0">
                <a:sym typeface="Symbol" panose="05050102010706020507" pitchFamily="18" charset="2"/>
              </a:rPr>
              <a:t> </a:t>
            </a:r>
            <a:r>
              <a:rPr lang="en-US" dirty="0" err="1">
                <a:sym typeface="Symbol" panose="05050102010706020507" pitchFamily="18" charset="2"/>
              </a:rPr>
              <a:t>tùy</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err="1">
                <a:sym typeface="Symbol" panose="05050102010706020507" pitchFamily="18" charset="2"/>
              </a:rPr>
              <a:t>màu</a:t>
            </a:r>
            <a:r>
              <a:rPr lang="en-US" dirty="0">
                <a:sym typeface="Symbol" panose="05050102010706020507" pitchFamily="18" charset="2"/>
              </a:rPr>
              <a:t>.</a:t>
            </a:r>
            <a:endParaRPr lang="en-US" dirty="0"/>
          </a:p>
        </p:txBody>
      </p:sp>
      <p:pic>
        <p:nvPicPr>
          <p:cNvPr id="13" name="Picture 12" descr="\\CCISERVER\Common\Publishing\Working\In Development\7500 IC3 GS5\KA\KA L03\Excel Screens\xls-05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184" y="2995448"/>
            <a:ext cx="1670717" cy="1973736"/>
          </a:xfrm>
          <a:prstGeom prst="rect">
            <a:avLst/>
          </a:prstGeom>
          <a:noFill/>
          <a:ln>
            <a:noFill/>
          </a:ln>
        </p:spPr>
      </p:pic>
    </p:spTree>
    <p:extLst>
      <p:ext uri="{BB962C8B-B14F-4D97-AF65-F5344CB8AC3E}">
        <p14:creationId xmlns:p14="http://schemas.microsoft.com/office/powerpoint/2010/main" val="273021511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biểu</a:t>
            </a:r>
            <a:r>
              <a:rPr lang="en-US" dirty="0"/>
              <a:t> </a:t>
            </a:r>
            <a:r>
              <a:rPr lang="en-US" dirty="0" err="1"/>
              <a:t>đồ</a:t>
            </a:r>
            <a:endParaRPr lang="en-US" dirty="0"/>
          </a:p>
        </p:txBody>
      </p:sp>
      <p:sp>
        <p:nvSpPr>
          <p:cNvPr id="3" name="Content Placeholder 2"/>
          <p:cNvSpPr>
            <a:spLocks noGrp="1"/>
          </p:cNvSpPr>
          <p:nvPr>
            <p:ph idx="1"/>
          </p:nvPr>
        </p:nvSpPr>
        <p:spPr>
          <a:xfrm>
            <a:off x="231228" y="1352551"/>
            <a:ext cx="4125286" cy="3280172"/>
          </a:xfrm>
        </p:spPr>
        <p:txBody>
          <a:bodyPr>
            <a:normAutofit/>
          </a:bodyPr>
          <a:lstStyle/>
          <a:p>
            <a:pPr algn="just"/>
            <a:r>
              <a:rPr lang="vi-VN" sz="2400" dirty="0"/>
              <a:t>Một biểu đồ có thể minh họa xu hướng hoặc các mẫu trong dữ liệu.</a:t>
            </a:r>
          </a:p>
          <a:p>
            <a:pPr algn="just"/>
            <a:r>
              <a:rPr lang="en-US" sz="2400" dirty="0"/>
              <a:t>Ng</a:t>
            </a:r>
            <a:r>
              <a:rPr lang="vi-VN" sz="2400" dirty="0"/>
              <a:t>ư</a:t>
            </a:r>
            <a:r>
              <a:rPr lang="en-US" sz="2400" dirty="0" err="1"/>
              <a:t>ời</a:t>
            </a:r>
            <a:r>
              <a:rPr lang="en-US" sz="2400" dirty="0"/>
              <a:t> </a:t>
            </a:r>
            <a:r>
              <a:rPr lang="en-US" sz="2400" dirty="0" err="1"/>
              <a:t>dùng</a:t>
            </a:r>
            <a:r>
              <a:rPr lang="vi-VN" sz="2400" dirty="0"/>
              <a:t> có thể tạo biểu đồ bằng cách chọn dữ liệu từ bảng tính</a:t>
            </a:r>
            <a:r>
              <a:rPr lang="en-US" sz="2400" dirty="0"/>
              <a:t> </a:t>
            </a:r>
            <a:r>
              <a:rPr lang="en-US" sz="2400" dirty="0" err="1"/>
              <a:t>và</a:t>
            </a:r>
            <a:r>
              <a:rPr lang="vi-VN" sz="2400" dirty="0"/>
              <a:t> chọn loại biểu đồ để chèn</a:t>
            </a:r>
            <a:endParaRPr lang="en-US" sz="2400" dirty="0"/>
          </a:p>
        </p:txBody>
      </p:sp>
      <p:grpSp>
        <p:nvGrpSpPr>
          <p:cNvPr id="6" name="Canvas 970"/>
          <p:cNvGrpSpPr/>
          <p:nvPr/>
        </p:nvGrpSpPr>
        <p:grpSpPr>
          <a:xfrm>
            <a:off x="4462053" y="1689316"/>
            <a:ext cx="4572040" cy="2606642"/>
            <a:chOff x="0" y="0"/>
            <a:chExt cx="5310505" cy="3027660"/>
          </a:xfrm>
        </p:grpSpPr>
        <p:sp>
          <p:nvSpPr>
            <p:cNvPr id="7" name="Rectangle 6"/>
            <p:cNvSpPr/>
            <p:nvPr/>
          </p:nvSpPr>
          <p:spPr>
            <a:xfrm>
              <a:off x="0" y="0"/>
              <a:ext cx="5310505" cy="2894330"/>
            </a:xfrm>
            <a:prstGeom prst="rect">
              <a:avLst/>
            </a:prstGeom>
          </p:spPr>
        </p:sp>
        <p:pic>
          <p:nvPicPr>
            <p:cNvPr id="8" name="Picture 7" descr="\\CCISERVER\Common\Publishing\Working\In Development\7500 IC3 GS5\KA\KA L03\Excel Screens\xls-066.png"/>
            <p:cNvPicPr/>
            <p:nvPr/>
          </p:nvPicPr>
          <p:blipFill>
            <a:blip r:embed="rId2">
              <a:extLst>
                <a:ext uri="{28A0092B-C50C-407E-A947-70E740481C1C}">
                  <a14:useLocalDpi xmlns:a14="http://schemas.microsoft.com/office/drawing/2010/main" val="0"/>
                </a:ext>
              </a:extLst>
            </a:blip>
            <a:srcRect/>
            <a:stretch>
              <a:fillRect/>
            </a:stretch>
          </p:blipFill>
          <p:spPr bwMode="auto">
            <a:xfrm>
              <a:off x="60080" y="29372"/>
              <a:ext cx="4468029" cy="2456013"/>
            </a:xfrm>
            <a:prstGeom prst="rect">
              <a:avLst/>
            </a:prstGeom>
            <a:noFill/>
            <a:ln>
              <a:noFill/>
            </a:ln>
          </p:spPr>
        </p:pic>
        <p:sp>
          <p:nvSpPr>
            <p:cNvPr id="9" name="Text Box 975"/>
            <p:cNvSpPr txBox="1"/>
            <p:nvPr/>
          </p:nvSpPr>
          <p:spPr>
            <a:xfrm>
              <a:off x="15351" y="2608836"/>
              <a:ext cx="2460259" cy="41882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tabLst>
                  <a:tab pos="1290638" algn="l"/>
                </a:tabLst>
              </a:pPr>
              <a:r>
                <a:rPr lang="en-US" sz="900" b="1" dirty="0">
                  <a:latin typeface="Segoe UI" panose="020B0502040204020203" pitchFamily="34" charset="0"/>
                  <a:ea typeface="Times New Roman" panose="02020603050405020304" pitchFamily="18" charset="0"/>
                  <a:cs typeface="Arial" panose="020B0604020202020204" pitchFamily="34" charset="0"/>
                </a:rPr>
                <a:t>Vertical	Horizontal</a:t>
              </a:r>
            </a:p>
            <a:p>
              <a:pPr algn="just">
                <a:tabLst>
                  <a:tab pos="1290638" algn="l"/>
                </a:tabLst>
              </a:pPr>
              <a:r>
                <a:rPr lang="en-US" sz="900" b="1" dirty="0">
                  <a:latin typeface="Segoe UI" panose="020B0502040204020203" pitchFamily="34" charset="0"/>
                  <a:ea typeface="Times New Roman" panose="02020603050405020304" pitchFamily="18" charset="0"/>
                  <a:cs typeface="Arial" panose="020B0604020202020204" pitchFamily="34" charset="0"/>
                </a:rPr>
                <a:t>Axis/Series	Axis/Series</a:t>
              </a:r>
            </a:p>
          </p:txBody>
        </p:sp>
        <p:cxnSp>
          <p:nvCxnSpPr>
            <p:cNvPr id="10" name="Straight Arrow Connector 9"/>
            <p:cNvCxnSpPr/>
            <p:nvPr/>
          </p:nvCxnSpPr>
          <p:spPr>
            <a:xfrm flipV="1">
              <a:off x="209429" y="2326135"/>
              <a:ext cx="0" cy="296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2126856" y="2386692"/>
              <a:ext cx="0" cy="230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 Box 977"/>
            <p:cNvSpPr txBox="1"/>
            <p:nvPr/>
          </p:nvSpPr>
          <p:spPr>
            <a:xfrm>
              <a:off x="2914346" y="37922"/>
              <a:ext cx="817159" cy="22070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en-US" sz="900" b="1" dirty="0">
                  <a:latin typeface="Segoe UI" panose="020B0502040204020203" pitchFamily="34" charset="0"/>
                  <a:ea typeface="Times New Roman" panose="02020603050405020304" pitchFamily="18" charset="0"/>
                  <a:cs typeface="Arial" panose="020B0604020202020204" pitchFamily="34" charset="0"/>
                </a:rPr>
                <a:t>Chart Title</a:t>
              </a:r>
            </a:p>
          </p:txBody>
        </p:sp>
        <p:cxnSp>
          <p:nvCxnSpPr>
            <p:cNvPr id="13" name="Straight Arrow Connector 12"/>
            <p:cNvCxnSpPr/>
            <p:nvPr/>
          </p:nvCxnSpPr>
          <p:spPr>
            <a:xfrm flipH="1">
              <a:off x="2689494" y="170350"/>
              <a:ext cx="2482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4463024" y="1397005"/>
              <a:ext cx="2476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 Box 979"/>
            <p:cNvSpPr txBox="1"/>
            <p:nvPr/>
          </p:nvSpPr>
          <p:spPr>
            <a:xfrm>
              <a:off x="4666045" y="1260365"/>
              <a:ext cx="632746" cy="2751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en-US" sz="900" b="1" dirty="0">
                  <a:latin typeface="Segoe UI" panose="020B0502040204020203" pitchFamily="34" charset="0"/>
                  <a:ea typeface="Times New Roman" panose="02020603050405020304" pitchFamily="18" charset="0"/>
                  <a:cs typeface="Arial" panose="020B0604020202020204" pitchFamily="34" charset="0"/>
                </a:rPr>
                <a:t>Legend</a:t>
              </a:r>
            </a:p>
          </p:txBody>
        </p:sp>
      </p:grpSp>
    </p:spTree>
    <p:extLst>
      <p:ext uri="{BB962C8B-B14F-4D97-AF65-F5344CB8AC3E}">
        <p14:creationId xmlns:p14="http://schemas.microsoft.com/office/powerpoint/2010/main" val="154100944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biểu</a:t>
            </a:r>
            <a:r>
              <a:rPr lang="en-US" dirty="0"/>
              <a:t> </a:t>
            </a:r>
            <a:r>
              <a:rPr lang="en-US" dirty="0" err="1"/>
              <a:t>đồ</a:t>
            </a:r>
            <a:endParaRPr lang="en-US" dirty="0"/>
          </a:p>
        </p:txBody>
      </p:sp>
      <p:sp>
        <p:nvSpPr>
          <p:cNvPr id="3" name="Content Placeholder 2"/>
          <p:cNvSpPr>
            <a:spLocks noGrp="1"/>
          </p:cNvSpPr>
          <p:nvPr>
            <p:ph idx="1"/>
          </p:nvPr>
        </p:nvSpPr>
        <p:spPr>
          <a:xfrm>
            <a:off x="628650" y="1086004"/>
            <a:ext cx="8136752" cy="3508116"/>
          </a:xfrm>
        </p:spPr>
        <p:txBody>
          <a:bodyPr>
            <a:normAutofit/>
          </a:bodyPr>
          <a:lstStyle/>
          <a:p>
            <a:r>
              <a:rPr lang="vi-VN" dirty="0"/>
              <a:t>Chọn loại biểu đồ</a:t>
            </a:r>
          </a:p>
          <a:p>
            <a:pPr lvl="1" algn="just"/>
            <a:r>
              <a:rPr lang="vi-VN" dirty="0"/>
              <a:t>Biểu đồ đường tốt hơn cho xu hướng, biểu đồ thanh tốt hơn cho âm lượng và biểu đồ hình tròn là tốt nhất để hiển thị các phần của tổng số</a:t>
            </a:r>
          </a:p>
          <a:p>
            <a:pPr lvl="1" algn="just"/>
            <a:r>
              <a:rPr lang="vi-VN" dirty="0"/>
              <a:t>Excel cung cấp nhiều loại biểu đồ và một số kiểu </a:t>
            </a:r>
            <a:r>
              <a:rPr lang="en-US" dirty="0" err="1"/>
              <a:t>biểu</a:t>
            </a:r>
            <a:r>
              <a:rPr lang="en-US" dirty="0"/>
              <a:t> </a:t>
            </a:r>
            <a:r>
              <a:rPr lang="en-US" dirty="0" err="1"/>
              <a:t>đồ</a:t>
            </a:r>
            <a:r>
              <a:rPr lang="en-US" dirty="0"/>
              <a:t> </a:t>
            </a:r>
            <a:r>
              <a:rPr lang="vi-VN" dirty="0"/>
              <a:t>con trong mỗi loại chính</a:t>
            </a:r>
            <a:endParaRPr lang="en-US" dirty="0"/>
          </a:p>
        </p:txBody>
      </p:sp>
      <p:pic>
        <p:nvPicPr>
          <p:cNvPr id="6" name="Picture 5" descr="\\CCISERVER\Common\Publishing\Working\In Development\7500 IC3 GS5\KA\KA L03\Excel Screens\xls-065.png"/>
          <p:cNvPicPr/>
          <p:nvPr/>
        </p:nvPicPr>
        <p:blipFill rotWithShape="1">
          <a:blip r:embed="rId2">
            <a:extLst>
              <a:ext uri="{28A0092B-C50C-407E-A947-70E740481C1C}">
                <a14:useLocalDpi xmlns:a14="http://schemas.microsoft.com/office/drawing/2010/main" val="0"/>
              </a:ext>
            </a:extLst>
          </a:blip>
          <a:srcRect/>
          <a:stretch/>
        </p:blipFill>
        <p:spPr bwMode="auto">
          <a:xfrm>
            <a:off x="2946024" y="3255671"/>
            <a:ext cx="3251951" cy="17926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252588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biểu</a:t>
            </a:r>
            <a:r>
              <a:rPr lang="en-US" dirty="0"/>
              <a:t> </a:t>
            </a:r>
            <a:r>
              <a:rPr lang="en-US" dirty="0" err="1"/>
              <a:t>đồ</a:t>
            </a:r>
            <a:endParaRPr lang="en-US" dirty="0"/>
          </a:p>
        </p:txBody>
      </p:sp>
      <p:sp>
        <p:nvSpPr>
          <p:cNvPr id="3" name="Content Placeholder 2"/>
          <p:cNvSpPr>
            <a:spLocks noGrp="1"/>
          </p:cNvSpPr>
          <p:nvPr>
            <p:ph sz="half" idx="1"/>
          </p:nvPr>
        </p:nvSpPr>
        <p:spPr>
          <a:xfrm>
            <a:off x="149031" y="1143462"/>
            <a:ext cx="5435820" cy="3650183"/>
          </a:xfrm>
        </p:spPr>
        <p:txBody>
          <a:bodyPr>
            <a:normAutofit fontScale="85000" lnSpcReduction="10000"/>
          </a:bodyPr>
          <a:lstStyle/>
          <a:p>
            <a:pPr algn="just"/>
            <a:r>
              <a:rPr lang="vi-VN" sz="2800" dirty="0"/>
              <a:t>Chọn loại biểu đồ</a:t>
            </a:r>
          </a:p>
          <a:p>
            <a:pPr lvl="1" algn="just"/>
            <a:r>
              <a:rPr lang="en-US" sz="2600" dirty="0"/>
              <a:t>Column:</a:t>
            </a:r>
            <a:r>
              <a:rPr lang="vi-VN" sz="2600" dirty="0"/>
              <a:t> </a:t>
            </a:r>
            <a:r>
              <a:rPr lang="en-US" sz="2600" dirty="0"/>
              <a:t>S</a:t>
            </a:r>
            <a:r>
              <a:rPr lang="vi-VN" sz="2600" dirty="0"/>
              <a:t>o sánh các giá trị theo thời gian</a:t>
            </a:r>
          </a:p>
          <a:p>
            <a:pPr lvl="1" algn="just"/>
            <a:r>
              <a:rPr lang="vi-VN" sz="2600" dirty="0"/>
              <a:t>Line</a:t>
            </a:r>
            <a:r>
              <a:rPr lang="en-US" sz="2600" dirty="0"/>
              <a:t>:</a:t>
            </a:r>
            <a:r>
              <a:rPr lang="vi-VN" sz="2600" dirty="0"/>
              <a:t> </a:t>
            </a:r>
            <a:r>
              <a:rPr lang="en-US" sz="2600" dirty="0"/>
              <a:t>S</a:t>
            </a:r>
            <a:r>
              <a:rPr lang="vi-VN" sz="2600" dirty="0"/>
              <a:t>o sánh xu hướng liên tục</a:t>
            </a:r>
          </a:p>
          <a:p>
            <a:pPr lvl="1" algn="just"/>
            <a:r>
              <a:rPr lang="en-US" sz="2600" dirty="0"/>
              <a:t>Bar:</a:t>
            </a:r>
            <a:r>
              <a:rPr lang="vi-VN" sz="2600" dirty="0"/>
              <a:t> </a:t>
            </a:r>
            <a:r>
              <a:rPr lang="en-US" sz="2600" dirty="0"/>
              <a:t>S</a:t>
            </a:r>
            <a:r>
              <a:rPr lang="vi-VN" sz="2600" dirty="0"/>
              <a:t>o sánh các giá trị theo thời gian</a:t>
            </a:r>
          </a:p>
          <a:p>
            <a:pPr lvl="1" algn="just"/>
            <a:r>
              <a:rPr lang="en-US" sz="2600" dirty="0"/>
              <a:t>Area: S</a:t>
            </a:r>
            <a:r>
              <a:rPr lang="vi-VN" sz="2600" dirty="0"/>
              <a:t>o sánh sự thay đổi liên tục về âm lượng</a:t>
            </a:r>
          </a:p>
          <a:p>
            <a:pPr lvl="1" algn="just"/>
            <a:r>
              <a:rPr lang="vi-VN" sz="2600" dirty="0"/>
              <a:t>X Y (Scatter</a:t>
            </a:r>
            <a:r>
              <a:rPr lang="en-US" sz="2600" dirty="0"/>
              <a:t>):</a:t>
            </a:r>
            <a:r>
              <a:rPr lang="vi-VN" sz="2600" dirty="0"/>
              <a:t> </a:t>
            </a:r>
            <a:r>
              <a:rPr lang="en-US" sz="2600" dirty="0"/>
              <a:t>X</a:t>
            </a:r>
            <a:r>
              <a:rPr lang="vi-VN" sz="2600" dirty="0"/>
              <a:t>ác định các mẫu dữ liệu</a:t>
            </a:r>
          </a:p>
          <a:p>
            <a:pPr lvl="1" algn="just"/>
            <a:r>
              <a:rPr lang="en-US" sz="2600" dirty="0"/>
              <a:t>Stock:</a:t>
            </a:r>
            <a:r>
              <a:rPr lang="vi-VN" sz="2600" dirty="0"/>
              <a:t> </a:t>
            </a:r>
            <a:r>
              <a:rPr lang="en-US" sz="2600" dirty="0"/>
              <a:t>H</a:t>
            </a:r>
            <a:r>
              <a:rPr lang="vi-VN" sz="2600" dirty="0"/>
              <a:t>iển thị dữ liệu đóng cao thấp</a:t>
            </a:r>
          </a:p>
          <a:p>
            <a:pPr lvl="1" algn="just"/>
            <a:r>
              <a:rPr lang="en-US" sz="2600" dirty="0"/>
              <a:t>Surface: H</a:t>
            </a:r>
            <a:r>
              <a:rPr lang="vi-VN" sz="2600" dirty="0"/>
              <a:t>iển thị xu hướng 3-D</a:t>
            </a:r>
          </a:p>
          <a:p>
            <a:pPr lvl="1" algn="just"/>
            <a:r>
              <a:rPr lang="vi-VN" sz="2600" dirty="0"/>
              <a:t>Radar</a:t>
            </a:r>
            <a:r>
              <a:rPr lang="en-US" sz="2600" dirty="0"/>
              <a:t>:</a:t>
            </a:r>
            <a:r>
              <a:rPr lang="vi-VN" sz="2600" dirty="0"/>
              <a:t> </a:t>
            </a:r>
            <a:r>
              <a:rPr lang="en-US" sz="2600" dirty="0"/>
              <a:t>X</a:t>
            </a:r>
            <a:r>
              <a:rPr lang="vi-VN" sz="2600" dirty="0"/>
              <a:t>ác định các mẫu có điểm và đường</a:t>
            </a:r>
            <a:endParaRPr lang="en-US" sz="2600" dirty="0"/>
          </a:p>
        </p:txBody>
      </p:sp>
      <p:pic>
        <p:nvPicPr>
          <p:cNvPr id="6" name="Picture 5" descr="\\CCISERVER\Common\Publishing\Working\In Development\7500 IC3 GS5\KA\KA L03\Excel Screens\xls-065.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5528443" y="2013079"/>
            <a:ext cx="3466526" cy="19109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8996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biểu</a:t>
            </a:r>
            <a:r>
              <a:rPr lang="en-US" dirty="0"/>
              <a:t> </a:t>
            </a:r>
            <a:r>
              <a:rPr lang="en-US" dirty="0" err="1"/>
              <a:t>đồ</a:t>
            </a:r>
            <a:endParaRPr lang="en-US" dirty="0"/>
          </a:p>
        </p:txBody>
      </p:sp>
      <p:sp>
        <p:nvSpPr>
          <p:cNvPr id="3" name="Content Placeholder 2"/>
          <p:cNvSpPr>
            <a:spLocks noGrp="1"/>
          </p:cNvSpPr>
          <p:nvPr>
            <p:ph idx="1"/>
          </p:nvPr>
        </p:nvSpPr>
        <p:spPr>
          <a:xfrm>
            <a:off x="628649" y="1145628"/>
            <a:ext cx="6782085" cy="3724028"/>
          </a:xfrm>
        </p:spPr>
        <p:txBody>
          <a:bodyPr>
            <a:normAutofit fontScale="92500" lnSpcReduction="10000"/>
          </a:bodyPr>
          <a:lstStyle/>
          <a:p>
            <a:pPr>
              <a:lnSpc>
                <a:spcPct val="100000"/>
              </a:lnSpc>
            </a:pPr>
            <a:r>
              <a:rPr lang="vi-VN" sz="2800" dirty="0"/>
              <a:t>Thay đổi bố cục biểu đồ</a:t>
            </a:r>
          </a:p>
          <a:p>
            <a:pPr lvl="1">
              <a:lnSpc>
                <a:spcPct val="100000"/>
              </a:lnSpc>
            </a:pPr>
            <a:r>
              <a:rPr lang="en-US" dirty="0"/>
              <a:t>Axes:</a:t>
            </a:r>
            <a:r>
              <a:rPr lang="vi-VN" dirty="0"/>
              <a:t> Bao gồm nhãn trên trục ngang và trục dọc</a:t>
            </a:r>
          </a:p>
          <a:p>
            <a:pPr lvl="1">
              <a:lnSpc>
                <a:spcPct val="100000"/>
              </a:lnSpc>
            </a:pPr>
            <a:r>
              <a:rPr lang="en-US" dirty="0"/>
              <a:t>Axis Titles:</a:t>
            </a:r>
            <a:r>
              <a:rPr lang="vi-VN" dirty="0"/>
              <a:t> Thêm tiêu đề cho trục ngang và trục dọc</a:t>
            </a:r>
          </a:p>
          <a:p>
            <a:pPr lvl="1">
              <a:lnSpc>
                <a:spcPct val="100000"/>
              </a:lnSpc>
            </a:pPr>
            <a:r>
              <a:rPr lang="en-US" dirty="0"/>
              <a:t>Chart Title:</a:t>
            </a:r>
            <a:r>
              <a:rPr lang="vi-VN" dirty="0"/>
              <a:t> Thêm tiêu đề cho biểu đồ</a:t>
            </a:r>
          </a:p>
          <a:p>
            <a:pPr lvl="1">
              <a:lnSpc>
                <a:spcPct val="100000"/>
              </a:lnSpc>
            </a:pPr>
            <a:r>
              <a:rPr lang="en-US" dirty="0"/>
              <a:t>Data Labels: </a:t>
            </a:r>
            <a:r>
              <a:rPr lang="vi-VN" dirty="0"/>
              <a:t>Bao gồm nhãn dữ liệu trên biểu đồ</a:t>
            </a:r>
          </a:p>
          <a:p>
            <a:pPr lvl="1">
              <a:lnSpc>
                <a:spcPct val="100000"/>
              </a:lnSpc>
            </a:pPr>
            <a:r>
              <a:rPr lang="en-US" dirty="0"/>
              <a:t>Data Table:</a:t>
            </a:r>
            <a:r>
              <a:rPr lang="vi-VN" dirty="0"/>
              <a:t> Hiển thị dữ liệu biểu đồ bên dưới biểu đồ</a:t>
            </a:r>
          </a:p>
          <a:p>
            <a:pPr lvl="1">
              <a:lnSpc>
                <a:spcPct val="100000"/>
              </a:lnSpc>
            </a:pPr>
            <a:r>
              <a:rPr lang="en-US" dirty="0"/>
              <a:t>Error Bars:</a:t>
            </a:r>
            <a:r>
              <a:rPr lang="vi-VN" dirty="0"/>
              <a:t> Hiển thị lề của lỗi và độ lệch chuẩn</a:t>
            </a:r>
          </a:p>
          <a:p>
            <a:pPr lvl="1">
              <a:lnSpc>
                <a:spcPct val="100000"/>
              </a:lnSpc>
            </a:pPr>
            <a:r>
              <a:rPr lang="en-US" dirty="0"/>
              <a:t>Gridlines:</a:t>
            </a:r>
            <a:r>
              <a:rPr lang="vi-VN" dirty="0"/>
              <a:t> Bao gồm đường lưới trên biểu đồ</a:t>
            </a:r>
          </a:p>
          <a:p>
            <a:pPr lvl="1">
              <a:lnSpc>
                <a:spcPct val="100000"/>
              </a:lnSpc>
            </a:pPr>
            <a:r>
              <a:rPr lang="en-US" dirty="0"/>
              <a:t>Legend:</a:t>
            </a:r>
            <a:r>
              <a:rPr lang="vi-VN" dirty="0"/>
              <a:t> Bao gồm chú giải và định vị nó liên quan đến biểu đồ</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410" y="1364619"/>
            <a:ext cx="1354894" cy="3408434"/>
          </a:xfrm>
          <a:prstGeom prst="rect">
            <a:avLst/>
          </a:prstGeom>
        </p:spPr>
      </p:pic>
    </p:spTree>
    <p:extLst>
      <p:ext uri="{BB962C8B-B14F-4D97-AF65-F5344CB8AC3E}">
        <p14:creationId xmlns:p14="http://schemas.microsoft.com/office/powerpoint/2010/main" val="93245238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danh</a:t>
            </a:r>
            <a:r>
              <a:rPr lang="en-US" dirty="0"/>
              <a:t> </a:t>
            </a:r>
            <a:r>
              <a:rPr lang="en-US" dirty="0" err="1"/>
              <a:t>sách</a:t>
            </a:r>
            <a:r>
              <a:rPr lang="en-US" dirty="0"/>
              <a:t> </a:t>
            </a:r>
            <a:r>
              <a:rPr lang="en-US" dirty="0" err="1"/>
              <a:t>và</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315309" y="1245653"/>
            <a:ext cx="8313683" cy="3414713"/>
          </a:xfrm>
        </p:spPr>
        <p:txBody>
          <a:bodyPr>
            <a:normAutofit lnSpcReduction="10000"/>
          </a:bodyPr>
          <a:lstStyle/>
          <a:p>
            <a:pPr algn="just">
              <a:lnSpc>
                <a:spcPct val="100000"/>
              </a:lnSpc>
            </a:pPr>
            <a:r>
              <a:rPr lang="vi-VN" dirty="0"/>
              <a:t>Danh sách Excel là tập hợp dữ liệu được sắp xếp theo một loạt các cột</a:t>
            </a:r>
          </a:p>
          <a:p>
            <a:pPr lvl="1" algn="just">
              <a:lnSpc>
                <a:spcPct val="100000"/>
              </a:lnSpc>
            </a:pPr>
            <a:r>
              <a:rPr lang="vi-VN" dirty="0"/>
              <a:t>Hàng trên cùng chứa tiêu đề cột (tên trường) và các hàng bên dưới chứa dữ liệu</a:t>
            </a:r>
          </a:p>
          <a:p>
            <a:pPr algn="just">
              <a:lnSpc>
                <a:spcPct val="100000"/>
              </a:lnSpc>
            </a:pPr>
            <a:r>
              <a:rPr lang="vi-VN" dirty="0"/>
              <a:t>Mỗi cột trong danh sách phải chứa cùng loại dữ liệu cho từng hàng thông tin</a:t>
            </a:r>
          </a:p>
          <a:p>
            <a:pPr algn="just">
              <a:lnSpc>
                <a:spcPct val="100000"/>
              </a:lnSpc>
            </a:pPr>
            <a:r>
              <a:rPr lang="vi-VN" dirty="0"/>
              <a:t>Sắp xếp dữ liệu vào danh sách giúp dễ dàng sắp xếp và lọc thông tin</a:t>
            </a:r>
            <a:endParaRPr lang="en-US" dirty="0"/>
          </a:p>
        </p:txBody>
      </p:sp>
      <p:pic>
        <p:nvPicPr>
          <p:cNvPr id="6" name="Picture 5" descr="C:\Users\iheer\Documents\Courseware\Current\NEWEST_GS5\KA\list-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8341" y="4009725"/>
            <a:ext cx="3447617" cy="1038607"/>
          </a:xfrm>
          <a:prstGeom prst="rect">
            <a:avLst/>
          </a:prstGeom>
          <a:noFill/>
          <a:ln>
            <a:noFill/>
          </a:ln>
        </p:spPr>
      </p:pic>
    </p:spTree>
    <p:extLst>
      <p:ext uri="{BB962C8B-B14F-4D97-AF65-F5344CB8AC3E}">
        <p14:creationId xmlns:p14="http://schemas.microsoft.com/office/powerpoint/2010/main" val="380920271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danh</a:t>
            </a:r>
            <a:r>
              <a:rPr lang="en-US" dirty="0"/>
              <a:t> </a:t>
            </a:r>
            <a:r>
              <a:rPr lang="en-US" dirty="0" err="1"/>
              <a:t>sách</a:t>
            </a:r>
            <a:r>
              <a:rPr lang="en-US" dirty="0"/>
              <a:t> </a:t>
            </a:r>
            <a:r>
              <a:rPr lang="en-US" dirty="0" err="1"/>
              <a:t>và</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0" y="1268016"/>
            <a:ext cx="7483366" cy="3787460"/>
          </a:xfrm>
        </p:spPr>
        <p:txBody>
          <a:bodyPr>
            <a:normAutofit/>
          </a:bodyPr>
          <a:lstStyle/>
          <a:p>
            <a:pPr algn="just"/>
            <a:r>
              <a:rPr lang="vi-VN" dirty="0"/>
              <a:t>Sắp xếp dữ liệu</a:t>
            </a:r>
          </a:p>
          <a:p>
            <a:pPr lvl="1" algn="just"/>
            <a:r>
              <a:rPr lang="vi-VN" dirty="0"/>
              <a:t>Trên t</a:t>
            </a:r>
            <a:r>
              <a:rPr lang="en-US" dirty="0" err="1"/>
              <a:t>hẻ</a:t>
            </a:r>
            <a:r>
              <a:rPr lang="vi-VN" dirty="0"/>
              <a:t> </a:t>
            </a:r>
            <a:r>
              <a:rPr lang="en-US" dirty="0"/>
              <a:t>Home</a:t>
            </a:r>
            <a:r>
              <a:rPr lang="vi-VN" dirty="0"/>
              <a:t>, nhóm </a:t>
            </a:r>
            <a:r>
              <a:rPr lang="en-US" dirty="0"/>
              <a:t>Editing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t>Sort &amp; Filter</a:t>
            </a:r>
            <a:endParaRPr lang="vi-VN" sz="1800" dirty="0"/>
          </a:p>
          <a:p>
            <a:pPr lvl="2" algn="just"/>
            <a:r>
              <a:rPr lang="en-US" dirty="0"/>
              <a:t>Sort A to Z:</a:t>
            </a:r>
            <a:r>
              <a:rPr lang="vi-VN" dirty="0"/>
              <a:t> Sắp xếp các mục theo thứ tự tăng dần</a:t>
            </a:r>
          </a:p>
          <a:p>
            <a:pPr lvl="2" algn="just"/>
            <a:r>
              <a:rPr lang="en-US" dirty="0"/>
              <a:t>Sort Z to A:</a:t>
            </a:r>
            <a:r>
              <a:rPr lang="vi-VN" dirty="0"/>
              <a:t> Sắp xếp các mục theo thứ tự giảm dần</a:t>
            </a:r>
          </a:p>
          <a:p>
            <a:pPr lvl="2" algn="just"/>
            <a:r>
              <a:rPr lang="en-US" dirty="0"/>
              <a:t>Custom Sort:</a:t>
            </a:r>
            <a:r>
              <a:rPr lang="vi-VN" dirty="0"/>
              <a:t> Thiết lập tối đa 64 cấp độ hoặc mức độ ưu tiên cho các mục sắp xếp theo thứ tự</a:t>
            </a:r>
          </a:p>
          <a:p>
            <a:pPr lvl="2" algn="just"/>
            <a:r>
              <a:rPr lang="en-US" dirty="0"/>
              <a:t>Filter:</a:t>
            </a:r>
            <a:r>
              <a:rPr lang="vi-VN" dirty="0"/>
              <a:t> Tìm kiếm các mục cụ thể và chỉ hiển thị các mục phù hợp</a:t>
            </a:r>
          </a:p>
          <a:p>
            <a:pPr lvl="2" algn="just"/>
            <a:r>
              <a:rPr lang="en-US" dirty="0"/>
              <a:t>Clear:</a:t>
            </a:r>
            <a:r>
              <a:rPr lang="vi-VN" dirty="0"/>
              <a:t> Xóa bộ lọc</a:t>
            </a:r>
            <a:r>
              <a:rPr lang="en-US" dirty="0"/>
              <a:t>, </a:t>
            </a:r>
            <a:r>
              <a:rPr lang="vi-VN" dirty="0"/>
              <a:t>hiển thị tất cả các mục trong </a:t>
            </a:r>
            <a:r>
              <a:rPr lang="en-US" dirty="0" err="1"/>
              <a:t>trang</a:t>
            </a:r>
            <a:r>
              <a:rPr lang="vi-VN" dirty="0"/>
              <a:t> tính</a:t>
            </a:r>
          </a:p>
          <a:p>
            <a:pPr lvl="2" algn="just"/>
            <a:r>
              <a:rPr lang="en-US" dirty="0"/>
              <a:t>Reapply:</a:t>
            </a:r>
            <a:r>
              <a:rPr lang="vi-VN" dirty="0"/>
              <a:t> Áp dụng bộ lọc một lần nữa</a:t>
            </a:r>
            <a:endParaRPr lang="en-US" dirty="0"/>
          </a:p>
        </p:txBody>
      </p:sp>
      <p:pic>
        <p:nvPicPr>
          <p:cNvPr id="6" name="Picture 5" descr="\\CCISERVER\Common\Publishing\Working\In Development\7500 IC3 GS5\KA\KA L03 Excel\Excel Screens\sort1.png"/>
          <p:cNvPicPr/>
          <p:nvPr/>
        </p:nvPicPr>
        <p:blipFill>
          <a:blip r:embed="rId2">
            <a:extLst>
              <a:ext uri="{28A0092B-C50C-407E-A947-70E740481C1C}">
                <a14:useLocalDpi xmlns:a14="http://schemas.microsoft.com/office/drawing/2010/main" val="0"/>
              </a:ext>
            </a:extLst>
          </a:blip>
          <a:srcRect/>
          <a:stretch>
            <a:fillRect/>
          </a:stretch>
        </p:blipFill>
        <p:spPr bwMode="auto">
          <a:xfrm>
            <a:off x="7576721" y="2128641"/>
            <a:ext cx="1253939" cy="2066210"/>
          </a:xfrm>
          <a:prstGeom prst="rect">
            <a:avLst/>
          </a:prstGeom>
          <a:noFill/>
          <a:ln>
            <a:noFill/>
          </a:ln>
        </p:spPr>
      </p:pic>
    </p:spTree>
    <p:extLst>
      <p:ext uri="{BB962C8B-B14F-4D97-AF65-F5344CB8AC3E}">
        <p14:creationId xmlns:p14="http://schemas.microsoft.com/office/powerpoint/2010/main" val="103746562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danh</a:t>
            </a:r>
            <a:r>
              <a:rPr lang="en-US" dirty="0"/>
              <a:t> </a:t>
            </a:r>
            <a:r>
              <a:rPr lang="en-US" dirty="0" err="1"/>
              <a:t>sách</a:t>
            </a:r>
            <a:r>
              <a:rPr lang="en-US" dirty="0"/>
              <a:t> </a:t>
            </a:r>
            <a:r>
              <a:rPr lang="en-US" dirty="0" err="1"/>
              <a:t>và</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273269" y="1352551"/>
            <a:ext cx="5370785" cy="3280172"/>
          </a:xfrm>
        </p:spPr>
        <p:txBody>
          <a:bodyPr>
            <a:normAutofit/>
          </a:bodyPr>
          <a:lstStyle/>
          <a:p>
            <a:r>
              <a:rPr lang="vi-VN" dirty="0"/>
              <a:t>Lọc thông tin</a:t>
            </a:r>
          </a:p>
          <a:p>
            <a:pPr lvl="1" algn="just"/>
            <a:r>
              <a:rPr lang="vi-VN" dirty="0"/>
              <a:t>Sử dụng bộ lọc để ẩn các hàng không quan tâm</a:t>
            </a:r>
          </a:p>
          <a:p>
            <a:pPr lvl="1" algn="just"/>
            <a:r>
              <a:rPr lang="vi-VN" dirty="0"/>
              <a:t>Lọc không thay đổi nội dung của bảng tính hoặc chuỗi thông tin, chỉ </a:t>
            </a:r>
            <a:r>
              <a:rPr lang="en-US" dirty="0" err="1"/>
              <a:t>hiển</a:t>
            </a:r>
            <a:r>
              <a:rPr lang="en-US" dirty="0"/>
              <a:t> </a:t>
            </a:r>
            <a:r>
              <a:rPr lang="vi-VN" dirty="0"/>
              <a:t>những </a:t>
            </a:r>
            <a:r>
              <a:rPr lang="en-US" dirty="0" err="1"/>
              <a:t>dữ</a:t>
            </a:r>
            <a:r>
              <a:rPr lang="en-US" dirty="0"/>
              <a:t> </a:t>
            </a:r>
            <a:r>
              <a:rPr lang="en-US" dirty="0" err="1"/>
              <a:t>liệu</a:t>
            </a:r>
            <a:r>
              <a:rPr lang="en-US" dirty="0"/>
              <a:t> </a:t>
            </a:r>
            <a:r>
              <a:rPr lang="en-US" dirty="0" err="1"/>
              <a:t>cần</a:t>
            </a:r>
            <a:r>
              <a:rPr lang="en-US" dirty="0"/>
              <a:t> </a:t>
            </a:r>
            <a:r>
              <a:rPr lang="en-US" dirty="0" err="1"/>
              <a:t>thiết</a:t>
            </a:r>
            <a:endParaRPr lang="vi-VN" dirty="0"/>
          </a:p>
          <a:p>
            <a:pPr lvl="1" algn="just"/>
            <a:r>
              <a:rPr lang="vi-VN" dirty="0"/>
              <a:t>Sử dụng các biểu tượng </a:t>
            </a:r>
            <a:r>
              <a:rPr lang="en-US" dirty="0"/>
              <a:t>AutoFilter</a:t>
            </a:r>
            <a:r>
              <a:rPr lang="vi-VN" dirty="0"/>
              <a:t> để chỉ định các bộ lọc cột</a:t>
            </a:r>
            <a:endParaRPr lang="en-US" dirty="0"/>
          </a:p>
        </p:txBody>
      </p:sp>
      <p:pic>
        <p:nvPicPr>
          <p:cNvPr id="6" name="Picture 5" descr="\\CCISERVER\Common\Publishing\Working\In Development\7500 IC3 GS5\KA\KA L03\Excel Screens\xls-076.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5919940" y="1516366"/>
            <a:ext cx="2848463" cy="1268993"/>
          </a:xfrm>
          <a:prstGeom prst="rect">
            <a:avLst/>
          </a:prstGeom>
          <a:noFill/>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172" y="2992637"/>
            <a:ext cx="3250000" cy="1435715"/>
          </a:xfrm>
          <a:prstGeom prst="rect">
            <a:avLst/>
          </a:prstGeom>
        </p:spPr>
      </p:pic>
    </p:spTree>
    <p:extLst>
      <p:ext uri="{BB962C8B-B14F-4D97-AF65-F5344CB8AC3E}">
        <p14:creationId xmlns:p14="http://schemas.microsoft.com/office/powerpoint/2010/main" val="11197789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bảng</a:t>
            </a:r>
            <a:r>
              <a:rPr lang="en-US" dirty="0"/>
              <a:t> (Tables)</a:t>
            </a:r>
          </a:p>
        </p:txBody>
      </p:sp>
      <p:sp>
        <p:nvSpPr>
          <p:cNvPr id="3" name="Content Placeholder 2"/>
          <p:cNvSpPr>
            <a:spLocks noGrp="1"/>
          </p:cNvSpPr>
          <p:nvPr>
            <p:ph idx="1"/>
          </p:nvPr>
        </p:nvSpPr>
        <p:spPr>
          <a:xfrm>
            <a:off x="628650" y="1145628"/>
            <a:ext cx="8136752" cy="3487095"/>
          </a:xfrm>
        </p:spPr>
        <p:txBody>
          <a:bodyPr>
            <a:noAutofit/>
          </a:bodyPr>
          <a:lstStyle/>
          <a:p>
            <a:pPr>
              <a:lnSpc>
                <a:spcPct val="100000"/>
              </a:lnSpc>
            </a:pPr>
            <a:r>
              <a:rPr lang="vi-VN" dirty="0"/>
              <a:t>Bảng Excel bao gồm các hàng và cột liền kề</a:t>
            </a:r>
          </a:p>
          <a:p>
            <a:pPr>
              <a:lnSpc>
                <a:spcPct val="100000"/>
              </a:lnSpc>
            </a:pPr>
            <a:r>
              <a:rPr lang="vi-VN" dirty="0"/>
              <a:t>Dữ liệu được sắp xếp theo thứ tự hàng, với một tiêu đề ở đầu mỗi cột và dữ liệu được liệt kê bên dưới</a:t>
            </a:r>
          </a:p>
          <a:p>
            <a:pPr lvl="1">
              <a:lnSpc>
                <a:spcPct val="100000"/>
              </a:lnSpc>
            </a:pPr>
            <a:r>
              <a:rPr lang="vi-VN" dirty="0"/>
              <a:t>Để chuyển đổi một phạm vi ô chứa dữ liệu thành bảng, trên t</a:t>
            </a:r>
            <a:r>
              <a:rPr lang="en-US" dirty="0" err="1"/>
              <a:t>hẻ</a:t>
            </a:r>
            <a:r>
              <a:rPr lang="vi-VN" dirty="0"/>
              <a:t> </a:t>
            </a:r>
            <a:r>
              <a:rPr lang="en-US" dirty="0"/>
              <a:t>Insert</a:t>
            </a:r>
            <a:r>
              <a:rPr lang="vi-VN" dirty="0"/>
              <a:t>, nhóm </a:t>
            </a:r>
            <a:r>
              <a:rPr lang="en-US" dirty="0"/>
              <a:t>Tables </a:t>
            </a:r>
            <a:r>
              <a:rPr lang="vi-VN" dirty="0">
                <a:sym typeface="Symbol" panose="05050102010706020507" pitchFamily="18" charset="2"/>
              </a:rPr>
              <a:t></a:t>
            </a:r>
            <a:r>
              <a:rPr lang="vi-VN" dirty="0"/>
              <a:t> </a:t>
            </a:r>
            <a:r>
              <a:rPr lang="en-US" dirty="0" err="1"/>
              <a:t>Chọn</a:t>
            </a:r>
            <a:r>
              <a:rPr lang="en-US" dirty="0"/>
              <a:t> Table,</a:t>
            </a:r>
            <a:r>
              <a:rPr lang="vi-VN" dirty="0"/>
              <a:t> hoặc </a:t>
            </a:r>
            <a:endParaRPr lang="en-US" dirty="0"/>
          </a:p>
          <a:p>
            <a:pPr lvl="1">
              <a:lnSpc>
                <a:spcPct val="100000"/>
              </a:lnSpc>
            </a:pPr>
            <a:r>
              <a:rPr lang="en-US" dirty="0"/>
              <a:t>T</a:t>
            </a:r>
            <a:r>
              <a:rPr lang="vi-VN" dirty="0"/>
              <a:t>rên t</a:t>
            </a:r>
            <a:r>
              <a:rPr lang="en-US" dirty="0" err="1"/>
              <a:t>hẻ</a:t>
            </a:r>
            <a:r>
              <a:rPr lang="vi-VN" dirty="0"/>
              <a:t> </a:t>
            </a:r>
            <a:r>
              <a:rPr lang="en-US" dirty="0"/>
              <a:t>Home</a:t>
            </a:r>
            <a:r>
              <a:rPr lang="vi-VN" dirty="0"/>
              <a:t>, nhóm </a:t>
            </a:r>
            <a:r>
              <a:rPr lang="en-US" dirty="0"/>
              <a:t>Styles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sym typeface="Wingdings 3" panose="05040102010807070707" pitchFamily="18" charset="2"/>
              </a:rPr>
              <a:t> </a:t>
            </a:r>
            <a:r>
              <a:rPr lang="en-US" dirty="0" err="1">
                <a:sym typeface="Wingdings 3" panose="05040102010807070707" pitchFamily="18" charset="2"/>
              </a:rPr>
              <a:t>trong</a:t>
            </a:r>
            <a:r>
              <a:rPr lang="vi-VN" dirty="0"/>
              <a:t> </a:t>
            </a:r>
            <a:r>
              <a:rPr lang="en-US" dirty="0"/>
              <a:t>Format as Table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t>Table style. </a:t>
            </a:r>
          </a:p>
          <a:p>
            <a:pPr>
              <a:lnSpc>
                <a:spcPct val="100000"/>
              </a:lnSpc>
            </a:pPr>
            <a:endParaRPr lang="en-US" dirty="0"/>
          </a:p>
        </p:txBody>
      </p:sp>
    </p:spTree>
    <p:extLst>
      <p:ext uri="{BB962C8B-B14F-4D97-AF65-F5344CB8AC3E}">
        <p14:creationId xmlns:p14="http://schemas.microsoft.com/office/powerpoint/2010/main" val="296466410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bảng</a:t>
            </a:r>
            <a:r>
              <a:rPr lang="en-US" dirty="0"/>
              <a:t> (Tables)</a:t>
            </a:r>
          </a:p>
        </p:txBody>
      </p:sp>
      <p:sp>
        <p:nvSpPr>
          <p:cNvPr id="3" name="Content Placeholder 2"/>
          <p:cNvSpPr>
            <a:spLocks noGrp="1"/>
          </p:cNvSpPr>
          <p:nvPr>
            <p:ph idx="1"/>
          </p:nvPr>
        </p:nvSpPr>
        <p:spPr>
          <a:xfrm>
            <a:off x="628650" y="1268016"/>
            <a:ext cx="7886700" cy="3280172"/>
          </a:xfrm>
        </p:spPr>
        <p:txBody>
          <a:bodyPr>
            <a:normAutofit/>
          </a:bodyPr>
          <a:lstStyle/>
          <a:p>
            <a:r>
              <a:rPr lang="vi-VN" dirty="0"/>
              <a:t>Sửa đổi dữ liệu bảng</a:t>
            </a:r>
          </a:p>
          <a:p>
            <a:pPr lvl="1"/>
            <a:r>
              <a:rPr lang="vi-VN" dirty="0"/>
              <a:t>Để thêm một cột dữ liệu mới ở phía bên phải của bảng, nhập dữ liệu này vào cột trống đầu tiên</a:t>
            </a:r>
          </a:p>
          <a:p>
            <a:pPr lvl="1"/>
            <a:r>
              <a:rPr lang="vi-VN" dirty="0"/>
              <a:t>Excel sẽ mở rộng bảng để bao gồm một hàng dữ liệu mới </a:t>
            </a:r>
            <a:r>
              <a:rPr lang="en-US" dirty="0" err="1"/>
              <a:t>được</a:t>
            </a:r>
            <a:r>
              <a:rPr lang="en-US" dirty="0"/>
              <a:t> </a:t>
            </a:r>
            <a:r>
              <a:rPr lang="vi-VN" dirty="0"/>
              <a:t>nhập trực tiếp bên dưới bảng, miễn là tính năng Total Row không được kích hoạt</a:t>
            </a:r>
          </a:p>
          <a:p>
            <a:pPr lvl="1"/>
            <a:r>
              <a:rPr lang="vi-VN" dirty="0"/>
              <a:t>Trên t</a:t>
            </a:r>
            <a:r>
              <a:rPr lang="en-US" dirty="0" err="1"/>
              <a:t>hẻ</a:t>
            </a:r>
            <a:r>
              <a:rPr lang="vi-VN" dirty="0"/>
              <a:t> </a:t>
            </a:r>
            <a:r>
              <a:rPr lang="en-US" dirty="0"/>
              <a:t>Home</a:t>
            </a:r>
            <a:r>
              <a:rPr lang="vi-VN" dirty="0"/>
              <a:t>, nhóm </a:t>
            </a:r>
            <a:r>
              <a:rPr lang="en-US" dirty="0"/>
              <a:t>Cells </a:t>
            </a:r>
            <a:r>
              <a:rPr lang="vi-VN" dirty="0">
                <a:sym typeface="Symbol" panose="05050102010706020507" pitchFamily="18" charset="2"/>
              </a:rPr>
              <a:t></a:t>
            </a:r>
            <a:r>
              <a:rPr lang="vi-VN" dirty="0"/>
              <a:t> sử dụng nút </a:t>
            </a:r>
            <a:r>
              <a:rPr lang="en-US" dirty="0"/>
              <a:t>Delete</a:t>
            </a:r>
            <a:r>
              <a:rPr lang="vi-VN" dirty="0"/>
              <a:t> để xóa các hàng</a:t>
            </a:r>
            <a:r>
              <a:rPr lang="en-US" dirty="0"/>
              <a:t>/</a:t>
            </a:r>
            <a:r>
              <a:rPr lang="vi-VN" dirty="0"/>
              <a:t>cột dữ liệu khỏi bảng</a:t>
            </a:r>
            <a:endParaRPr lang="en-US" dirty="0"/>
          </a:p>
        </p:txBody>
      </p:sp>
    </p:spTree>
    <p:extLst>
      <p:ext uri="{BB962C8B-B14F-4D97-AF65-F5344CB8AC3E}">
        <p14:creationId xmlns:p14="http://schemas.microsoft.com/office/powerpoint/2010/main" val="41937046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ứng</a:t>
            </a:r>
            <a:r>
              <a:rPr lang="en-US" dirty="0"/>
              <a:t> </a:t>
            </a:r>
            <a:r>
              <a:rPr lang="en-US" dirty="0" err="1"/>
              <a:t>dụng</a:t>
            </a:r>
            <a:endParaRPr lang="en-US" dirty="0"/>
          </a:p>
        </p:txBody>
      </p:sp>
      <p:sp>
        <p:nvSpPr>
          <p:cNvPr id="3" name="Content Placeholder 2"/>
          <p:cNvSpPr>
            <a:spLocks noGrp="1"/>
          </p:cNvSpPr>
          <p:nvPr>
            <p:ph idx="1"/>
          </p:nvPr>
        </p:nvSpPr>
        <p:spPr>
          <a:xfrm>
            <a:off x="628651" y="1327150"/>
            <a:ext cx="4648202" cy="3305573"/>
          </a:xfrm>
        </p:spPr>
        <p:txBody>
          <a:bodyPr>
            <a:normAutofit/>
          </a:bodyPr>
          <a:lstStyle/>
          <a:p>
            <a:pPr algn="just"/>
            <a:r>
              <a:rPr lang="vi-VN" dirty="0"/>
              <a:t>Trình chiếu</a:t>
            </a:r>
            <a:r>
              <a:rPr lang="en-US" dirty="0"/>
              <a:t> (Presentation)</a:t>
            </a:r>
          </a:p>
          <a:p>
            <a:pPr lvl="1" algn="just"/>
            <a:r>
              <a:rPr lang="vi-VN" dirty="0"/>
              <a:t>Tạo trình chiếu</a:t>
            </a:r>
          </a:p>
          <a:p>
            <a:pPr lvl="1" algn="just"/>
            <a:r>
              <a:rPr lang="vi-VN" dirty="0"/>
              <a:t>Chèn văn bản, hình ảnh, âm thanh và video</a:t>
            </a:r>
          </a:p>
          <a:p>
            <a:pPr lvl="1" algn="just"/>
            <a:r>
              <a:rPr lang="vi-VN" dirty="0"/>
              <a:t>Thêm định dạng, biểu đồ, sơ đồ và bảng</a:t>
            </a:r>
          </a:p>
          <a:p>
            <a:pPr lvl="1" algn="just"/>
            <a:r>
              <a:rPr lang="vi-VN" dirty="0"/>
              <a:t>Thêm hình ảnh động và chuyển tiếp</a:t>
            </a:r>
          </a:p>
        </p:txBody>
      </p:sp>
      <p:grpSp>
        <p:nvGrpSpPr>
          <p:cNvPr id="6" name="Canvas 36"/>
          <p:cNvGrpSpPr/>
          <p:nvPr/>
        </p:nvGrpSpPr>
        <p:grpSpPr>
          <a:xfrm>
            <a:off x="5371254" y="2053965"/>
            <a:ext cx="3662839" cy="1851941"/>
            <a:chOff x="0" y="0"/>
            <a:chExt cx="4883785" cy="2469255"/>
          </a:xfrm>
        </p:grpSpPr>
        <p:sp>
          <p:nvSpPr>
            <p:cNvPr id="7" name="Rectangle 6"/>
            <p:cNvSpPr/>
            <p:nvPr/>
          </p:nvSpPr>
          <p:spPr>
            <a:xfrm>
              <a:off x="0" y="0"/>
              <a:ext cx="4883785" cy="2468880"/>
            </a:xfrm>
            <a:prstGeom prst="rect">
              <a:avLst/>
            </a:prstGeom>
            <a:noFill/>
          </p:spPr>
        </p:sp>
        <p:pic>
          <p:nvPicPr>
            <p:cNvPr id="8" name="Picture 7"/>
            <p:cNvPicPr/>
            <p:nvPr/>
          </p:nvPicPr>
          <p:blipFill>
            <a:blip r:embed="rId3" cstate="email">
              <a:extLst>
                <a:ext uri="{28A0092B-C50C-407E-A947-70E740481C1C}">
                  <a14:useLocalDpi xmlns:a14="http://schemas.microsoft.com/office/drawing/2010/main" val="0"/>
                </a:ext>
              </a:extLst>
            </a:blip>
            <a:stretch>
              <a:fillRect/>
            </a:stretch>
          </p:blipFill>
          <p:spPr>
            <a:xfrm>
              <a:off x="0" y="0"/>
              <a:ext cx="2854960" cy="2144395"/>
            </a:xfrm>
            <a:prstGeom prst="rect">
              <a:avLst/>
            </a:prstGeom>
          </p:spPr>
        </p:pic>
        <p:pic>
          <p:nvPicPr>
            <p:cNvPr id="9" name="Picture 8"/>
            <p:cNvPicPr/>
            <p:nvPr/>
          </p:nvPicPr>
          <p:blipFill>
            <a:blip r:embed="rId4" cstate="email">
              <a:extLst>
                <a:ext uri="{28A0092B-C50C-407E-A947-70E740481C1C}">
                  <a14:useLocalDpi xmlns:a14="http://schemas.microsoft.com/office/drawing/2010/main" val="0"/>
                </a:ext>
              </a:extLst>
            </a:blip>
            <a:stretch>
              <a:fillRect/>
            </a:stretch>
          </p:blipFill>
          <p:spPr>
            <a:xfrm>
              <a:off x="1855527" y="594835"/>
              <a:ext cx="2902390" cy="1874420"/>
            </a:xfrm>
            <a:prstGeom prst="rect">
              <a:avLst/>
            </a:prstGeom>
          </p:spPr>
        </p:pic>
      </p:grpSp>
    </p:spTree>
    <p:extLst>
      <p:ext uri="{BB962C8B-B14F-4D97-AF65-F5344CB8AC3E}">
        <p14:creationId xmlns:p14="http://schemas.microsoft.com/office/powerpoint/2010/main" val="319796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t>
            </a:r>
            <a:r>
              <a:rPr lang="en-US" dirty="0" err="1"/>
              <a:t>bảng</a:t>
            </a:r>
            <a:r>
              <a:rPr lang="en-US" dirty="0"/>
              <a:t> </a:t>
            </a:r>
            <a:r>
              <a:rPr lang="en-US" dirty="0" err="1"/>
              <a:t>tính</a:t>
            </a:r>
            <a:endParaRPr lang="en-US" dirty="0"/>
          </a:p>
        </p:txBody>
      </p:sp>
      <p:sp>
        <p:nvSpPr>
          <p:cNvPr id="3" name="Content Placeholder 2"/>
          <p:cNvSpPr>
            <a:spLocks noGrp="1"/>
          </p:cNvSpPr>
          <p:nvPr>
            <p:ph idx="1"/>
          </p:nvPr>
        </p:nvSpPr>
        <p:spPr>
          <a:xfrm>
            <a:off x="628650" y="1352551"/>
            <a:ext cx="7886700" cy="3280172"/>
          </a:xfrm>
        </p:spPr>
        <p:txBody>
          <a:bodyPr/>
          <a:lstStyle/>
          <a:p>
            <a:r>
              <a:rPr lang="en-US" dirty="0"/>
              <a:t>In </a:t>
            </a:r>
            <a:r>
              <a:rPr lang="en-US" dirty="0" err="1"/>
              <a:t>bảng</a:t>
            </a:r>
            <a:r>
              <a:rPr lang="en-US" dirty="0"/>
              <a:t> </a:t>
            </a:r>
            <a:r>
              <a:rPr lang="en-US" dirty="0" err="1"/>
              <a:t>tính</a:t>
            </a:r>
            <a:endParaRPr lang="en-US" dirty="0"/>
          </a:p>
          <a:p>
            <a:pPr lvl="1"/>
            <a:r>
              <a:rPr lang="en-US" dirty="0" err="1"/>
              <a:t>Bấm</a:t>
            </a:r>
            <a:r>
              <a:rPr lang="en-US" dirty="0"/>
              <a:t> </a:t>
            </a:r>
            <a:r>
              <a:rPr lang="en-US" dirty="0" err="1"/>
              <a:t>vào</a:t>
            </a:r>
            <a:r>
              <a:rPr lang="en-US" dirty="0"/>
              <a:t> </a:t>
            </a:r>
            <a:r>
              <a:rPr lang="en-US" dirty="0" err="1"/>
              <a:t>thẻ</a:t>
            </a:r>
            <a:r>
              <a:rPr lang="en-US" dirty="0"/>
              <a:t> File </a:t>
            </a:r>
            <a:r>
              <a:rPr lang="en-US" dirty="0" err="1"/>
              <a:t>và</a:t>
            </a:r>
            <a:r>
              <a:rPr lang="en-US" dirty="0"/>
              <a:t> </a:t>
            </a:r>
            <a:r>
              <a:rPr lang="en-US" dirty="0" err="1"/>
              <a:t>bấm</a:t>
            </a:r>
            <a:r>
              <a:rPr lang="en-US" dirty="0"/>
              <a:t> Print</a:t>
            </a:r>
          </a:p>
        </p:txBody>
      </p:sp>
      <p:pic>
        <p:nvPicPr>
          <p:cNvPr id="6" name="Picture 5" descr="\\CCISERVER\Common\Publishing\Working\In Development\7500 IC3 GS5\KA\KA L03 Excel\Excel Screens\print1.png"/>
          <p:cNvPicPr/>
          <p:nvPr/>
        </p:nvPicPr>
        <p:blipFill>
          <a:blip r:embed="rId2">
            <a:extLst>
              <a:ext uri="{28A0092B-C50C-407E-A947-70E740481C1C}">
                <a14:useLocalDpi xmlns:a14="http://schemas.microsoft.com/office/drawing/2010/main" val="0"/>
              </a:ext>
            </a:extLst>
          </a:blip>
          <a:srcRect/>
          <a:stretch>
            <a:fillRect/>
          </a:stretch>
        </p:blipFill>
        <p:spPr bwMode="auto">
          <a:xfrm>
            <a:off x="2613741" y="2274373"/>
            <a:ext cx="3916517" cy="2595283"/>
          </a:xfrm>
          <a:prstGeom prst="rect">
            <a:avLst/>
          </a:prstGeom>
          <a:noFill/>
          <a:ln>
            <a:noFill/>
          </a:ln>
        </p:spPr>
      </p:pic>
      <p:sp>
        <p:nvSpPr>
          <p:cNvPr id="5" name="Arrow: Pentagon 4">
            <a:hlinkClick r:id="rId3" action="ppaction://hlinkpres?slideindex=18&amp;slidetitle=REVIEW QUESTION Microsoft Excel"/>
            <a:extLst>
              <a:ext uri="{FF2B5EF4-FFF2-40B4-BE49-F238E27FC236}">
                <a16:creationId xmlns:a16="http://schemas.microsoft.com/office/drawing/2014/main" id="{18631077-B3D5-4FE5-A559-CE850C45CAC7}"/>
              </a:ext>
            </a:extLst>
          </p:cNvPr>
          <p:cNvSpPr/>
          <p:nvPr/>
        </p:nvSpPr>
        <p:spPr>
          <a:xfrm>
            <a:off x="7766614" y="4668524"/>
            <a:ext cx="1377386" cy="402264"/>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Times New Roman" panose="02020603050405020304" pitchFamily="18" charset="0"/>
                <a:cs typeface="Times New Roman" panose="02020603050405020304" pitchFamily="18" charset="0"/>
              </a:rPr>
              <a:t>Câu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hỏi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ôn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luyện</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2591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9A79B-3149-4857-9492-C638401A9A43}"/>
              </a:ext>
            </a:extLst>
          </p:cNvPr>
          <p:cNvSpPr>
            <a:spLocks noGrp="1"/>
          </p:cNvSpPr>
          <p:nvPr>
            <p:ph type="ctrTitle"/>
          </p:nvPr>
        </p:nvSpPr>
        <p:spPr>
          <a:xfrm>
            <a:off x="1143000" y="1676400"/>
            <a:ext cx="6858000" cy="1790700"/>
          </a:xfrm>
        </p:spPr>
        <p:txBody>
          <a:bodyPr>
            <a:normAutofit/>
          </a:bodyPr>
          <a:lstStyle/>
          <a:p>
            <a:r>
              <a:rPr lang="en-US" sz="2800" dirty="0" err="1"/>
              <a:t>Bài</a:t>
            </a:r>
            <a:r>
              <a:rPr lang="en-US" sz="2800" dirty="0"/>
              <a:t> 11</a:t>
            </a:r>
            <a:br>
              <a:rPr lang="en-US" dirty="0"/>
            </a:br>
            <a:r>
              <a:rPr lang="en-US" sz="4400" dirty="0" err="1"/>
              <a:t>Khái</a:t>
            </a:r>
            <a:r>
              <a:rPr lang="en-US" sz="4400" dirty="0"/>
              <a:t> </a:t>
            </a:r>
            <a:r>
              <a:rPr lang="en-US" sz="4400" dirty="0" err="1"/>
              <a:t>niệm</a:t>
            </a:r>
            <a:r>
              <a:rPr lang="en-US" sz="4400" dirty="0"/>
              <a:t> </a:t>
            </a:r>
            <a:r>
              <a:rPr lang="en-US" sz="4400" dirty="0" err="1"/>
              <a:t>về</a:t>
            </a:r>
            <a:r>
              <a:rPr lang="en-US" sz="4400" dirty="0"/>
              <a:t> C</a:t>
            </a:r>
            <a:r>
              <a:rPr lang="vi-VN" sz="4400" dirty="0"/>
              <a:t>ơ</a:t>
            </a:r>
            <a:r>
              <a:rPr lang="en-US" sz="4400" dirty="0"/>
              <a:t> </a:t>
            </a:r>
            <a:r>
              <a:rPr lang="en-US" sz="4400" dirty="0" err="1"/>
              <a:t>sở</a:t>
            </a:r>
            <a:r>
              <a:rPr lang="en-US" sz="4400" dirty="0"/>
              <a:t> </a:t>
            </a:r>
            <a:r>
              <a:rPr lang="en-US" sz="4400" dirty="0" err="1"/>
              <a:t>Dữ</a:t>
            </a:r>
            <a:r>
              <a:rPr lang="en-US" sz="4400" dirty="0"/>
              <a:t> </a:t>
            </a:r>
            <a:r>
              <a:rPr lang="en-US" sz="4400" dirty="0" err="1"/>
              <a:t>liệu</a:t>
            </a:r>
            <a:br>
              <a:rPr lang="en-US" dirty="0"/>
            </a:br>
            <a:r>
              <a:rPr lang="en-US" sz="3600" dirty="0"/>
              <a:t>Database</a:t>
            </a:r>
            <a:r>
              <a:rPr lang="en-US" dirty="0"/>
              <a:t> Concepts</a:t>
            </a:r>
          </a:p>
        </p:txBody>
      </p:sp>
    </p:spTree>
    <p:extLst>
      <p:ext uri="{BB962C8B-B14F-4D97-AF65-F5344CB8AC3E}">
        <p14:creationId xmlns:p14="http://schemas.microsoft.com/office/powerpoint/2010/main" val="210298419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Dữ</a:t>
            </a:r>
            <a:r>
              <a:rPr lang="en-US" dirty="0"/>
              <a:t> </a:t>
            </a:r>
            <a:r>
              <a:rPr lang="en-US" dirty="0" err="1"/>
              <a:t>liệu</a:t>
            </a:r>
            <a:r>
              <a:rPr lang="en-US" dirty="0"/>
              <a:t> </a:t>
            </a:r>
            <a:r>
              <a:rPr lang="en-US" dirty="0" err="1"/>
              <a:t>là</a:t>
            </a:r>
            <a:r>
              <a:rPr lang="en-US" dirty="0"/>
              <a:t> </a:t>
            </a:r>
            <a:r>
              <a:rPr lang="en-US" dirty="0" err="1"/>
              <a:t>gì</a:t>
            </a:r>
            <a:r>
              <a:rPr lang="en-US" dirty="0"/>
              <a:t>?</a:t>
            </a:r>
          </a:p>
        </p:txBody>
      </p:sp>
      <p:sp>
        <p:nvSpPr>
          <p:cNvPr id="3" name="Content Placeholder 2"/>
          <p:cNvSpPr>
            <a:spLocks noGrp="1"/>
          </p:cNvSpPr>
          <p:nvPr>
            <p:ph idx="1"/>
          </p:nvPr>
        </p:nvSpPr>
        <p:spPr>
          <a:xfrm>
            <a:off x="628650" y="1320800"/>
            <a:ext cx="7886700" cy="3311922"/>
          </a:xfrm>
        </p:spPr>
        <p:txBody>
          <a:bodyPr>
            <a:normAutofit/>
          </a:bodyPr>
          <a:lstStyle/>
          <a:p>
            <a:r>
              <a:rPr lang="vi-VN" dirty="0"/>
              <a:t>Dữ liệu là thông tin có thể được đo lường, thu thập, phân tích và báo cáo</a:t>
            </a:r>
            <a:r>
              <a:rPr lang="en-US" dirty="0"/>
              <a:t>.</a:t>
            </a:r>
            <a:endParaRPr lang="vi-VN" dirty="0"/>
          </a:p>
          <a:p>
            <a:r>
              <a:rPr lang="vi-VN" dirty="0"/>
              <a:t>Dữ liệu có thể tồn tại ở nhiều dạng</a:t>
            </a:r>
          </a:p>
          <a:p>
            <a:r>
              <a:rPr lang="vi-VN" dirty="0"/>
              <a:t>Dữ liệu khác với </a:t>
            </a:r>
            <a:r>
              <a:rPr lang="en-US" dirty="0" err="1"/>
              <a:t>vật</a:t>
            </a:r>
            <a:r>
              <a:rPr lang="en-US" dirty="0"/>
              <a:t> </a:t>
            </a:r>
            <a:r>
              <a:rPr lang="en-US" dirty="0" err="1"/>
              <a:t>chứa</a:t>
            </a:r>
            <a:r>
              <a:rPr lang="vi-VN" dirty="0"/>
              <a:t> được lưu trữ</a:t>
            </a:r>
            <a:endParaRPr lang="en-US" dirty="0"/>
          </a:p>
          <a:p>
            <a:endParaRPr lang="en-US" dirty="0"/>
          </a:p>
        </p:txBody>
      </p:sp>
    </p:spTree>
    <p:extLst>
      <p:ext uri="{BB962C8B-B14F-4D97-AF65-F5344CB8AC3E}">
        <p14:creationId xmlns:p14="http://schemas.microsoft.com/office/powerpoint/2010/main" val="16684206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vi-VN" dirty="0"/>
              <a:t>ơ</a:t>
            </a:r>
            <a:r>
              <a:rPr lang="en-US" dirty="0"/>
              <a:t> </a:t>
            </a:r>
            <a:r>
              <a:rPr lang="en-US" dirty="0" err="1"/>
              <a:t>sở</a:t>
            </a:r>
            <a:r>
              <a:rPr lang="en-US" dirty="0"/>
              <a:t> </a:t>
            </a:r>
            <a:r>
              <a:rPr lang="en-US" dirty="0" err="1"/>
              <a:t>dữ</a:t>
            </a:r>
            <a:r>
              <a:rPr lang="en-US" dirty="0"/>
              <a:t> </a:t>
            </a:r>
            <a:r>
              <a:rPr lang="en-US" dirty="0" err="1"/>
              <a:t>liệu</a:t>
            </a:r>
            <a:r>
              <a:rPr lang="en-US" dirty="0"/>
              <a:t> </a:t>
            </a:r>
            <a:r>
              <a:rPr lang="en-US" dirty="0" err="1"/>
              <a:t>là</a:t>
            </a:r>
            <a:r>
              <a:rPr lang="en-US" dirty="0"/>
              <a:t> </a:t>
            </a:r>
            <a:r>
              <a:rPr lang="en-US" dirty="0" err="1"/>
              <a:t>gì</a:t>
            </a:r>
            <a:r>
              <a:rPr lang="en-US" dirty="0"/>
              <a:t>?</a:t>
            </a:r>
          </a:p>
        </p:txBody>
      </p:sp>
      <p:sp>
        <p:nvSpPr>
          <p:cNvPr id="3" name="Content Placeholder 2"/>
          <p:cNvSpPr>
            <a:spLocks noGrp="1"/>
          </p:cNvSpPr>
          <p:nvPr>
            <p:ph idx="1"/>
          </p:nvPr>
        </p:nvSpPr>
        <p:spPr>
          <a:xfrm>
            <a:off x="628650" y="1320800"/>
            <a:ext cx="7886700" cy="3311922"/>
          </a:xfrm>
        </p:spPr>
        <p:txBody>
          <a:bodyPr>
            <a:normAutofit/>
          </a:bodyPr>
          <a:lstStyle/>
          <a:p>
            <a:pPr algn="just">
              <a:lnSpc>
                <a:spcPct val="100000"/>
              </a:lnSpc>
            </a:pPr>
            <a:r>
              <a:rPr lang="vi-VN" dirty="0"/>
              <a:t>Cơ sở dữ liệu là một tập hợp thông tin có tổ chức</a:t>
            </a:r>
            <a:r>
              <a:rPr lang="en-US" dirty="0"/>
              <a:t>.</a:t>
            </a:r>
            <a:endParaRPr lang="vi-VN" dirty="0"/>
          </a:p>
          <a:p>
            <a:pPr algn="just">
              <a:lnSpc>
                <a:spcPct val="100000"/>
              </a:lnSpc>
            </a:pPr>
            <a:r>
              <a:rPr lang="vi-VN" dirty="0"/>
              <a:t>Hệ thống quản lý cơ sở dữ liệu quan hệ (RDBMS) là một ứng dụng được thiết kế để xử lý các mối quan hệ phức tạp giữa các mục dữ liệu khác nhau</a:t>
            </a:r>
            <a:r>
              <a:rPr lang="en-US" dirty="0"/>
              <a:t>.</a:t>
            </a:r>
            <a:endParaRPr lang="vi-VN" dirty="0"/>
          </a:p>
          <a:p>
            <a:pPr algn="just">
              <a:lnSpc>
                <a:spcPct val="100000"/>
              </a:lnSpc>
            </a:pPr>
            <a:r>
              <a:rPr lang="vi-VN" dirty="0"/>
              <a:t>Tất cả các cơ sở dữ liệu sử dụng Ngôn ngữ truy vấn có cấu trúc (SQL) để tạo và làm việc với các bảng và dữ liệu của chúng</a:t>
            </a:r>
            <a:endParaRPr lang="en-US" dirty="0"/>
          </a:p>
          <a:p>
            <a:pPr algn="just">
              <a:lnSpc>
                <a:spcPct val="100000"/>
              </a:lnSpc>
            </a:pPr>
            <a:endParaRPr lang="en-US" dirty="0"/>
          </a:p>
        </p:txBody>
      </p:sp>
    </p:spTree>
    <p:extLst>
      <p:ext uri="{BB962C8B-B14F-4D97-AF65-F5344CB8AC3E}">
        <p14:creationId xmlns:p14="http://schemas.microsoft.com/office/powerpoint/2010/main" val="333325733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vi-VN" dirty="0"/>
              <a:t>ơ</a:t>
            </a:r>
            <a:r>
              <a:rPr lang="en-US" dirty="0"/>
              <a:t> </a:t>
            </a:r>
            <a:r>
              <a:rPr lang="en-US" dirty="0" err="1"/>
              <a:t>sở</a:t>
            </a:r>
            <a:r>
              <a:rPr lang="en-US" dirty="0"/>
              <a:t> </a:t>
            </a:r>
            <a:r>
              <a:rPr lang="en-US" dirty="0" err="1"/>
              <a:t>dữ</a:t>
            </a:r>
            <a:r>
              <a:rPr lang="en-US" dirty="0"/>
              <a:t> </a:t>
            </a:r>
            <a:r>
              <a:rPr lang="en-US" dirty="0" err="1"/>
              <a:t>liệu</a:t>
            </a:r>
            <a:r>
              <a:rPr lang="en-US" dirty="0"/>
              <a:t> </a:t>
            </a:r>
            <a:r>
              <a:rPr lang="en-US" dirty="0" err="1"/>
              <a:t>là</a:t>
            </a:r>
            <a:r>
              <a:rPr lang="en-US" dirty="0"/>
              <a:t> </a:t>
            </a:r>
            <a:r>
              <a:rPr lang="en-US" dirty="0" err="1"/>
              <a:t>gì</a:t>
            </a:r>
            <a:r>
              <a:rPr lang="en-US" dirty="0"/>
              <a:t>?</a:t>
            </a:r>
          </a:p>
        </p:txBody>
      </p:sp>
      <p:sp>
        <p:nvSpPr>
          <p:cNvPr id="3" name="Content Placeholder 2"/>
          <p:cNvSpPr>
            <a:spLocks noGrp="1"/>
          </p:cNvSpPr>
          <p:nvPr>
            <p:ph sz="half" idx="1"/>
          </p:nvPr>
        </p:nvSpPr>
        <p:spPr>
          <a:xfrm>
            <a:off x="628650" y="1369219"/>
            <a:ext cx="7953872" cy="3263504"/>
          </a:xfrm>
        </p:spPr>
        <p:txBody>
          <a:bodyPr>
            <a:normAutofit/>
          </a:bodyPr>
          <a:lstStyle/>
          <a:p>
            <a:r>
              <a:rPr lang="vi-VN" dirty="0"/>
              <a:t>Nhiều bảng liên quan</a:t>
            </a:r>
          </a:p>
          <a:p>
            <a:pPr lvl="1"/>
            <a:r>
              <a:rPr lang="vi-VN" dirty="0"/>
              <a:t>Cơ sở dữ liệu quan hệ lưu trữ dữ liệu trong nhiều bảng liên quan với nhau</a:t>
            </a:r>
            <a:endParaRPr lang="en-US" dirty="0"/>
          </a:p>
        </p:txBody>
      </p:sp>
      <p:pic>
        <p:nvPicPr>
          <p:cNvPr id="7" name="Picture 6" descr="C:\Users\iheer\Documents\Office 2013\Access\L1Figures\F1-2.png"/>
          <p:cNvPicPr/>
          <p:nvPr/>
        </p:nvPicPr>
        <p:blipFill rotWithShape="1">
          <a:blip r:embed="rId2">
            <a:extLst>
              <a:ext uri="{28A0092B-C50C-407E-A947-70E740481C1C}">
                <a14:useLocalDpi xmlns:a14="http://schemas.microsoft.com/office/drawing/2010/main" val="0"/>
              </a:ext>
            </a:extLst>
          </a:blip>
          <a:srcRect/>
          <a:stretch/>
        </p:blipFill>
        <p:spPr bwMode="auto">
          <a:xfrm>
            <a:off x="2806261" y="2589734"/>
            <a:ext cx="4269171" cy="23561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023066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Bảng</a:t>
            </a:r>
            <a:r>
              <a:rPr lang="en-US" dirty="0"/>
              <a:t> C</a:t>
            </a:r>
            <a:r>
              <a:rPr lang="vi-VN" dirty="0"/>
              <a:t>ơ</a:t>
            </a:r>
            <a:r>
              <a:rPr lang="en-US" dirty="0"/>
              <a:t> </a:t>
            </a:r>
            <a:r>
              <a:rPr lang="en-US" dirty="0" err="1"/>
              <a:t>sở</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628650" y="1320800"/>
            <a:ext cx="7886700" cy="3311922"/>
          </a:xfrm>
        </p:spPr>
        <p:txBody>
          <a:bodyPr>
            <a:normAutofit/>
          </a:bodyPr>
          <a:lstStyle/>
          <a:p>
            <a:pPr algn="just"/>
            <a:r>
              <a:rPr lang="vi-VN" dirty="0"/>
              <a:t>Trong cơ sở dữ liệu, dữ liệu được lưu trữ trong các bảng, được sắp xếp thành một chuỗi các hàng và cột</a:t>
            </a:r>
            <a:endParaRPr lang="en-US" dirty="0"/>
          </a:p>
        </p:txBody>
      </p:sp>
      <p:grpSp>
        <p:nvGrpSpPr>
          <p:cNvPr id="6" name="Canvas 1"/>
          <p:cNvGrpSpPr/>
          <p:nvPr/>
        </p:nvGrpSpPr>
        <p:grpSpPr>
          <a:xfrm>
            <a:off x="2118052" y="2403249"/>
            <a:ext cx="5244227" cy="2494654"/>
            <a:chOff x="0" y="0"/>
            <a:chExt cx="5617210" cy="2672080"/>
          </a:xfrm>
        </p:grpSpPr>
        <p:sp>
          <p:nvSpPr>
            <p:cNvPr id="7" name="Rectangle 6"/>
            <p:cNvSpPr/>
            <p:nvPr/>
          </p:nvSpPr>
          <p:spPr>
            <a:xfrm>
              <a:off x="0" y="0"/>
              <a:ext cx="5617210" cy="2672080"/>
            </a:xfrm>
            <a:prstGeom prst="rect">
              <a:avLst/>
            </a:prstGeom>
          </p:spPr>
        </p:sp>
        <p:pic>
          <p:nvPicPr>
            <p:cNvPr id="8" name="Picture 7" descr="C:\Users\iheer\Documents\Courseware\Current\NEWEST_GS5\KA\database-table.png"/>
            <p:cNvPicPr/>
            <p:nvPr/>
          </p:nvPicPr>
          <p:blipFill rotWithShape="1">
            <a:blip r:embed="rId2">
              <a:extLst>
                <a:ext uri="{28A0092B-C50C-407E-A947-70E740481C1C}">
                  <a14:useLocalDpi xmlns:a14="http://schemas.microsoft.com/office/drawing/2010/main" val="0"/>
                </a:ext>
              </a:extLst>
            </a:blip>
            <a:srcRect/>
            <a:stretch/>
          </p:blipFill>
          <p:spPr bwMode="auto">
            <a:xfrm>
              <a:off x="19066" y="33693"/>
              <a:ext cx="5029200" cy="2190128"/>
            </a:xfrm>
            <a:prstGeom prst="rect">
              <a:avLst/>
            </a:prstGeom>
            <a:noFill/>
            <a:ln>
              <a:noFill/>
            </a:ln>
          </p:spPr>
        </p:pic>
        <p:sp>
          <p:nvSpPr>
            <p:cNvPr id="9" name="Rounded Rectangle 8"/>
            <p:cNvSpPr/>
            <p:nvPr/>
          </p:nvSpPr>
          <p:spPr>
            <a:xfrm>
              <a:off x="36576" y="1192378"/>
              <a:ext cx="5011690" cy="138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a:p>
          </p:txBody>
        </p:sp>
        <p:sp>
          <p:nvSpPr>
            <p:cNvPr id="10" name="Rounded Rectangle 9"/>
            <p:cNvSpPr/>
            <p:nvPr/>
          </p:nvSpPr>
          <p:spPr>
            <a:xfrm>
              <a:off x="2194560" y="29258"/>
              <a:ext cx="629107" cy="21653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a:p>
          </p:txBody>
        </p:sp>
        <p:grpSp>
          <p:nvGrpSpPr>
            <p:cNvPr id="11" name="Group 10"/>
            <p:cNvGrpSpPr/>
            <p:nvPr/>
          </p:nvGrpSpPr>
          <p:grpSpPr>
            <a:xfrm>
              <a:off x="5062120" y="1272844"/>
              <a:ext cx="285293" cy="1084027"/>
              <a:chOff x="5062120" y="1272844"/>
              <a:chExt cx="285293" cy="1084027"/>
            </a:xfrm>
          </p:grpSpPr>
          <p:cxnSp>
            <p:nvCxnSpPr>
              <p:cNvPr id="15" name="Straight Arrow Connector 14"/>
              <p:cNvCxnSpPr/>
              <p:nvPr/>
            </p:nvCxnSpPr>
            <p:spPr>
              <a:xfrm flipH="1">
                <a:off x="5062120" y="1272844"/>
                <a:ext cx="2852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347390" y="1274222"/>
                <a:ext cx="0" cy="1082649"/>
              </a:xfrm>
              <a:prstGeom prst="line">
                <a:avLst/>
              </a:prstGeom>
            </p:spPr>
            <p:style>
              <a:lnRef idx="1">
                <a:schemeClr val="dk1"/>
              </a:lnRef>
              <a:fillRef idx="0">
                <a:schemeClr val="dk1"/>
              </a:fillRef>
              <a:effectRef idx="0">
                <a:schemeClr val="dk1"/>
              </a:effectRef>
              <a:fontRef idx="minor">
                <a:schemeClr val="tx1"/>
              </a:fontRef>
            </p:style>
          </p:cxnSp>
        </p:grpSp>
        <p:cxnSp>
          <p:nvCxnSpPr>
            <p:cNvPr id="12" name="Straight Arrow Connector 11"/>
            <p:cNvCxnSpPr/>
            <p:nvPr/>
          </p:nvCxnSpPr>
          <p:spPr>
            <a:xfrm rot="5400000" flipH="1">
              <a:off x="2367756" y="2366940"/>
              <a:ext cx="285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 Box 11"/>
            <p:cNvSpPr txBox="1"/>
            <p:nvPr/>
          </p:nvSpPr>
          <p:spPr>
            <a:xfrm>
              <a:off x="2286925" y="2450423"/>
              <a:ext cx="457216" cy="21513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latin typeface="Segoe UI" panose="020B0502040204020203" pitchFamily="34" charset="0"/>
                  <a:ea typeface="Calibri" panose="020F0502020204030204" pitchFamily="34" charset="0"/>
                  <a:cs typeface="Arial" panose="020B0604020202020204" pitchFamily="34" charset="0"/>
                </a:rPr>
                <a:t>Field</a:t>
              </a:r>
            </a:p>
          </p:txBody>
        </p:sp>
        <p:sp>
          <p:nvSpPr>
            <p:cNvPr id="14" name="Text Box 11"/>
            <p:cNvSpPr txBox="1"/>
            <p:nvPr/>
          </p:nvSpPr>
          <p:spPr>
            <a:xfrm>
              <a:off x="5062112" y="2323496"/>
              <a:ext cx="538470" cy="26098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latin typeface="Segoe UI" panose="020B0502040204020203" pitchFamily="34" charset="0"/>
                  <a:ea typeface="Calibri" panose="020F0502020204030204" pitchFamily="34" charset="0"/>
                  <a:cs typeface="Arial" panose="020B0604020202020204" pitchFamily="34" charset="0"/>
                </a:rPr>
                <a:t>Record</a:t>
              </a:r>
              <a:endParaRPr lang="en-US" sz="900">
                <a:latin typeface="Times New Roman" panose="02020603050405020304" pitchFamily="18"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72360436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Bảng</a:t>
            </a:r>
            <a:r>
              <a:rPr lang="en-US" dirty="0"/>
              <a:t> C</a:t>
            </a:r>
            <a:r>
              <a:rPr lang="vi-VN" dirty="0"/>
              <a:t>ơ</a:t>
            </a:r>
            <a:r>
              <a:rPr lang="en-US" dirty="0"/>
              <a:t> </a:t>
            </a:r>
            <a:r>
              <a:rPr lang="en-US" dirty="0" err="1"/>
              <a:t>sở</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sz="half" idx="1"/>
          </p:nvPr>
        </p:nvSpPr>
        <p:spPr>
          <a:xfrm>
            <a:off x="628649" y="1369219"/>
            <a:ext cx="4868261" cy="3263504"/>
          </a:xfrm>
        </p:spPr>
        <p:txBody>
          <a:bodyPr>
            <a:normAutofit/>
          </a:bodyPr>
          <a:lstStyle/>
          <a:p>
            <a:r>
              <a:rPr lang="vi-VN" dirty="0"/>
              <a:t>Bảng siêu dữ liệu</a:t>
            </a:r>
          </a:p>
          <a:p>
            <a:pPr lvl="1"/>
            <a:r>
              <a:rPr lang="vi-VN" dirty="0"/>
              <a:t>Cấu trúc của một bảng mô tả dữ liệu mà nó chứa:</a:t>
            </a:r>
          </a:p>
          <a:p>
            <a:pPr lvl="2"/>
            <a:r>
              <a:rPr lang="en-US" dirty="0"/>
              <a:t>T</a:t>
            </a:r>
            <a:r>
              <a:rPr lang="vi-VN" dirty="0"/>
              <a:t>ên của </a:t>
            </a:r>
            <a:r>
              <a:rPr lang="en-US" dirty="0" err="1"/>
              <a:t>bảng</a:t>
            </a:r>
            <a:r>
              <a:rPr lang="en-US" dirty="0"/>
              <a:t> </a:t>
            </a:r>
            <a:r>
              <a:rPr lang="en-US" dirty="0" err="1"/>
              <a:t>dữ</a:t>
            </a:r>
            <a:r>
              <a:rPr lang="en-US" dirty="0"/>
              <a:t> </a:t>
            </a:r>
            <a:r>
              <a:rPr lang="en-US" dirty="0" err="1"/>
              <a:t>liệu</a:t>
            </a:r>
            <a:endParaRPr lang="vi-VN" dirty="0"/>
          </a:p>
          <a:p>
            <a:pPr lvl="2"/>
            <a:r>
              <a:rPr lang="vi-VN" dirty="0"/>
              <a:t>Tên của từng </a:t>
            </a:r>
            <a:r>
              <a:rPr lang="en-US" dirty="0"/>
              <a:t>tr</a:t>
            </a:r>
            <a:r>
              <a:rPr lang="vi-VN" dirty="0"/>
              <a:t>ư</a:t>
            </a:r>
            <a:r>
              <a:rPr lang="en-US" dirty="0" err="1"/>
              <a:t>ờng</a:t>
            </a:r>
            <a:endParaRPr lang="vi-VN" dirty="0"/>
          </a:p>
          <a:p>
            <a:pPr lvl="2"/>
            <a:r>
              <a:rPr lang="vi-VN" dirty="0"/>
              <a:t>Kiểu dữ liệu của từng </a:t>
            </a:r>
            <a:r>
              <a:rPr lang="en-US" dirty="0"/>
              <a:t>tr</a:t>
            </a:r>
            <a:r>
              <a:rPr lang="vi-VN" dirty="0"/>
              <a:t>ư</a:t>
            </a:r>
            <a:r>
              <a:rPr lang="en-US" dirty="0" err="1"/>
              <a:t>ờng</a:t>
            </a:r>
            <a:endParaRPr lang="vi-VN" dirty="0"/>
          </a:p>
          <a:p>
            <a:pPr lvl="2"/>
            <a:r>
              <a:rPr lang="vi-VN" dirty="0"/>
              <a:t>Kích thước của từng </a:t>
            </a:r>
            <a:r>
              <a:rPr lang="en-US" dirty="0"/>
              <a:t>tr</a:t>
            </a:r>
            <a:r>
              <a:rPr lang="vi-VN" dirty="0"/>
              <a:t>ư</a:t>
            </a:r>
            <a:r>
              <a:rPr lang="en-US" dirty="0" err="1"/>
              <a:t>ờng</a:t>
            </a:r>
            <a:endParaRPr lang="en-US" dirty="0"/>
          </a:p>
          <a:p>
            <a:pPr lvl="2"/>
            <a:endParaRPr lang="en-US" sz="165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5496910" y="2027702"/>
            <a:ext cx="3471285" cy="19465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370781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Bảng</a:t>
            </a:r>
            <a:r>
              <a:rPr lang="en-US" dirty="0"/>
              <a:t> C</a:t>
            </a:r>
            <a:r>
              <a:rPr lang="vi-VN" dirty="0"/>
              <a:t>ơ</a:t>
            </a:r>
            <a:r>
              <a:rPr lang="en-US" dirty="0"/>
              <a:t> </a:t>
            </a:r>
            <a:r>
              <a:rPr lang="en-US" dirty="0" err="1"/>
              <a:t>sở</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sz="half" idx="1"/>
          </p:nvPr>
        </p:nvSpPr>
        <p:spPr>
          <a:xfrm>
            <a:off x="628650" y="1369219"/>
            <a:ext cx="7886700" cy="3263504"/>
          </a:xfrm>
        </p:spPr>
        <p:txBody>
          <a:bodyPr>
            <a:normAutofit/>
          </a:bodyPr>
          <a:lstStyle/>
          <a:p>
            <a:r>
              <a:rPr lang="vi-VN" dirty="0"/>
              <a:t>Lược đồ bảng</a:t>
            </a:r>
          </a:p>
          <a:p>
            <a:pPr lvl="1"/>
            <a:r>
              <a:rPr lang="vi-VN" dirty="0"/>
              <a:t>Hiển thị bố cục của bảng</a:t>
            </a:r>
          </a:p>
          <a:p>
            <a:pPr lvl="1"/>
            <a:r>
              <a:rPr lang="vi-VN" dirty="0"/>
              <a:t>Bao gồm tên của bảng và liệt kê các trường trong bảng</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1543" y="2938265"/>
            <a:ext cx="1675418" cy="1694458"/>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150" y="2938265"/>
            <a:ext cx="1717513" cy="1694458"/>
          </a:xfrm>
          <a:prstGeom prst="rect">
            <a:avLst/>
          </a:prstGeom>
        </p:spPr>
      </p:pic>
    </p:spTree>
    <p:extLst>
      <p:ext uri="{BB962C8B-B14F-4D97-AF65-F5344CB8AC3E}">
        <p14:creationId xmlns:p14="http://schemas.microsoft.com/office/powerpoint/2010/main" val="22989293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Bảng</a:t>
            </a:r>
            <a:r>
              <a:rPr lang="en-US" dirty="0"/>
              <a:t> C</a:t>
            </a:r>
            <a:r>
              <a:rPr lang="vi-VN" dirty="0"/>
              <a:t>ơ</a:t>
            </a:r>
            <a:r>
              <a:rPr lang="en-US" dirty="0"/>
              <a:t> </a:t>
            </a:r>
            <a:r>
              <a:rPr lang="en-US" dirty="0" err="1"/>
              <a:t>sở</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628650" y="1320800"/>
            <a:ext cx="8084426" cy="3311922"/>
          </a:xfrm>
        </p:spPr>
        <p:txBody>
          <a:bodyPr>
            <a:normAutofit/>
          </a:bodyPr>
          <a:lstStyle/>
          <a:p>
            <a:pPr algn="just"/>
            <a:r>
              <a:rPr lang="vi-VN" dirty="0"/>
              <a:t>Khóa chính</a:t>
            </a:r>
          </a:p>
          <a:p>
            <a:pPr lvl="1" algn="just"/>
            <a:r>
              <a:rPr lang="vi-VN" dirty="0"/>
              <a:t>Xác định duy nhất mỗi bản ghi được lưu trữ trong một bảng</a:t>
            </a:r>
          </a:p>
          <a:p>
            <a:pPr lvl="1" algn="just"/>
            <a:r>
              <a:rPr lang="vi-VN" dirty="0"/>
              <a:t>Giá trị phải là duy nhất và không thể là null</a:t>
            </a:r>
          </a:p>
          <a:p>
            <a:pPr lvl="1" algn="just"/>
            <a:r>
              <a:rPr lang="vi-VN" dirty="0"/>
              <a:t>Việc chỉ định khóa chính sẽ ngăn việc nhập bất kỳ bản ghi nào có chứa các giá trị trùng lặp hoặc null trong trường khóa chính</a:t>
            </a:r>
            <a:endParaRPr lang="en-US" dirty="0"/>
          </a:p>
        </p:txBody>
      </p:sp>
    </p:spTree>
    <p:extLst>
      <p:ext uri="{BB962C8B-B14F-4D97-AF65-F5344CB8AC3E}">
        <p14:creationId xmlns:p14="http://schemas.microsoft.com/office/powerpoint/2010/main" val="411113403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Bảng</a:t>
            </a:r>
            <a:r>
              <a:rPr lang="en-US" dirty="0"/>
              <a:t> C</a:t>
            </a:r>
            <a:r>
              <a:rPr lang="vi-VN" dirty="0"/>
              <a:t>ơ</a:t>
            </a:r>
            <a:r>
              <a:rPr lang="en-US" dirty="0"/>
              <a:t> </a:t>
            </a:r>
            <a:r>
              <a:rPr lang="en-US" dirty="0" err="1"/>
              <a:t>sở</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628650" y="1320800"/>
            <a:ext cx="7886700" cy="3311922"/>
          </a:xfrm>
        </p:spPr>
        <p:txBody>
          <a:bodyPr>
            <a:normAutofit/>
          </a:bodyPr>
          <a:lstStyle/>
          <a:p>
            <a:pPr algn="just"/>
            <a:r>
              <a:rPr lang="vi-VN" dirty="0"/>
              <a:t>Chọn khóa chính</a:t>
            </a:r>
            <a:r>
              <a:rPr lang="en-US" dirty="0"/>
              <a:t> (Primary key)</a:t>
            </a:r>
            <a:endParaRPr lang="vi-VN" dirty="0"/>
          </a:p>
          <a:p>
            <a:pPr lvl="1" algn="just"/>
            <a:r>
              <a:rPr lang="vi-VN" dirty="0"/>
              <a:t>Khóa chính phải là một giá trị</a:t>
            </a:r>
            <a:endParaRPr lang="vi-VN" sz="1800" dirty="0"/>
          </a:p>
          <a:p>
            <a:pPr lvl="2" algn="just"/>
            <a:r>
              <a:rPr lang="en-US" dirty="0"/>
              <a:t>S</a:t>
            </a:r>
            <a:r>
              <a:rPr lang="vi-VN" dirty="0"/>
              <a:t>ẽ không bao giờ thay đổi</a:t>
            </a:r>
            <a:r>
              <a:rPr lang="en-US" dirty="0"/>
              <a:t>,</a:t>
            </a:r>
            <a:endParaRPr lang="vi-VN" dirty="0"/>
          </a:p>
          <a:p>
            <a:pPr lvl="2" algn="just"/>
            <a:r>
              <a:rPr lang="en-US" dirty="0"/>
              <a:t>C</a:t>
            </a:r>
            <a:r>
              <a:rPr lang="vi-VN" dirty="0"/>
              <a:t>ực kỳ khó có thể là null</a:t>
            </a:r>
            <a:r>
              <a:rPr lang="en-US" dirty="0"/>
              <a:t>.</a:t>
            </a:r>
            <a:endParaRPr lang="vi-VN" dirty="0"/>
          </a:p>
          <a:p>
            <a:pPr lvl="1" algn="just"/>
            <a:r>
              <a:rPr lang="vi-VN" dirty="0"/>
              <a:t>Đôi khi, một bảng đã bao gồm một trường là một lựa chọn tự nhiên để sử dụng làm khóa chính</a:t>
            </a:r>
            <a:r>
              <a:rPr lang="en-US" dirty="0"/>
              <a:t>.</a:t>
            </a:r>
            <a:endParaRPr lang="vi-VN" dirty="0"/>
          </a:p>
          <a:p>
            <a:pPr lvl="1" algn="just"/>
            <a:r>
              <a:rPr lang="vi-VN" dirty="0"/>
              <a:t>Thường là một trường </a:t>
            </a:r>
            <a:r>
              <a:rPr lang="en-US" dirty="0"/>
              <a:t>“</a:t>
            </a:r>
            <a:r>
              <a:rPr lang="vi-VN" dirty="0"/>
              <a:t>ID</a:t>
            </a:r>
            <a:r>
              <a:rPr lang="en-US" dirty="0"/>
              <a:t>”</a:t>
            </a:r>
            <a:r>
              <a:rPr lang="vi-VN" dirty="0"/>
              <a:t> được</a:t>
            </a:r>
            <a:r>
              <a:rPr lang="en-US" dirty="0"/>
              <a:t> </a:t>
            </a:r>
            <a:r>
              <a:rPr lang="vi-VN" dirty="0"/>
              <a:t>thêm vào để phục vụ như là khóa chính</a:t>
            </a:r>
            <a:r>
              <a:rPr lang="en-US" dirty="0"/>
              <a:t>.</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874506" y="358820"/>
            <a:ext cx="2992724" cy="1069042"/>
          </a:xfrm>
          <a:prstGeom prst="rect">
            <a:avLst/>
          </a:prstGeom>
        </p:spPr>
      </p:pic>
    </p:spTree>
    <p:extLst>
      <p:ext uri="{BB962C8B-B14F-4D97-AF65-F5344CB8AC3E}">
        <p14:creationId xmlns:p14="http://schemas.microsoft.com/office/powerpoint/2010/main" val="150036196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Web (Web Apps)</a:t>
            </a:r>
          </a:p>
        </p:txBody>
      </p:sp>
      <p:sp>
        <p:nvSpPr>
          <p:cNvPr id="3" name="Content Placeholder 2"/>
          <p:cNvSpPr>
            <a:spLocks noGrp="1"/>
          </p:cNvSpPr>
          <p:nvPr>
            <p:ph idx="1"/>
          </p:nvPr>
        </p:nvSpPr>
        <p:spPr>
          <a:xfrm>
            <a:off x="628650" y="1327150"/>
            <a:ext cx="7886700" cy="3305573"/>
          </a:xfrm>
        </p:spPr>
        <p:txBody>
          <a:bodyPr>
            <a:normAutofit fontScale="92500" lnSpcReduction="20000"/>
          </a:bodyPr>
          <a:lstStyle/>
          <a:p>
            <a:pPr>
              <a:lnSpc>
                <a:spcPct val="120000"/>
              </a:lnSpc>
            </a:pPr>
            <a:r>
              <a:rPr lang="vi-VN" dirty="0"/>
              <a:t>Chạy trên World Wide Web</a:t>
            </a:r>
          </a:p>
          <a:p>
            <a:pPr>
              <a:lnSpc>
                <a:spcPct val="120000"/>
              </a:lnSpc>
            </a:pPr>
            <a:r>
              <a:rPr lang="vi-VN" dirty="0"/>
              <a:t>Không chạy trực tiếp trên thiết bị</a:t>
            </a:r>
          </a:p>
          <a:p>
            <a:pPr>
              <a:lnSpc>
                <a:spcPct val="120000"/>
              </a:lnSpc>
            </a:pPr>
            <a:r>
              <a:rPr lang="vi-VN" dirty="0"/>
              <a:t>Không phụ thuộc vào nền tảng</a:t>
            </a:r>
          </a:p>
          <a:p>
            <a:pPr>
              <a:lnSpc>
                <a:spcPct val="120000"/>
              </a:lnSpc>
            </a:pPr>
            <a:r>
              <a:rPr lang="vi-VN" dirty="0"/>
              <a:t>Đôi khi được gọi là phần mềm như một dịch vụ SaaS</a:t>
            </a:r>
            <a:r>
              <a:rPr lang="en-US" dirty="0"/>
              <a:t> (Software as a Service</a:t>
            </a:r>
            <a:r>
              <a:rPr lang="vi-VN" dirty="0"/>
              <a:t>)</a:t>
            </a:r>
          </a:p>
          <a:p>
            <a:pPr>
              <a:lnSpc>
                <a:spcPct val="120000"/>
              </a:lnSpc>
            </a:pPr>
            <a:r>
              <a:rPr lang="vi-VN" dirty="0"/>
              <a:t>Lưu trữ tập tin trong đám mây</a:t>
            </a:r>
          </a:p>
          <a:p>
            <a:pPr>
              <a:lnSpc>
                <a:spcPct val="120000"/>
              </a:lnSpc>
            </a:pPr>
            <a:r>
              <a:rPr lang="vi-VN" dirty="0"/>
              <a:t>Được truy cập thông qua tài khoản đám mây</a:t>
            </a:r>
          </a:p>
        </p:txBody>
      </p:sp>
    </p:spTree>
    <p:extLst>
      <p:ext uri="{BB962C8B-B14F-4D97-AF65-F5344CB8AC3E}">
        <p14:creationId xmlns:p14="http://schemas.microsoft.com/office/powerpoint/2010/main" val="941303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Bảng</a:t>
            </a:r>
            <a:r>
              <a:rPr lang="en-US" dirty="0"/>
              <a:t> C</a:t>
            </a:r>
            <a:r>
              <a:rPr lang="vi-VN" dirty="0"/>
              <a:t>ơ</a:t>
            </a:r>
            <a:r>
              <a:rPr lang="en-US" dirty="0"/>
              <a:t> </a:t>
            </a:r>
            <a:r>
              <a:rPr lang="en-US" dirty="0" err="1"/>
              <a:t>sở</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304800" y="1268017"/>
            <a:ext cx="6537434" cy="3364706"/>
          </a:xfrm>
        </p:spPr>
        <p:txBody>
          <a:bodyPr>
            <a:normAutofit lnSpcReduction="10000"/>
          </a:bodyPr>
          <a:lstStyle/>
          <a:p>
            <a:pPr algn="just"/>
            <a:r>
              <a:rPr lang="vi-VN" dirty="0"/>
              <a:t>Mối quan hệ bảng - Khóa ngoại</a:t>
            </a:r>
            <a:r>
              <a:rPr lang="en-US" dirty="0"/>
              <a:t> </a:t>
            </a:r>
            <a:endParaRPr lang="vi-VN" dirty="0"/>
          </a:p>
          <a:p>
            <a:pPr lvl="1" algn="just"/>
            <a:r>
              <a:rPr lang="vi-VN" dirty="0"/>
              <a:t>Khóa ngoại </a:t>
            </a:r>
            <a:r>
              <a:rPr lang="en-US" dirty="0"/>
              <a:t>(Foreign key) </a:t>
            </a:r>
            <a:r>
              <a:rPr lang="vi-VN" dirty="0"/>
              <a:t>là một cột trong bảng tham chiếu khóa chính trong bảng khác</a:t>
            </a:r>
          </a:p>
          <a:p>
            <a:pPr lvl="1" algn="just"/>
            <a:r>
              <a:rPr lang="vi-VN" dirty="0"/>
              <a:t>Mối quan hệ được tạo ra giữa khóa chính và khóa ngoại</a:t>
            </a:r>
            <a:r>
              <a:rPr lang="en-US" dirty="0"/>
              <a:t>.</a:t>
            </a:r>
            <a:endParaRPr lang="vi-VN" dirty="0"/>
          </a:p>
          <a:p>
            <a:pPr lvl="1" algn="just"/>
            <a:r>
              <a:rPr lang="vi-VN" dirty="0"/>
              <a:t>Các mối quan hệ này kiểm soát dữ liệu </a:t>
            </a:r>
            <a:r>
              <a:rPr lang="en-US" dirty="0"/>
              <a:t>ng</a:t>
            </a:r>
            <a:r>
              <a:rPr lang="vi-VN" dirty="0"/>
              <a:t>ư</a:t>
            </a:r>
            <a:r>
              <a:rPr lang="en-US" dirty="0" err="1"/>
              <a:t>ời</a:t>
            </a:r>
            <a:r>
              <a:rPr lang="en-US" dirty="0"/>
              <a:t> </a:t>
            </a:r>
            <a:r>
              <a:rPr lang="en-US" dirty="0" err="1"/>
              <a:t>dùng</a:t>
            </a:r>
            <a:r>
              <a:rPr lang="vi-VN" dirty="0"/>
              <a:t> có thể thêm hoặc xóa và đảm bảo rằng cơ sở dữ liệu duy trì tính toàn vẹn của nó - nghĩa là tất cả dữ liệu có ý nghĩa và tuân thủ các quy tắc cơ sở dữ liệu</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274" y="1846784"/>
            <a:ext cx="2177611" cy="2207172"/>
          </a:xfrm>
          <a:prstGeom prst="rect">
            <a:avLst/>
          </a:prstGeom>
        </p:spPr>
      </p:pic>
    </p:spTree>
    <p:extLst>
      <p:ext uri="{BB962C8B-B14F-4D97-AF65-F5344CB8AC3E}">
        <p14:creationId xmlns:p14="http://schemas.microsoft.com/office/powerpoint/2010/main" val="139304790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Bảng</a:t>
            </a:r>
            <a:r>
              <a:rPr lang="en-US" dirty="0"/>
              <a:t> C</a:t>
            </a:r>
            <a:r>
              <a:rPr lang="vi-VN" dirty="0"/>
              <a:t>ơ</a:t>
            </a:r>
            <a:r>
              <a:rPr lang="en-US" dirty="0"/>
              <a:t> </a:t>
            </a:r>
            <a:r>
              <a:rPr lang="en-US" dirty="0" err="1"/>
              <a:t>sở</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p:txBody>
          <a:bodyPr/>
          <a:lstStyle/>
          <a:p>
            <a:r>
              <a:rPr lang="en-US" dirty="0" err="1"/>
              <a:t>Các</a:t>
            </a:r>
            <a:r>
              <a:rPr lang="en-US" dirty="0"/>
              <a:t> </a:t>
            </a:r>
            <a:r>
              <a:rPr lang="en-US" dirty="0" err="1"/>
              <a:t>kiểu</a:t>
            </a:r>
            <a:r>
              <a:rPr lang="en-US" dirty="0"/>
              <a:t> </a:t>
            </a:r>
            <a:r>
              <a:rPr lang="en-US" dirty="0" err="1"/>
              <a:t>quan</a:t>
            </a:r>
            <a:r>
              <a:rPr lang="en-US" dirty="0"/>
              <a:t> </a:t>
            </a:r>
            <a:r>
              <a:rPr lang="en-US" dirty="0" err="1"/>
              <a:t>hệ</a:t>
            </a:r>
            <a:r>
              <a:rPr lang="en-US" dirty="0"/>
              <a:t> </a:t>
            </a:r>
            <a:r>
              <a:rPr lang="en-US" dirty="0" err="1"/>
              <a:t>dữ</a:t>
            </a:r>
            <a:r>
              <a:rPr lang="en-US" dirty="0"/>
              <a:t> </a:t>
            </a:r>
            <a:r>
              <a:rPr lang="en-US" dirty="0" err="1"/>
              <a:t>liệu</a:t>
            </a:r>
            <a:endParaRPr lang="en-US" dirty="0"/>
          </a:p>
          <a:p>
            <a:endParaRPr lang="en-US" dirty="0"/>
          </a:p>
        </p:txBody>
      </p:sp>
      <p:graphicFrame>
        <p:nvGraphicFramePr>
          <p:cNvPr id="9" name="Table 8">
            <a:extLst>
              <a:ext uri="{FF2B5EF4-FFF2-40B4-BE49-F238E27FC236}">
                <a16:creationId xmlns:a16="http://schemas.microsoft.com/office/drawing/2014/main" id="{926A4325-5B55-4E07-B475-62652FD6C0AD}"/>
              </a:ext>
            </a:extLst>
          </p:cNvPr>
          <p:cNvGraphicFramePr>
            <a:graphicFrameLocks noGrp="1"/>
          </p:cNvGraphicFramePr>
          <p:nvPr>
            <p:extLst>
              <p:ext uri="{D42A27DB-BD31-4B8C-83A1-F6EECF244321}">
                <p14:modId xmlns:p14="http://schemas.microsoft.com/office/powerpoint/2010/main" val="1755963910"/>
              </p:ext>
            </p:extLst>
          </p:nvPr>
        </p:nvGraphicFramePr>
        <p:xfrm>
          <a:off x="695822" y="2062291"/>
          <a:ext cx="7886700" cy="2156007"/>
        </p:xfrm>
        <a:graphic>
          <a:graphicData uri="http://schemas.openxmlformats.org/drawingml/2006/table">
            <a:tbl>
              <a:tblPr firstRow="1" firstCol="1" bandRow="1">
                <a:tableStyleId>{2D5ABB26-0587-4C30-8999-92F81FD0307C}</a:tableStyleId>
              </a:tblPr>
              <a:tblGrid>
                <a:gridCol w="1616454">
                  <a:extLst>
                    <a:ext uri="{9D8B030D-6E8A-4147-A177-3AD203B41FA5}">
                      <a16:colId xmlns:a16="http://schemas.microsoft.com/office/drawing/2014/main" val="20000"/>
                    </a:ext>
                  </a:extLst>
                </a:gridCol>
                <a:gridCol w="6270246">
                  <a:extLst>
                    <a:ext uri="{9D8B030D-6E8A-4147-A177-3AD203B41FA5}">
                      <a16:colId xmlns:a16="http://schemas.microsoft.com/office/drawing/2014/main" val="20001"/>
                    </a:ext>
                  </a:extLst>
                </a:gridCol>
              </a:tblGrid>
              <a:tr h="619673">
                <a:tc>
                  <a:txBody>
                    <a:bodyPr/>
                    <a:lstStyle/>
                    <a:p>
                      <a:pPr marL="0" marR="0" algn="just">
                        <a:lnSpc>
                          <a:spcPct val="115000"/>
                        </a:lnSpc>
                        <a:spcBef>
                          <a:spcPts val="300"/>
                        </a:spcBef>
                        <a:spcAft>
                          <a:spcPts val="300"/>
                        </a:spcAft>
                        <a:tabLst>
                          <a:tab pos="457200" algn="l"/>
                        </a:tabLst>
                      </a:pPr>
                      <a:r>
                        <a:rPr lang="en-CA" sz="1800" b="0" dirty="0">
                          <a:solidFill>
                            <a:schemeClr val="bg1"/>
                          </a:solidFill>
                          <a:effectLst/>
                          <a:latin typeface="Times New Roman" panose="02020603050405020304" pitchFamily="18" charset="0"/>
                          <a:cs typeface="Times New Roman" panose="02020603050405020304" pitchFamily="18" charset="0"/>
                        </a:rPr>
                        <a:t>One-to-</a:t>
                      </a:r>
                      <a:r>
                        <a:rPr lang="en-US" sz="1800" b="0" dirty="0">
                          <a:solidFill>
                            <a:schemeClr val="bg1"/>
                          </a:solidFill>
                          <a:effectLst/>
                          <a:latin typeface="Times New Roman" panose="02020603050405020304" pitchFamily="18" charset="0"/>
                          <a:cs typeface="Times New Roman" panose="02020603050405020304" pitchFamily="18" charset="0"/>
                        </a:rPr>
                        <a:t>O</a:t>
                      </a:r>
                      <a:r>
                        <a:rPr lang="en-CA" sz="1800" b="0" dirty="0">
                          <a:solidFill>
                            <a:schemeClr val="bg1"/>
                          </a:solidFill>
                          <a:effectLst/>
                          <a:latin typeface="Times New Roman" panose="02020603050405020304" pitchFamily="18" charset="0"/>
                          <a:cs typeface="Times New Roman" panose="02020603050405020304" pitchFamily="18" charset="0"/>
                        </a:rPr>
                        <a:t>ne</a:t>
                      </a:r>
                      <a:endParaRPr lang="en-U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57150" marT="0" marB="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marL="0" marR="0" algn="just">
                        <a:lnSpc>
                          <a:spcPct val="115000"/>
                        </a:lnSpc>
                        <a:spcBef>
                          <a:spcPts val="300"/>
                        </a:spcBef>
                        <a:spcAft>
                          <a:spcPts val="300"/>
                        </a:spcAft>
                        <a:tabLst>
                          <a:tab pos="457200" algn="l"/>
                        </a:tabLst>
                      </a:pPr>
                      <a:r>
                        <a:rPr lang="vi-VN" sz="1800" b="0" dirty="0">
                          <a:solidFill>
                            <a:schemeClr val="bg1"/>
                          </a:solidFill>
                          <a:effectLst/>
                          <a:latin typeface="Times New Roman" panose="02020603050405020304" pitchFamily="18" charset="0"/>
                          <a:cs typeface="Times New Roman" panose="02020603050405020304" pitchFamily="18" charset="0"/>
                        </a:rPr>
                        <a:t>Một mối quan hệ trong đó mỗi bản ghi trong Bảng A chỉ có thể có một bản ghi khớp trong Bảng B và ngược lại.</a:t>
                      </a:r>
                      <a:endParaRPr lang="en-U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0" marB="0">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889763">
                <a:tc>
                  <a:txBody>
                    <a:bodyPr/>
                    <a:lstStyle/>
                    <a:p>
                      <a:pPr marL="0" marR="0" algn="just">
                        <a:lnSpc>
                          <a:spcPct val="115000"/>
                        </a:lnSpc>
                        <a:spcBef>
                          <a:spcPts val="300"/>
                        </a:spcBef>
                        <a:spcAft>
                          <a:spcPts val="300"/>
                        </a:spcAft>
                        <a:tabLst>
                          <a:tab pos="457200" algn="l"/>
                        </a:tabLst>
                      </a:pPr>
                      <a:r>
                        <a:rPr lang="en-CA" sz="1800" b="0" dirty="0">
                          <a:solidFill>
                            <a:schemeClr val="bg1"/>
                          </a:solidFill>
                          <a:effectLst/>
                          <a:latin typeface="Times New Roman" panose="02020603050405020304" pitchFamily="18" charset="0"/>
                          <a:cs typeface="Times New Roman" panose="02020603050405020304" pitchFamily="18" charset="0"/>
                        </a:rPr>
                        <a:t>One-to-Many</a:t>
                      </a:r>
                      <a:endParaRPr lang="en-U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57150" marT="0" marB="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gn="just">
                        <a:lnSpc>
                          <a:spcPct val="115000"/>
                        </a:lnSpc>
                        <a:spcBef>
                          <a:spcPts val="300"/>
                        </a:spcBef>
                        <a:spcAft>
                          <a:spcPts val="300"/>
                        </a:spcAft>
                        <a:tabLst>
                          <a:tab pos="457200" algn="l"/>
                        </a:tabLst>
                      </a:pPr>
                      <a:r>
                        <a:rPr lang="vi-VN" sz="1800" b="0" dirty="0">
                          <a:solidFill>
                            <a:schemeClr val="bg1"/>
                          </a:solidFill>
                          <a:effectLst/>
                          <a:latin typeface="Times New Roman" panose="02020603050405020304" pitchFamily="18" charset="0"/>
                          <a:cs typeface="Times New Roman" panose="02020603050405020304" pitchFamily="18" charset="0"/>
                        </a:rPr>
                        <a:t>Một mối quan hệ trong đó một bản ghi trong Bảng A có thể có nhiều bản ghi khớp trong Bảng B, nhưng một bản ghi trong Bảng B chỉ có một bản ghi khớp trong Bảng A.</a:t>
                      </a:r>
                      <a:endParaRPr lang="en-U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0" marB="0">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615203">
                <a:tc>
                  <a:txBody>
                    <a:bodyPr/>
                    <a:lstStyle/>
                    <a:p>
                      <a:pPr marL="0" marR="0" algn="just">
                        <a:lnSpc>
                          <a:spcPct val="115000"/>
                        </a:lnSpc>
                        <a:spcBef>
                          <a:spcPts val="300"/>
                        </a:spcBef>
                        <a:spcAft>
                          <a:spcPts val="300"/>
                        </a:spcAft>
                        <a:tabLst>
                          <a:tab pos="457200" algn="l"/>
                        </a:tabLst>
                      </a:pPr>
                      <a:r>
                        <a:rPr lang="en-CA" sz="1800" b="0" dirty="0">
                          <a:solidFill>
                            <a:schemeClr val="bg1"/>
                          </a:solidFill>
                          <a:effectLst/>
                          <a:latin typeface="Times New Roman" panose="02020603050405020304" pitchFamily="18" charset="0"/>
                          <a:cs typeface="Times New Roman" panose="02020603050405020304" pitchFamily="18" charset="0"/>
                        </a:rPr>
                        <a:t>Many-to-</a:t>
                      </a:r>
                      <a:r>
                        <a:rPr lang="en-US" sz="1800" b="0" dirty="0">
                          <a:solidFill>
                            <a:schemeClr val="bg1"/>
                          </a:solidFill>
                          <a:effectLst/>
                          <a:latin typeface="Times New Roman" panose="02020603050405020304" pitchFamily="18" charset="0"/>
                          <a:cs typeface="Times New Roman" panose="02020603050405020304" pitchFamily="18" charset="0"/>
                        </a:rPr>
                        <a:t>M</a:t>
                      </a:r>
                      <a:r>
                        <a:rPr lang="en-CA" sz="1800" b="0" dirty="0">
                          <a:solidFill>
                            <a:schemeClr val="bg1"/>
                          </a:solidFill>
                          <a:effectLst/>
                          <a:latin typeface="Times New Roman" panose="02020603050405020304" pitchFamily="18" charset="0"/>
                          <a:cs typeface="Times New Roman" panose="02020603050405020304" pitchFamily="18" charset="0"/>
                        </a:rPr>
                        <a:t>any</a:t>
                      </a:r>
                      <a:endParaRPr lang="en-U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57150" marT="0" marB="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algn="just">
                        <a:lnSpc>
                          <a:spcPct val="115000"/>
                        </a:lnSpc>
                        <a:spcBef>
                          <a:spcPts val="300"/>
                        </a:spcBef>
                        <a:spcAft>
                          <a:spcPts val="300"/>
                        </a:spcAft>
                        <a:tabLst>
                          <a:tab pos="457200" algn="l"/>
                        </a:tabLst>
                      </a:pPr>
                      <a:r>
                        <a:rPr lang="en-CA" sz="1800" b="0" dirty="0" err="1">
                          <a:solidFill>
                            <a:schemeClr val="bg1"/>
                          </a:solidFill>
                          <a:effectLst/>
                          <a:latin typeface="Times New Roman" panose="02020603050405020304" pitchFamily="18" charset="0"/>
                          <a:cs typeface="Times New Roman" panose="02020603050405020304" pitchFamily="18" charset="0"/>
                        </a:rPr>
                        <a:t>Một</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mối</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quan</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hệ</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trong</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đó</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một</a:t>
                      </a:r>
                      <a:r>
                        <a:rPr lang="en-CA" sz="1800" b="0" dirty="0">
                          <a:solidFill>
                            <a:schemeClr val="bg1"/>
                          </a:solidFill>
                          <a:effectLst/>
                          <a:latin typeface="Times New Roman" panose="02020603050405020304" pitchFamily="18" charset="0"/>
                          <a:cs typeface="Times New Roman" panose="02020603050405020304" pitchFamily="18" charset="0"/>
                        </a:rPr>
                        <a:t> bản </a:t>
                      </a:r>
                      <a:r>
                        <a:rPr lang="en-CA" sz="1800" b="0" dirty="0" err="1">
                          <a:solidFill>
                            <a:schemeClr val="bg1"/>
                          </a:solidFill>
                          <a:effectLst/>
                          <a:latin typeface="Times New Roman" panose="02020603050405020304" pitchFamily="18" charset="0"/>
                          <a:cs typeface="Times New Roman" panose="02020603050405020304" pitchFamily="18" charset="0"/>
                        </a:rPr>
                        <a:t>ghi</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trong</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Bảng</a:t>
                      </a:r>
                      <a:r>
                        <a:rPr lang="en-CA" sz="1800" b="0" dirty="0">
                          <a:solidFill>
                            <a:schemeClr val="bg1"/>
                          </a:solidFill>
                          <a:effectLst/>
                          <a:latin typeface="Times New Roman" panose="02020603050405020304" pitchFamily="18" charset="0"/>
                          <a:cs typeface="Times New Roman" panose="02020603050405020304" pitchFamily="18" charset="0"/>
                        </a:rPr>
                        <a:t> A </a:t>
                      </a:r>
                      <a:r>
                        <a:rPr lang="en-CA" sz="1800" b="0" dirty="0" err="1">
                          <a:solidFill>
                            <a:schemeClr val="bg1"/>
                          </a:solidFill>
                          <a:effectLst/>
                          <a:latin typeface="Times New Roman" panose="02020603050405020304" pitchFamily="18" charset="0"/>
                          <a:cs typeface="Times New Roman" panose="02020603050405020304" pitchFamily="18" charset="0"/>
                        </a:rPr>
                        <a:t>hoặc</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Bảng</a:t>
                      </a:r>
                      <a:r>
                        <a:rPr lang="en-CA" sz="1800" b="0" dirty="0">
                          <a:solidFill>
                            <a:schemeClr val="bg1"/>
                          </a:solidFill>
                          <a:effectLst/>
                          <a:latin typeface="Times New Roman" panose="02020603050405020304" pitchFamily="18" charset="0"/>
                          <a:cs typeface="Times New Roman" panose="02020603050405020304" pitchFamily="18" charset="0"/>
                        </a:rPr>
                        <a:t> B </a:t>
                      </a:r>
                      <a:r>
                        <a:rPr lang="en-CA" sz="1800" b="0" dirty="0" err="1">
                          <a:solidFill>
                            <a:schemeClr val="bg1"/>
                          </a:solidFill>
                          <a:effectLst/>
                          <a:latin typeface="Times New Roman" panose="02020603050405020304" pitchFamily="18" charset="0"/>
                          <a:cs typeface="Times New Roman" panose="02020603050405020304" pitchFamily="18" charset="0"/>
                        </a:rPr>
                        <a:t>có</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thể</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liên</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quan</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đến</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nhiều</a:t>
                      </a:r>
                      <a:r>
                        <a:rPr lang="en-CA" sz="1800" b="0" dirty="0">
                          <a:solidFill>
                            <a:schemeClr val="bg1"/>
                          </a:solidFill>
                          <a:effectLst/>
                          <a:latin typeface="Times New Roman" panose="02020603050405020304" pitchFamily="18" charset="0"/>
                          <a:cs typeface="Times New Roman" panose="02020603050405020304" pitchFamily="18" charset="0"/>
                        </a:rPr>
                        <a:t> bản </a:t>
                      </a:r>
                      <a:r>
                        <a:rPr lang="en-CA" sz="1800" b="0" dirty="0" err="1">
                          <a:solidFill>
                            <a:schemeClr val="bg1"/>
                          </a:solidFill>
                          <a:effectLst/>
                          <a:latin typeface="Times New Roman" panose="02020603050405020304" pitchFamily="18" charset="0"/>
                          <a:cs typeface="Times New Roman" panose="02020603050405020304" pitchFamily="18" charset="0"/>
                        </a:rPr>
                        <a:t>ghi</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khớp</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trong</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bảng</a:t>
                      </a:r>
                      <a:r>
                        <a:rPr lang="en-CA" sz="1800" b="0" dirty="0">
                          <a:solidFill>
                            <a:schemeClr val="bg1"/>
                          </a:solidFill>
                          <a:effectLst/>
                          <a:latin typeface="Times New Roman" panose="02020603050405020304" pitchFamily="18" charset="0"/>
                          <a:cs typeface="Times New Roman" panose="02020603050405020304" pitchFamily="18" charset="0"/>
                        </a:rPr>
                        <a:t> </a:t>
                      </a:r>
                      <a:r>
                        <a:rPr lang="en-CA" sz="1800" b="0" dirty="0" err="1">
                          <a:solidFill>
                            <a:schemeClr val="bg1"/>
                          </a:solidFill>
                          <a:effectLst/>
                          <a:latin typeface="Times New Roman" panose="02020603050405020304" pitchFamily="18" charset="0"/>
                          <a:cs typeface="Times New Roman" panose="02020603050405020304" pitchFamily="18" charset="0"/>
                        </a:rPr>
                        <a:t>khác</a:t>
                      </a:r>
                      <a:r>
                        <a:rPr lang="en-CA" sz="1800" b="0" dirty="0">
                          <a:solidFill>
                            <a:schemeClr val="bg1"/>
                          </a:solidFill>
                          <a:effectLst/>
                          <a:latin typeface="Times New Roman" panose="02020603050405020304" pitchFamily="18" charset="0"/>
                          <a:cs typeface="Times New Roman" panose="02020603050405020304" pitchFamily="18" charset="0"/>
                        </a:rPr>
                        <a:t>.</a:t>
                      </a:r>
                      <a:endParaRPr lang="en-U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0" marB="0">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681060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Bảng</a:t>
            </a:r>
            <a:r>
              <a:rPr lang="en-US" dirty="0"/>
              <a:t> C</a:t>
            </a:r>
            <a:r>
              <a:rPr lang="vi-VN" dirty="0"/>
              <a:t>ơ</a:t>
            </a:r>
            <a:r>
              <a:rPr lang="en-US" dirty="0"/>
              <a:t> </a:t>
            </a:r>
            <a:r>
              <a:rPr lang="en-US" dirty="0" err="1"/>
              <a:t>sở</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sz="half" idx="1"/>
          </p:nvPr>
        </p:nvSpPr>
        <p:spPr>
          <a:xfrm>
            <a:off x="199697" y="1265699"/>
            <a:ext cx="5347223" cy="3263504"/>
          </a:xfrm>
        </p:spPr>
        <p:txBody>
          <a:bodyPr>
            <a:normAutofit/>
          </a:bodyPr>
          <a:lstStyle/>
          <a:p>
            <a:r>
              <a:rPr lang="vi-VN" dirty="0"/>
              <a:t>Cơ sở dữ liệu siêu dữ liệu (Lược đồ cơ sở dữ liệu</a:t>
            </a:r>
            <a:r>
              <a:rPr lang="en-US" dirty="0"/>
              <a:t> - Database schema</a:t>
            </a:r>
            <a:r>
              <a:rPr lang="vi-VN" dirty="0"/>
              <a:t>)</a:t>
            </a:r>
          </a:p>
          <a:p>
            <a:pPr lvl="1" algn="just"/>
            <a:r>
              <a:rPr lang="vi-VN" dirty="0"/>
              <a:t>Thể hiện một cái nhìn logic của toàn bộ cơ sở dữ liệu</a:t>
            </a:r>
          </a:p>
          <a:p>
            <a:pPr lvl="1" algn="just"/>
            <a:r>
              <a:rPr lang="vi-VN" dirty="0"/>
              <a:t>Xác định cách tổ chức dữ liệu</a:t>
            </a:r>
          </a:p>
          <a:p>
            <a:pPr lvl="1" algn="just"/>
            <a:r>
              <a:rPr lang="vi-VN" dirty="0"/>
              <a:t>Xác định cách các bảng có liên quan với nhau</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46920" y="1800971"/>
            <a:ext cx="3511347" cy="2192960"/>
          </a:xfrm>
        </p:spPr>
      </p:pic>
    </p:spTree>
    <p:extLst>
      <p:ext uri="{BB962C8B-B14F-4D97-AF65-F5344CB8AC3E}">
        <p14:creationId xmlns:p14="http://schemas.microsoft.com/office/powerpoint/2010/main" val="314073254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Bảng</a:t>
            </a:r>
            <a:r>
              <a:rPr lang="en-US" dirty="0"/>
              <a:t> C</a:t>
            </a:r>
            <a:r>
              <a:rPr lang="vi-VN" dirty="0"/>
              <a:t>ơ</a:t>
            </a:r>
            <a:r>
              <a:rPr lang="en-US" dirty="0"/>
              <a:t> </a:t>
            </a:r>
            <a:r>
              <a:rPr lang="en-US" dirty="0" err="1"/>
              <a:t>sở</a:t>
            </a:r>
            <a:r>
              <a:rPr lang="en-US" dirty="0"/>
              <a:t> </a:t>
            </a:r>
            <a:r>
              <a:rPr lang="en-US" dirty="0" err="1"/>
              <a:t>Dữ</a:t>
            </a:r>
            <a:r>
              <a:rPr lang="en-US" dirty="0"/>
              <a:t> </a:t>
            </a:r>
            <a:r>
              <a:rPr lang="en-US" dirty="0" err="1"/>
              <a:t>liệu</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910" y="1422001"/>
            <a:ext cx="5835714" cy="3228572"/>
          </a:xfrm>
          <a:prstGeom prst="rect">
            <a:avLst/>
          </a:prstGeom>
        </p:spPr>
      </p:pic>
    </p:spTree>
    <p:extLst>
      <p:ext uri="{BB962C8B-B14F-4D97-AF65-F5344CB8AC3E}">
        <p14:creationId xmlns:p14="http://schemas.microsoft.com/office/powerpoint/2010/main" val="117644039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Biểu mẫu </a:t>
            </a:r>
            <a:r>
              <a:rPr lang="en-US" dirty="0"/>
              <a:t>(Form) </a:t>
            </a:r>
            <a:r>
              <a:rPr lang="vi-VN" dirty="0"/>
              <a:t>cơ sở dữ liệu</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150" y="1392547"/>
            <a:ext cx="4831755" cy="3292897"/>
          </a:xfrm>
          <a:prstGeom prst="rect">
            <a:avLst/>
          </a:prstGeom>
        </p:spPr>
      </p:pic>
    </p:spTree>
    <p:extLst>
      <p:ext uri="{BB962C8B-B14F-4D97-AF65-F5344CB8AC3E}">
        <p14:creationId xmlns:p14="http://schemas.microsoft.com/office/powerpoint/2010/main" val="109987021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vi-VN" dirty="0"/>
              <a:t>ơ</a:t>
            </a:r>
            <a:r>
              <a:rPr lang="en-US" dirty="0"/>
              <a:t> </a:t>
            </a:r>
            <a:r>
              <a:rPr lang="en-US" dirty="0" err="1"/>
              <a:t>sở</a:t>
            </a:r>
            <a:r>
              <a:rPr lang="en-US" dirty="0"/>
              <a:t> </a:t>
            </a:r>
            <a:r>
              <a:rPr lang="en-US" dirty="0" err="1"/>
              <a:t>Dữ</a:t>
            </a:r>
            <a:r>
              <a:rPr lang="en-US" dirty="0"/>
              <a:t> </a:t>
            </a:r>
            <a:r>
              <a:rPr lang="en-US" dirty="0" err="1"/>
              <a:t>liệu</a:t>
            </a:r>
            <a:r>
              <a:rPr lang="en-US" dirty="0"/>
              <a:t> đ</a:t>
            </a:r>
            <a:r>
              <a:rPr lang="vi-VN" dirty="0"/>
              <a:t>ư</a:t>
            </a:r>
            <a:r>
              <a:rPr lang="en-US" dirty="0" err="1"/>
              <a:t>ợc</a:t>
            </a:r>
            <a:r>
              <a:rPr lang="en-US" dirty="0"/>
              <a:t> </a:t>
            </a:r>
            <a:r>
              <a:rPr lang="en-US" dirty="0" err="1"/>
              <a:t>sử</a:t>
            </a:r>
            <a:r>
              <a:rPr lang="en-US" dirty="0"/>
              <a:t> </a:t>
            </a:r>
            <a:r>
              <a:rPr lang="en-US" dirty="0" err="1"/>
              <a:t>dụng</a:t>
            </a:r>
            <a:r>
              <a:rPr lang="en-US" dirty="0"/>
              <a:t> ở </a:t>
            </a:r>
            <a:r>
              <a:rPr lang="en-US" dirty="0" err="1"/>
              <a:t>đâu</a:t>
            </a:r>
            <a:r>
              <a:rPr lang="en-US" dirty="0"/>
              <a:t>?</a:t>
            </a:r>
          </a:p>
        </p:txBody>
      </p:sp>
      <p:sp>
        <p:nvSpPr>
          <p:cNvPr id="3" name="Content Placeholder 2"/>
          <p:cNvSpPr>
            <a:spLocks noGrp="1"/>
          </p:cNvSpPr>
          <p:nvPr>
            <p:ph idx="1"/>
          </p:nvPr>
        </p:nvSpPr>
        <p:spPr>
          <a:xfrm>
            <a:off x="628650" y="1320800"/>
            <a:ext cx="7886700" cy="3548856"/>
          </a:xfrm>
        </p:spPr>
        <p:txBody>
          <a:bodyPr>
            <a:normAutofit/>
          </a:bodyPr>
          <a:lstStyle/>
          <a:p>
            <a:r>
              <a:rPr lang="vi-VN" dirty="0"/>
              <a:t>Cơ sở dữ liệu được sử dụng hầu hết mọi nơi</a:t>
            </a:r>
          </a:p>
          <a:p>
            <a:r>
              <a:rPr lang="en-US" dirty="0"/>
              <a:t>C</a:t>
            </a:r>
            <a:r>
              <a:rPr lang="vi-VN" dirty="0"/>
              <a:t>ơ</a:t>
            </a:r>
            <a:r>
              <a:rPr lang="en-US" dirty="0"/>
              <a:t> </a:t>
            </a:r>
            <a:r>
              <a:rPr lang="en-US" dirty="0" err="1"/>
              <a:t>sở</a:t>
            </a:r>
            <a:r>
              <a:rPr lang="en-US" dirty="0"/>
              <a:t> </a:t>
            </a:r>
            <a:r>
              <a:rPr lang="en-US" dirty="0" err="1"/>
              <a:t>dữ</a:t>
            </a:r>
            <a:r>
              <a:rPr lang="en-US" dirty="0"/>
              <a:t> </a:t>
            </a:r>
            <a:r>
              <a:rPr lang="en-US" dirty="0" err="1"/>
              <a:t>liệu</a:t>
            </a:r>
            <a:r>
              <a:rPr lang="en-US" dirty="0"/>
              <a:t> </a:t>
            </a:r>
            <a:r>
              <a:rPr lang="en-US" dirty="0" err="1"/>
              <a:t>có</a:t>
            </a:r>
            <a:r>
              <a:rPr lang="en-US" dirty="0"/>
              <a:t> </a:t>
            </a:r>
            <a:r>
              <a:rPr lang="en-US" dirty="0" err="1"/>
              <a:t>thể</a:t>
            </a:r>
            <a:r>
              <a:rPr lang="en-US" dirty="0"/>
              <a:t> </a:t>
            </a:r>
            <a:r>
              <a:rPr lang="en-US" dirty="0" err="1"/>
              <a:t>là</a:t>
            </a:r>
            <a:endParaRPr lang="vi-VN" dirty="0"/>
          </a:p>
          <a:p>
            <a:pPr lvl="1"/>
            <a:r>
              <a:rPr lang="vi-VN" dirty="0"/>
              <a:t>Hàng tồn kho</a:t>
            </a:r>
          </a:p>
          <a:p>
            <a:pPr lvl="1"/>
            <a:r>
              <a:rPr lang="vi-VN" dirty="0"/>
              <a:t>Giao dịch tiền tệ</a:t>
            </a:r>
          </a:p>
          <a:p>
            <a:pPr lvl="1"/>
            <a:r>
              <a:rPr lang="vi-VN" dirty="0"/>
              <a:t>Bảo dưỡng xe</a:t>
            </a:r>
          </a:p>
          <a:p>
            <a:pPr lvl="1"/>
            <a:r>
              <a:rPr lang="vi-VN" dirty="0"/>
              <a:t>Danh bạ điện thoại</a:t>
            </a:r>
          </a:p>
          <a:p>
            <a:pPr lvl="1"/>
            <a:r>
              <a:rPr lang="vi-VN" dirty="0"/>
              <a:t>Bài đăng trên blog</a:t>
            </a:r>
            <a:r>
              <a:rPr lang="en-US" dirty="0"/>
              <a:t>…</a:t>
            </a:r>
          </a:p>
          <a:p>
            <a:r>
              <a:rPr lang="en-US" dirty="0" err="1"/>
              <a:t>Danh</a:t>
            </a:r>
            <a:r>
              <a:rPr lang="en-US" dirty="0"/>
              <a:t> </a:t>
            </a:r>
            <a:r>
              <a:rPr lang="en-US" dirty="0" err="1"/>
              <a:t>sách</a:t>
            </a:r>
            <a:r>
              <a:rPr lang="en-US" dirty="0"/>
              <a:t> </a:t>
            </a:r>
            <a:r>
              <a:rPr lang="en-US" dirty="0" err="1"/>
              <a:t>này</a:t>
            </a:r>
            <a:r>
              <a:rPr lang="en-US" dirty="0"/>
              <a:t> </a:t>
            </a:r>
            <a:r>
              <a:rPr lang="en-US" dirty="0" err="1"/>
              <a:t>còn</a:t>
            </a:r>
            <a:r>
              <a:rPr lang="en-US" dirty="0"/>
              <a:t> </a:t>
            </a:r>
            <a:r>
              <a:rPr lang="en-US" dirty="0" err="1"/>
              <a:t>tiếp</a:t>
            </a:r>
            <a:r>
              <a:rPr lang="en-US" dirty="0"/>
              <a:t> </a:t>
            </a:r>
            <a:r>
              <a:rPr lang="en-US" dirty="0" err="1"/>
              <a:t>tục</a:t>
            </a:r>
            <a:r>
              <a:rPr lang="en-US" dirty="0"/>
              <a:t>…</a:t>
            </a:r>
          </a:p>
          <a:p>
            <a:pPr lvl="1"/>
            <a:endParaRPr lang="en-US" dirty="0"/>
          </a:p>
        </p:txBody>
      </p:sp>
    </p:spTree>
    <p:extLst>
      <p:ext uri="{BB962C8B-B14F-4D97-AF65-F5344CB8AC3E}">
        <p14:creationId xmlns:p14="http://schemas.microsoft.com/office/powerpoint/2010/main" val="187419224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vi-VN" dirty="0"/>
              <a:t>ơ</a:t>
            </a:r>
            <a:r>
              <a:rPr lang="en-US" dirty="0"/>
              <a:t> </a:t>
            </a:r>
            <a:r>
              <a:rPr lang="en-US" dirty="0" err="1"/>
              <a:t>sở</a:t>
            </a:r>
            <a:r>
              <a:rPr lang="en-US" dirty="0"/>
              <a:t> </a:t>
            </a:r>
            <a:r>
              <a:rPr lang="en-US" dirty="0" err="1"/>
              <a:t>Dữ</a:t>
            </a:r>
            <a:r>
              <a:rPr lang="en-US" dirty="0"/>
              <a:t> </a:t>
            </a:r>
            <a:r>
              <a:rPr lang="en-US" dirty="0" err="1"/>
              <a:t>liệu</a:t>
            </a:r>
            <a:r>
              <a:rPr lang="en-US" dirty="0"/>
              <a:t> đ</a:t>
            </a:r>
            <a:r>
              <a:rPr lang="vi-VN" dirty="0"/>
              <a:t>ư</a:t>
            </a:r>
            <a:r>
              <a:rPr lang="en-US" dirty="0" err="1"/>
              <a:t>ợc</a:t>
            </a:r>
            <a:r>
              <a:rPr lang="en-US" dirty="0"/>
              <a:t> </a:t>
            </a:r>
            <a:r>
              <a:rPr lang="en-US" dirty="0" err="1"/>
              <a:t>sử</a:t>
            </a:r>
            <a:r>
              <a:rPr lang="en-US" dirty="0"/>
              <a:t> </a:t>
            </a:r>
            <a:r>
              <a:rPr lang="en-US" dirty="0" err="1"/>
              <a:t>dụng</a:t>
            </a:r>
            <a:r>
              <a:rPr lang="en-US" dirty="0"/>
              <a:t> ở </a:t>
            </a:r>
            <a:r>
              <a:rPr lang="en-US" dirty="0" err="1"/>
              <a:t>đâu</a:t>
            </a:r>
            <a:r>
              <a:rPr lang="en-US" dirty="0"/>
              <a:t>?</a:t>
            </a:r>
          </a:p>
        </p:txBody>
      </p:sp>
      <p:sp>
        <p:nvSpPr>
          <p:cNvPr id="3" name="Content Placeholder 2"/>
          <p:cNvSpPr>
            <a:spLocks noGrp="1"/>
          </p:cNvSpPr>
          <p:nvPr>
            <p:ph sz="half" idx="1"/>
          </p:nvPr>
        </p:nvSpPr>
        <p:spPr>
          <a:xfrm>
            <a:off x="378372" y="1369219"/>
            <a:ext cx="5223642" cy="3263504"/>
          </a:xfrm>
        </p:spPr>
        <p:txBody>
          <a:bodyPr>
            <a:normAutofit/>
          </a:bodyPr>
          <a:lstStyle/>
          <a:p>
            <a:r>
              <a:rPr lang="vi-VN" dirty="0"/>
              <a:t>Cơ sở dữ liệu và trang web</a:t>
            </a:r>
          </a:p>
          <a:p>
            <a:pPr lvl="1"/>
            <a:r>
              <a:rPr lang="vi-VN" dirty="0"/>
              <a:t>Cơ sở dữ liệu cung cấp </a:t>
            </a:r>
            <a:r>
              <a:rPr lang="en-US" dirty="0" err="1"/>
              <a:t>thông</a:t>
            </a:r>
            <a:r>
              <a:rPr lang="en-US" dirty="0"/>
              <a:t> tin</a:t>
            </a:r>
            <a:r>
              <a:rPr lang="vi-VN" dirty="0"/>
              <a:t> cho các cửa hàng trực tuyến và</a:t>
            </a:r>
            <a:r>
              <a:rPr lang="en-US" dirty="0"/>
              <a:t> </a:t>
            </a:r>
            <a:r>
              <a:rPr lang="en-US" dirty="0" err="1"/>
              <a:t>các</a:t>
            </a:r>
            <a:r>
              <a:rPr lang="vi-VN" dirty="0"/>
              <a:t> trang web </a:t>
            </a:r>
            <a:r>
              <a:rPr lang="en-US" dirty="0" err="1"/>
              <a:t>để</a:t>
            </a:r>
            <a:r>
              <a:rPr lang="en-US" dirty="0"/>
              <a:t> </a:t>
            </a:r>
            <a:r>
              <a:rPr lang="vi-VN" dirty="0"/>
              <a:t>hiển thị nội dung động</a:t>
            </a:r>
          </a:p>
          <a:p>
            <a:pPr lvl="1"/>
            <a:r>
              <a:rPr lang="vi-VN" dirty="0"/>
              <a:t>ODBC và JDBC là các tiêu chuẩn để kết nối với cơ sở dữ liệu</a:t>
            </a:r>
          </a:p>
          <a:p>
            <a:pPr lvl="1"/>
            <a:r>
              <a:rPr lang="vi-VN" dirty="0"/>
              <a:t>Ngôn ngữ lập trình phía máy chủ có thể truy vấn và hiển thị nội dung từ cơ sở dữ liệu được kết nối</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47828" y="2144110"/>
            <a:ext cx="3261040" cy="2120170"/>
          </a:xfrm>
        </p:spPr>
      </p:pic>
    </p:spTree>
    <p:extLst>
      <p:ext uri="{BB962C8B-B14F-4D97-AF65-F5344CB8AC3E}">
        <p14:creationId xmlns:p14="http://schemas.microsoft.com/office/powerpoint/2010/main" val="122743545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vi-VN" dirty="0"/>
              <a:t>ơ</a:t>
            </a:r>
            <a:r>
              <a:rPr lang="en-US" dirty="0"/>
              <a:t> </a:t>
            </a:r>
            <a:r>
              <a:rPr lang="en-US" dirty="0" err="1"/>
              <a:t>sở</a:t>
            </a:r>
            <a:r>
              <a:rPr lang="en-US" dirty="0"/>
              <a:t> </a:t>
            </a:r>
            <a:r>
              <a:rPr lang="en-US" dirty="0" err="1"/>
              <a:t>Dữ</a:t>
            </a:r>
            <a:r>
              <a:rPr lang="en-US" dirty="0"/>
              <a:t> </a:t>
            </a:r>
            <a:r>
              <a:rPr lang="en-US" dirty="0" err="1"/>
              <a:t>liệu</a:t>
            </a:r>
            <a:r>
              <a:rPr lang="en-US" dirty="0"/>
              <a:t> đ</a:t>
            </a:r>
            <a:r>
              <a:rPr lang="vi-VN" dirty="0"/>
              <a:t>ư</a:t>
            </a:r>
            <a:r>
              <a:rPr lang="en-US" dirty="0" err="1"/>
              <a:t>ợc</a:t>
            </a:r>
            <a:r>
              <a:rPr lang="en-US" dirty="0"/>
              <a:t> </a:t>
            </a:r>
            <a:r>
              <a:rPr lang="en-US" dirty="0" err="1"/>
              <a:t>sử</a:t>
            </a:r>
            <a:r>
              <a:rPr lang="en-US" dirty="0"/>
              <a:t> </a:t>
            </a:r>
            <a:r>
              <a:rPr lang="en-US" dirty="0" err="1"/>
              <a:t>dụng</a:t>
            </a:r>
            <a:r>
              <a:rPr lang="en-US" dirty="0"/>
              <a:t> ở </a:t>
            </a:r>
            <a:r>
              <a:rPr lang="en-US" dirty="0" err="1"/>
              <a:t>đâu</a:t>
            </a:r>
            <a:r>
              <a:rPr lang="en-US" dirty="0"/>
              <a:t>?</a:t>
            </a:r>
          </a:p>
        </p:txBody>
      </p:sp>
      <p:sp>
        <p:nvSpPr>
          <p:cNvPr id="3" name="Content Placeholder 2"/>
          <p:cNvSpPr>
            <a:spLocks noGrp="1"/>
          </p:cNvSpPr>
          <p:nvPr>
            <p:ph idx="1"/>
          </p:nvPr>
        </p:nvSpPr>
        <p:spPr>
          <a:xfrm>
            <a:off x="628650" y="1320800"/>
            <a:ext cx="8263102" cy="3311922"/>
          </a:xfrm>
        </p:spPr>
        <p:txBody>
          <a:bodyPr/>
          <a:lstStyle/>
          <a:p>
            <a:r>
              <a:rPr lang="en-US" dirty="0" err="1"/>
              <a:t>Tôi</a:t>
            </a:r>
            <a:r>
              <a:rPr lang="en-US" dirty="0"/>
              <a:t> </a:t>
            </a:r>
            <a:r>
              <a:rPr lang="en-US" dirty="0" err="1"/>
              <a:t>đã</a:t>
            </a:r>
            <a:r>
              <a:rPr lang="en-US" dirty="0"/>
              <a:t> </a:t>
            </a:r>
            <a:r>
              <a:rPr lang="en-US" dirty="0" err="1"/>
              <a:t>sử</a:t>
            </a:r>
            <a:r>
              <a:rPr lang="en-US" dirty="0"/>
              <a:t> </a:t>
            </a:r>
            <a:r>
              <a:rPr lang="en-US" dirty="0" err="1"/>
              <a:t>dụng</a:t>
            </a:r>
            <a:r>
              <a:rPr lang="en-US" dirty="0"/>
              <a:t> </a:t>
            </a:r>
            <a:r>
              <a:rPr lang="en-US" dirty="0" err="1"/>
              <a:t>truy</a:t>
            </a:r>
            <a:r>
              <a:rPr lang="en-US" dirty="0"/>
              <a:t> </a:t>
            </a:r>
            <a:r>
              <a:rPr lang="en-US" dirty="0" err="1"/>
              <a:t>vấn</a:t>
            </a:r>
            <a:r>
              <a:rPr lang="en-US" dirty="0"/>
              <a:t> </a:t>
            </a:r>
            <a:r>
              <a:rPr lang="en-US" dirty="0" err="1"/>
              <a:t>trên</a:t>
            </a:r>
            <a:r>
              <a:rPr lang="en-US" dirty="0"/>
              <a:t> web?</a:t>
            </a:r>
          </a:p>
          <a:p>
            <a:pPr lvl="1"/>
            <a:r>
              <a:rPr lang="en-US" dirty="0" err="1"/>
              <a:t>Bạn</a:t>
            </a:r>
            <a:r>
              <a:rPr lang="en-US" dirty="0"/>
              <a:t> </a:t>
            </a:r>
            <a:r>
              <a:rPr lang="en-US" dirty="0" err="1"/>
              <a:t>sử</a:t>
            </a:r>
            <a:r>
              <a:rPr lang="en-US" dirty="0"/>
              <a:t> </a:t>
            </a:r>
            <a:r>
              <a:rPr lang="en-US" dirty="0" err="1"/>
              <a:t>dụng</a:t>
            </a:r>
            <a:r>
              <a:rPr lang="en-US" dirty="0"/>
              <a:t> </a:t>
            </a:r>
            <a:r>
              <a:rPr lang="en-US" dirty="0" err="1"/>
              <a:t>truy</a:t>
            </a:r>
            <a:r>
              <a:rPr lang="en-US" dirty="0"/>
              <a:t> </a:t>
            </a:r>
            <a:r>
              <a:rPr lang="en-US" dirty="0" err="1"/>
              <a:t>vấn</a:t>
            </a:r>
            <a:r>
              <a:rPr lang="en-US" dirty="0"/>
              <a:t> </a:t>
            </a:r>
            <a:r>
              <a:rPr lang="en-US" dirty="0" err="1"/>
              <a:t>mọi</a:t>
            </a:r>
            <a:r>
              <a:rPr lang="en-US" dirty="0"/>
              <a:t> </a:t>
            </a:r>
            <a:r>
              <a:rPr lang="en-US" dirty="0" err="1"/>
              <a:t>lúc</a:t>
            </a:r>
            <a:r>
              <a:rPr lang="en-US" dirty="0"/>
              <a:t> </a:t>
            </a:r>
            <a:r>
              <a:rPr lang="en-US" dirty="0" err="1"/>
              <a:t>khi</a:t>
            </a:r>
            <a:r>
              <a:rPr lang="en-US" dirty="0"/>
              <a:t> </a:t>
            </a:r>
            <a:r>
              <a:rPr lang="en-US" dirty="0" err="1"/>
              <a:t>bạn</a:t>
            </a:r>
            <a:r>
              <a:rPr lang="en-US" dirty="0"/>
              <a:t> ở </a:t>
            </a:r>
            <a:r>
              <a:rPr lang="en-US" dirty="0" err="1"/>
              <a:t>trên</a:t>
            </a:r>
            <a:r>
              <a:rPr lang="en-US" dirty="0"/>
              <a:t> World Wide Web</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9475" y="2350338"/>
            <a:ext cx="4986878" cy="2335168"/>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201" y="2664271"/>
            <a:ext cx="3539911" cy="1707302"/>
          </a:xfrm>
          <a:prstGeom prst="rect">
            <a:avLst/>
          </a:prstGeom>
        </p:spPr>
      </p:pic>
    </p:spTree>
    <p:extLst>
      <p:ext uri="{BB962C8B-B14F-4D97-AF65-F5344CB8AC3E}">
        <p14:creationId xmlns:p14="http://schemas.microsoft.com/office/powerpoint/2010/main" val="403156003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vi-VN" dirty="0"/>
              <a:t>ơ</a:t>
            </a:r>
            <a:r>
              <a:rPr lang="en-US" dirty="0"/>
              <a:t> </a:t>
            </a:r>
            <a:r>
              <a:rPr lang="en-US" dirty="0" err="1"/>
              <a:t>sở</a:t>
            </a:r>
            <a:r>
              <a:rPr lang="en-US" dirty="0"/>
              <a:t> </a:t>
            </a:r>
            <a:r>
              <a:rPr lang="en-US" dirty="0" err="1"/>
              <a:t>Dữ</a:t>
            </a:r>
            <a:r>
              <a:rPr lang="en-US" dirty="0"/>
              <a:t> </a:t>
            </a:r>
            <a:r>
              <a:rPr lang="en-US" dirty="0" err="1"/>
              <a:t>liệu</a:t>
            </a:r>
            <a:r>
              <a:rPr lang="en-US" dirty="0"/>
              <a:t> đ</a:t>
            </a:r>
            <a:r>
              <a:rPr lang="vi-VN" dirty="0"/>
              <a:t>ư</a:t>
            </a:r>
            <a:r>
              <a:rPr lang="en-US" dirty="0" err="1"/>
              <a:t>ợc</a:t>
            </a:r>
            <a:r>
              <a:rPr lang="en-US" dirty="0"/>
              <a:t> </a:t>
            </a:r>
            <a:r>
              <a:rPr lang="en-US" dirty="0" err="1"/>
              <a:t>sử</a:t>
            </a:r>
            <a:r>
              <a:rPr lang="en-US" dirty="0"/>
              <a:t> </a:t>
            </a:r>
            <a:r>
              <a:rPr lang="en-US" dirty="0" err="1"/>
              <a:t>dụng</a:t>
            </a:r>
            <a:r>
              <a:rPr lang="en-US" dirty="0"/>
              <a:t> ở </a:t>
            </a:r>
            <a:r>
              <a:rPr lang="en-US" dirty="0" err="1"/>
              <a:t>đâu</a:t>
            </a:r>
            <a:r>
              <a:rPr lang="en-US" dirty="0"/>
              <a:t>?</a:t>
            </a:r>
          </a:p>
        </p:txBody>
      </p:sp>
      <p:sp>
        <p:nvSpPr>
          <p:cNvPr id="3" name="Content Placeholder 2"/>
          <p:cNvSpPr>
            <a:spLocks noGrp="1"/>
          </p:cNvSpPr>
          <p:nvPr>
            <p:ph idx="1"/>
          </p:nvPr>
        </p:nvSpPr>
        <p:spPr>
          <a:xfrm>
            <a:off x="628650" y="1320800"/>
            <a:ext cx="5465174" cy="3311922"/>
          </a:xfrm>
        </p:spPr>
        <p:txBody>
          <a:bodyPr/>
          <a:lstStyle/>
          <a:p>
            <a:r>
              <a:rPr lang="vi-VN" dirty="0"/>
              <a:t>Tôi đã sử dụng các </a:t>
            </a:r>
            <a:r>
              <a:rPr lang="en-US" dirty="0"/>
              <a:t>Form</a:t>
            </a:r>
            <a:r>
              <a:rPr lang="vi-VN" dirty="0"/>
              <a:t> trên web?</a:t>
            </a:r>
          </a:p>
          <a:p>
            <a:pPr lvl="1"/>
            <a:r>
              <a:rPr lang="vi-VN" dirty="0"/>
              <a:t>Bạn sử dụng các </a:t>
            </a:r>
            <a:r>
              <a:rPr lang="en-US" dirty="0"/>
              <a:t>Form</a:t>
            </a:r>
            <a:r>
              <a:rPr lang="vi-VN" dirty="0"/>
              <a:t> khi bạn</a:t>
            </a:r>
          </a:p>
          <a:p>
            <a:pPr lvl="2"/>
            <a:r>
              <a:rPr lang="en-US" dirty="0"/>
              <a:t>T</a:t>
            </a:r>
            <a:r>
              <a:rPr lang="vi-VN" dirty="0"/>
              <a:t>hiết lập một hồ sơ</a:t>
            </a:r>
          </a:p>
          <a:p>
            <a:pPr lvl="2"/>
            <a:r>
              <a:rPr lang="vi-VN" dirty="0"/>
              <a:t>Nhập địa chỉ email</a:t>
            </a:r>
          </a:p>
          <a:p>
            <a:pPr lvl="2"/>
            <a:r>
              <a:rPr lang="vi-VN" dirty="0"/>
              <a:t>Nhập thông tin thanh toán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93824" y="1822197"/>
            <a:ext cx="2940269" cy="2509030"/>
          </a:xfrm>
          <a:prstGeom prst="rect">
            <a:avLst/>
          </a:prstGeom>
          <a:noFill/>
          <a:ln>
            <a:noFill/>
          </a:ln>
        </p:spPr>
      </p:pic>
      <p:sp>
        <p:nvSpPr>
          <p:cNvPr id="5" name="Arrow: Pentagon 4">
            <a:hlinkClick r:id="rId3" action="ppaction://hlinkpres?slideindex=25&amp;slidetitle=REVIEW QUESTION Database Concepts"/>
            <a:extLst>
              <a:ext uri="{FF2B5EF4-FFF2-40B4-BE49-F238E27FC236}">
                <a16:creationId xmlns:a16="http://schemas.microsoft.com/office/drawing/2014/main" id="{F79720B6-D8DE-4610-8177-03E496A7972E}"/>
              </a:ext>
            </a:extLst>
          </p:cNvPr>
          <p:cNvSpPr/>
          <p:nvPr/>
        </p:nvSpPr>
        <p:spPr>
          <a:xfrm>
            <a:off x="7766614" y="4668524"/>
            <a:ext cx="1377386" cy="402264"/>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Times New Roman" panose="02020603050405020304" pitchFamily="18" charset="0"/>
                <a:cs typeface="Times New Roman" panose="02020603050405020304" pitchFamily="18" charset="0"/>
              </a:rPr>
              <a:t>Câu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hỏi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ôn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luyện</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46004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9A79B-3149-4857-9492-C638401A9A43}"/>
              </a:ext>
            </a:extLst>
          </p:cNvPr>
          <p:cNvSpPr>
            <a:spLocks noGrp="1"/>
          </p:cNvSpPr>
          <p:nvPr>
            <p:ph type="ctrTitle"/>
          </p:nvPr>
        </p:nvSpPr>
        <p:spPr>
          <a:xfrm>
            <a:off x="1143000" y="1540399"/>
            <a:ext cx="6858000" cy="2062701"/>
          </a:xfrm>
        </p:spPr>
        <p:txBody>
          <a:bodyPr>
            <a:normAutofit fontScale="90000"/>
          </a:bodyPr>
          <a:lstStyle/>
          <a:p>
            <a:r>
              <a:rPr lang="en-US" sz="3100" dirty="0" err="1"/>
              <a:t>Bài</a:t>
            </a:r>
            <a:r>
              <a:rPr lang="en-US" sz="3100" dirty="0"/>
              <a:t> 12</a:t>
            </a:r>
            <a:br>
              <a:rPr lang="en-US" dirty="0"/>
            </a:br>
            <a:r>
              <a:rPr lang="en-US" sz="4400" dirty="0" err="1"/>
              <a:t>Sử</a:t>
            </a:r>
            <a:r>
              <a:rPr lang="en-US" sz="4400" dirty="0"/>
              <a:t> </a:t>
            </a:r>
            <a:r>
              <a:rPr lang="en-US" sz="4400" dirty="0" err="1"/>
              <a:t>dụng</a:t>
            </a:r>
            <a:r>
              <a:rPr lang="en-US" sz="4400" dirty="0"/>
              <a:t> Microsoft PowerPoint</a:t>
            </a:r>
            <a:br>
              <a:rPr lang="en-US" dirty="0"/>
            </a:br>
            <a:r>
              <a:rPr lang="en-US" sz="3600" dirty="0"/>
              <a:t>Using Microsoft PowerPoint</a:t>
            </a:r>
            <a:endParaRPr lang="en-US" dirty="0"/>
          </a:p>
        </p:txBody>
      </p:sp>
    </p:spTree>
    <p:extLst>
      <p:ext uri="{BB962C8B-B14F-4D97-AF65-F5344CB8AC3E}">
        <p14:creationId xmlns:p14="http://schemas.microsoft.com/office/powerpoint/2010/main" val="11703949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Web (Web Apps)</a:t>
            </a:r>
          </a:p>
        </p:txBody>
      </p:sp>
      <p:sp>
        <p:nvSpPr>
          <p:cNvPr id="3" name="Content Placeholder 2"/>
          <p:cNvSpPr>
            <a:spLocks noGrp="1"/>
          </p:cNvSpPr>
          <p:nvPr>
            <p:ph idx="1"/>
          </p:nvPr>
        </p:nvSpPr>
        <p:spPr/>
        <p:txBody>
          <a:bodyPr>
            <a:normAutofit/>
          </a:bodyPr>
          <a:lstStyle/>
          <a:p>
            <a:pPr>
              <a:lnSpc>
                <a:spcPct val="120000"/>
              </a:lnSpc>
            </a:pPr>
            <a:r>
              <a:rPr lang="en-US" dirty="0"/>
              <a:t>Google Drive</a:t>
            </a:r>
          </a:p>
          <a:p>
            <a:pPr lvl="1">
              <a:lnSpc>
                <a:spcPct val="120000"/>
              </a:lnSpc>
            </a:pPr>
            <a:r>
              <a:rPr lang="en-US" dirty="0"/>
              <a:t>Google Docs</a:t>
            </a:r>
          </a:p>
          <a:p>
            <a:pPr lvl="1">
              <a:lnSpc>
                <a:spcPct val="120000"/>
              </a:lnSpc>
            </a:pPr>
            <a:r>
              <a:rPr lang="en-US" dirty="0"/>
              <a:t>Google Sheets</a:t>
            </a:r>
          </a:p>
          <a:p>
            <a:pPr lvl="1">
              <a:lnSpc>
                <a:spcPct val="120000"/>
              </a:lnSpc>
            </a:pPr>
            <a:r>
              <a:rPr lang="en-US" dirty="0"/>
              <a:t>Google Slides</a:t>
            </a:r>
          </a:p>
          <a:p>
            <a:pPr>
              <a:lnSpc>
                <a:spcPct val="120000"/>
              </a:lnSpc>
            </a:pPr>
            <a:endParaRPr lang="en-US" dirty="0"/>
          </a:p>
        </p:txBody>
      </p:sp>
      <p:pic>
        <p:nvPicPr>
          <p:cNvPr id="7" name="Picture 6">
            <a:extLst>
              <a:ext uri="{FF2B5EF4-FFF2-40B4-BE49-F238E27FC236}">
                <a16:creationId xmlns:a16="http://schemas.microsoft.com/office/drawing/2014/main" id="{DBD87A1C-5E61-4FEE-9E7B-5BCFE8227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632" y="1268016"/>
            <a:ext cx="2972215" cy="3467584"/>
          </a:xfrm>
          <a:prstGeom prst="rect">
            <a:avLst/>
          </a:prstGeom>
        </p:spPr>
      </p:pic>
    </p:spTree>
    <p:extLst>
      <p:ext uri="{BB962C8B-B14F-4D97-AF65-F5344CB8AC3E}">
        <p14:creationId xmlns:p14="http://schemas.microsoft.com/office/powerpoint/2010/main" val="38781131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PowerPoint </a:t>
            </a:r>
            <a:r>
              <a:rPr lang="en-US" dirty="0" err="1"/>
              <a:t>là</a:t>
            </a:r>
            <a:r>
              <a:rPr lang="en-US" dirty="0"/>
              <a:t> </a:t>
            </a:r>
            <a:r>
              <a:rPr lang="en-US" dirty="0" err="1"/>
              <a:t>gì</a:t>
            </a:r>
            <a:r>
              <a:rPr lang="en-US" dirty="0"/>
              <a:t>?</a:t>
            </a:r>
          </a:p>
        </p:txBody>
      </p:sp>
      <p:sp>
        <p:nvSpPr>
          <p:cNvPr id="3" name="Content Placeholder 2"/>
          <p:cNvSpPr>
            <a:spLocks noGrp="1"/>
          </p:cNvSpPr>
          <p:nvPr>
            <p:ph idx="1"/>
          </p:nvPr>
        </p:nvSpPr>
        <p:spPr>
          <a:xfrm>
            <a:off x="628650" y="1268016"/>
            <a:ext cx="7886700" cy="3364707"/>
          </a:xfrm>
        </p:spPr>
        <p:txBody>
          <a:bodyPr>
            <a:normAutofit fontScale="92500" lnSpcReduction="10000"/>
          </a:bodyPr>
          <a:lstStyle/>
          <a:p>
            <a:pPr algn="just"/>
            <a:r>
              <a:rPr lang="en-US" sz="2800" dirty="0"/>
              <a:t>M</a:t>
            </a:r>
            <a:r>
              <a:rPr lang="vi-VN" sz="2800" dirty="0"/>
              <a:t>ột chương trình ứng dụng </a:t>
            </a:r>
            <a:r>
              <a:rPr lang="en-US" sz="2800" dirty="0" err="1"/>
              <a:t>được</a:t>
            </a:r>
            <a:r>
              <a:rPr lang="vi-VN" sz="2800" dirty="0"/>
              <a:t> sử dụng để tạo, chỉnh sửa và thao tác các slide cho các bài trình </a:t>
            </a:r>
            <a:r>
              <a:rPr lang="en-US" sz="2800" dirty="0" err="1"/>
              <a:t>chiếu</a:t>
            </a:r>
            <a:r>
              <a:rPr lang="en-US" sz="2800" dirty="0"/>
              <a:t> </a:t>
            </a:r>
            <a:r>
              <a:rPr lang="vi-VN" sz="2800" dirty="0"/>
              <a:t>trên màn hình và hơn thế nữa</a:t>
            </a:r>
            <a:r>
              <a:rPr lang="en-US" sz="2800" dirty="0"/>
              <a:t>.</a:t>
            </a:r>
            <a:endParaRPr lang="vi-VN" sz="2800" dirty="0"/>
          </a:p>
          <a:p>
            <a:pPr algn="just"/>
            <a:r>
              <a:rPr lang="vi-VN" sz="2800" dirty="0"/>
              <a:t>Các bài trình </a:t>
            </a:r>
            <a:r>
              <a:rPr lang="en-US" sz="2800" dirty="0" err="1"/>
              <a:t>chiếu</a:t>
            </a:r>
            <a:r>
              <a:rPr lang="en-US" sz="2800" dirty="0"/>
              <a:t> </a:t>
            </a:r>
            <a:r>
              <a:rPr lang="vi-VN" sz="2800" dirty="0"/>
              <a:t>có thể được gửi tới khán giả trực tiếp hoặc xem riêng lẻ</a:t>
            </a:r>
            <a:r>
              <a:rPr lang="en-US" sz="2800" dirty="0"/>
              <a:t>.</a:t>
            </a:r>
            <a:endParaRPr lang="vi-VN" sz="2800" dirty="0"/>
          </a:p>
          <a:p>
            <a:pPr algn="just"/>
            <a:r>
              <a:rPr lang="en-US" sz="2800" dirty="0"/>
              <a:t>C</a:t>
            </a:r>
            <a:r>
              <a:rPr lang="vi-VN" sz="2800" dirty="0"/>
              <a:t>ó thể nhập văn bản, vẽ đối tượng, tạo biểu đồ hoặc thêm đồ họa</a:t>
            </a:r>
          </a:p>
          <a:p>
            <a:pPr algn="just"/>
            <a:r>
              <a:rPr lang="en-US" sz="2800" dirty="0"/>
              <a:t>C</a:t>
            </a:r>
            <a:r>
              <a:rPr lang="vi-VN" sz="2800" dirty="0"/>
              <a:t>ó thể chọn cung cấp bản trình bày cho khán giả trực tiếp hoặc chia sẻ qua Internet</a:t>
            </a:r>
            <a:endParaRPr lang="en-US" sz="2800" dirty="0"/>
          </a:p>
        </p:txBody>
      </p:sp>
    </p:spTree>
    <p:extLst>
      <p:ext uri="{BB962C8B-B14F-4D97-AF65-F5344CB8AC3E}">
        <p14:creationId xmlns:p14="http://schemas.microsoft.com/office/powerpoint/2010/main" val="406665971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trình</a:t>
            </a:r>
            <a:r>
              <a:rPr lang="en-US" dirty="0"/>
              <a:t> </a:t>
            </a:r>
            <a:r>
              <a:rPr lang="en-US" dirty="0" err="1"/>
              <a:t>chiếu</a:t>
            </a:r>
            <a:r>
              <a:rPr lang="en-US" dirty="0"/>
              <a:t> bao </a:t>
            </a:r>
            <a:r>
              <a:rPr lang="en-US" dirty="0" err="1"/>
              <a:t>gồm</a:t>
            </a:r>
            <a:r>
              <a:rPr lang="en-US" dirty="0"/>
              <a:t> </a:t>
            </a:r>
            <a:r>
              <a:rPr lang="en-US" dirty="0" err="1"/>
              <a:t>những</a:t>
            </a:r>
            <a:r>
              <a:rPr lang="en-US" dirty="0"/>
              <a:t> </a:t>
            </a:r>
            <a:r>
              <a:rPr lang="en-US" dirty="0" err="1"/>
              <a:t>gì</a:t>
            </a:r>
            <a:r>
              <a:rPr lang="en-US" dirty="0"/>
              <a:t>?</a:t>
            </a:r>
          </a:p>
        </p:txBody>
      </p:sp>
      <p:sp>
        <p:nvSpPr>
          <p:cNvPr id="3" name="Content Placeholder 2"/>
          <p:cNvSpPr>
            <a:spLocks noGrp="1"/>
          </p:cNvSpPr>
          <p:nvPr>
            <p:ph idx="1"/>
          </p:nvPr>
        </p:nvSpPr>
        <p:spPr>
          <a:xfrm>
            <a:off x="1251897" y="977462"/>
            <a:ext cx="7276664" cy="4078014"/>
          </a:xfrm>
        </p:spPr>
        <p:txBody>
          <a:bodyPr>
            <a:noAutofit/>
          </a:bodyPr>
          <a:lstStyle/>
          <a:p>
            <a:pPr>
              <a:lnSpc>
                <a:spcPct val="100000"/>
              </a:lnSpc>
            </a:pPr>
            <a:r>
              <a:rPr lang="en-US" sz="2400" dirty="0"/>
              <a:t>Slide</a:t>
            </a:r>
            <a:r>
              <a:rPr lang="vi-VN" sz="2400" dirty="0"/>
              <a:t> tiêu đề</a:t>
            </a:r>
          </a:p>
          <a:p>
            <a:pPr lvl="1">
              <a:lnSpc>
                <a:spcPct val="100000"/>
              </a:lnSpc>
              <a:spcBef>
                <a:spcPts val="0"/>
              </a:spcBef>
            </a:pPr>
            <a:r>
              <a:rPr lang="vi-VN" sz="1800" dirty="0"/>
              <a:t>Slide mở đầu giới thiệu chủ đề của bài trình</a:t>
            </a:r>
            <a:r>
              <a:rPr lang="en-US" sz="1800" dirty="0"/>
              <a:t> </a:t>
            </a:r>
            <a:r>
              <a:rPr lang="en-US" sz="1800" dirty="0" err="1"/>
              <a:t>chiếu</a:t>
            </a:r>
            <a:r>
              <a:rPr lang="en-US" sz="1800" dirty="0"/>
              <a:t>,</a:t>
            </a:r>
            <a:r>
              <a:rPr lang="vi-VN" sz="1800" dirty="0"/>
              <a:t> thường bao gồm tiêu đề hoặc chủ đề và phụ đề</a:t>
            </a:r>
            <a:endParaRPr lang="vi-VN" sz="1100" dirty="0"/>
          </a:p>
          <a:p>
            <a:pPr>
              <a:lnSpc>
                <a:spcPct val="100000"/>
              </a:lnSpc>
              <a:spcBef>
                <a:spcPts val="0"/>
              </a:spcBef>
            </a:pPr>
            <a:r>
              <a:rPr lang="en-US" sz="2000" dirty="0"/>
              <a:t>Slide </a:t>
            </a:r>
            <a:r>
              <a:rPr lang="en-US" sz="2000" dirty="0" err="1"/>
              <a:t>giới</a:t>
            </a:r>
            <a:r>
              <a:rPr lang="en-US" sz="2000" dirty="0"/>
              <a:t> </a:t>
            </a:r>
            <a:r>
              <a:rPr lang="en-US" sz="2000" dirty="0" err="1"/>
              <a:t>thiệu</a:t>
            </a:r>
            <a:r>
              <a:rPr lang="en-US" sz="2000" dirty="0"/>
              <a:t> </a:t>
            </a:r>
            <a:r>
              <a:rPr lang="en-US" sz="2000" dirty="0" err="1"/>
              <a:t>nội</a:t>
            </a:r>
            <a:r>
              <a:rPr lang="en-US" sz="2000" dirty="0"/>
              <a:t> dung</a:t>
            </a:r>
            <a:endParaRPr lang="vi-VN" sz="2000" dirty="0"/>
          </a:p>
          <a:p>
            <a:pPr lvl="1" algn="just">
              <a:lnSpc>
                <a:spcPct val="100000"/>
              </a:lnSpc>
              <a:spcBef>
                <a:spcPts val="0"/>
              </a:spcBef>
            </a:pPr>
            <a:r>
              <a:rPr lang="vi-VN" sz="1800" dirty="0"/>
              <a:t>Thường liệt kê các tiêu đề của tất cả các slide trong </a:t>
            </a:r>
            <a:r>
              <a:rPr lang="en-US" sz="1800" dirty="0" err="1"/>
              <a:t>bài</a:t>
            </a:r>
            <a:r>
              <a:rPr lang="vi-VN" sz="1800" dirty="0"/>
              <a:t> trình </a:t>
            </a:r>
            <a:r>
              <a:rPr lang="en-US" sz="1800" dirty="0" err="1"/>
              <a:t>chiếu</a:t>
            </a:r>
            <a:r>
              <a:rPr lang="en-US" sz="1800" dirty="0"/>
              <a:t>,</a:t>
            </a:r>
            <a:r>
              <a:rPr lang="vi-VN" sz="1800" dirty="0"/>
              <a:t> thường là slide thứ hai và cung cấp một cái nhìn tổng quan về những gì sẽ được trình bày và có thể giúp người xem nắm bắt được dòng chảy của b</a:t>
            </a:r>
            <a:r>
              <a:rPr lang="en-US" sz="1800" dirty="0" err="1"/>
              <a:t>ài</a:t>
            </a:r>
            <a:r>
              <a:rPr lang="vi-VN" sz="1800" dirty="0"/>
              <a:t> trình </a:t>
            </a:r>
            <a:r>
              <a:rPr lang="en-US" sz="1800" dirty="0" err="1"/>
              <a:t>chiếu</a:t>
            </a:r>
            <a:r>
              <a:rPr lang="en-US" sz="1800" dirty="0"/>
              <a:t>.</a:t>
            </a:r>
          </a:p>
          <a:p>
            <a:pPr>
              <a:lnSpc>
                <a:spcPct val="100000"/>
              </a:lnSpc>
              <a:spcBef>
                <a:spcPts val="0"/>
              </a:spcBef>
            </a:pPr>
            <a:r>
              <a:rPr lang="en-US" sz="2000" dirty="0"/>
              <a:t>Slide</a:t>
            </a:r>
            <a:r>
              <a:rPr lang="vi-VN" sz="2000" dirty="0"/>
              <a:t> tiêu đề và nội dung</a:t>
            </a:r>
          </a:p>
          <a:p>
            <a:pPr lvl="1" algn="just">
              <a:lnSpc>
                <a:spcPct val="100000"/>
              </a:lnSpc>
            </a:pPr>
            <a:r>
              <a:rPr lang="en-US" sz="1800" dirty="0"/>
              <a:t>S</a:t>
            </a:r>
            <a:r>
              <a:rPr lang="vi-VN" sz="1800" dirty="0"/>
              <a:t>lide tiêu đề và nội dung thường được gọi là slide danh sách dấu đầu dòng</a:t>
            </a:r>
            <a:r>
              <a:rPr lang="en-US" sz="1800" dirty="0"/>
              <a:t>,</a:t>
            </a:r>
            <a:r>
              <a:rPr lang="vi-VN" sz="1800" dirty="0"/>
              <a:t> bao gồm một tiêu đề và một danh sách gạch đầu dòng của các điểm chính mà người </a:t>
            </a:r>
            <a:r>
              <a:rPr lang="en-US" sz="1800" dirty="0" err="1"/>
              <a:t>trình</a:t>
            </a:r>
            <a:r>
              <a:rPr lang="en-US" sz="1800" dirty="0"/>
              <a:t> </a:t>
            </a:r>
            <a:r>
              <a:rPr lang="en-US" sz="1800" dirty="0" err="1"/>
              <a:t>bày</a:t>
            </a:r>
            <a:r>
              <a:rPr lang="vi-VN" sz="1800" dirty="0"/>
              <a:t> muốn thảo luận</a:t>
            </a:r>
          </a:p>
          <a:p>
            <a:pPr lvl="1">
              <a:lnSpc>
                <a:spcPct val="100000"/>
              </a:lnSpc>
            </a:pPr>
            <a:r>
              <a:rPr lang="en-US" sz="1800" dirty="0" err="1"/>
              <a:t>Nội</a:t>
            </a:r>
            <a:r>
              <a:rPr lang="en-US" sz="1800" dirty="0"/>
              <a:t> dung </a:t>
            </a:r>
            <a:r>
              <a:rPr lang="en-US" sz="1800" dirty="0" err="1"/>
              <a:t>các</a:t>
            </a:r>
            <a:r>
              <a:rPr lang="en-US" sz="1800" dirty="0"/>
              <a:t> </a:t>
            </a:r>
            <a:r>
              <a:rPr lang="en-US" sz="1800" dirty="0" err="1"/>
              <a:t>dấu</a:t>
            </a:r>
            <a:r>
              <a:rPr lang="en-US" sz="1800" dirty="0"/>
              <a:t> </a:t>
            </a:r>
            <a:r>
              <a:rPr lang="en-US" sz="1800" dirty="0" err="1"/>
              <a:t>đầu</a:t>
            </a:r>
            <a:r>
              <a:rPr lang="en-US" sz="1800" dirty="0"/>
              <a:t> </a:t>
            </a:r>
            <a:r>
              <a:rPr lang="en-US" sz="1800" dirty="0" err="1"/>
              <a:t>dòng</a:t>
            </a:r>
            <a:r>
              <a:rPr lang="vi-VN" sz="1800" dirty="0"/>
              <a:t> nên ngắn gọn, súc tích và rõ ràng.</a:t>
            </a:r>
            <a:endParaRPr lang="vi-VN" sz="1100" dirty="0"/>
          </a:p>
          <a:p>
            <a:pPr algn="just">
              <a:lnSpc>
                <a:spcPct val="100000"/>
              </a:lnSpc>
            </a:pPr>
            <a:endParaRPr lang="vi-VN"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48" y="1151272"/>
            <a:ext cx="665290" cy="3487195"/>
          </a:xfrm>
          <a:prstGeom prst="rect">
            <a:avLst/>
          </a:prstGeom>
        </p:spPr>
      </p:pic>
    </p:spTree>
    <p:extLst>
      <p:ext uri="{BB962C8B-B14F-4D97-AF65-F5344CB8AC3E}">
        <p14:creationId xmlns:p14="http://schemas.microsoft.com/office/powerpoint/2010/main" val="2929401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trình</a:t>
            </a:r>
            <a:r>
              <a:rPr lang="en-US" dirty="0"/>
              <a:t> </a:t>
            </a:r>
            <a:r>
              <a:rPr lang="en-US" dirty="0" err="1"/>
              <a:t>chiếu</a:t>
            </a:r>
            <a:r>
              <a:rPr lang="en-US" dirty="0"/>
              <a:t> bao </a:t>
            </a:r>
            <a:r>
              <a:rPr lang="en-US" dirty="0" err="1"/>
              <a:t>gồm</a:t>
            </a:r>
            <a:r>
              <a:rPr lang="en-US" dirty="0"/>
              <a:t> </a:t>
            </a:r>
            <a:r>
              <a:rPr lang="en-US" dirty="0" err="1"/>
              <a:t>những</a:t>
            </a:r>
            <a:r>
              <a:rPr lang="en-US" dirty="0"/>
              <a:t> </a:t>
            </a:r>
            <a:r>
              <a:rPr lang="en-US" dirty="0" err="1"/>
              <a:t>gì</a:t>
            </a:r>
            <a:r>
              <a:rPr lang="en-US" dirty="0"/>
              <a:t>?</a:t>
            </a:r>
          </a:p>
        </p:txBody>
      </p:sp>
      <p:sp>
        <p:nvSpPr>
          <p:cNvPr id="3" name="Content Placeholder 2"/>
          <p:cNvSpPr>
            <a:spLocks noGrp="1"/>
          </p:cNvSpPr>
          <p:nvPr>
            <p:ph idx="1"/>
          </p:nvPr>
        </p:nvSpPr>
        <p:spPr>
          <a:xfrm>
            <a:off x="1238686" y="1346200"/>
            <a:ext cx="7276664" cy="3286523"/>
          </a:xfrm>
        </p:spPr>
        <p:txBody>
          <a:bodyPr>
            <a:noAutofit/>
          </a:bodyPr>
          <a:lstStyle/>
          <a:p>
            <a:pPr>
              <a:lnSpc>
                <a:spcPct val="100000"/>
              </a:lnSpc>
            </a:pPr>
            <a:r>
              <a:rPr lang="vi-VN" sz="2000" dirty="0"/>
              <a:t>Hỗ trợ slide nội dung</a:t>
            </a:r>
          </a:p>
          <a:p>
            <a:pPr lvl="1" algn="just">
              <a:lnSpc>
                <a:spcPct val="100000"/>
              </a:lnSpc>
            </a:pPr>
            <a:r>
              <a:rPr lang="vi-VN" sz="1800" dirty="0"/>
              <a:t>Thêm các loại nội dung khác nhau vào bản trình </a:t>
            </a:r>
            <a:r>
              <a:rPr lang="en-US" sz="1800" dirty="0" err="1"/>
              <a:t>chiếu</a:t>
            </a:r>
            <a:r>
              <a:rPr lang="vi-VN" sz="1800" dirty="0"/>
              <a:t> bằng cách sử dụng các bố cục nội dung khác nhau, bao gồm văn bản, thành phần thiết kế, sơ đồ, video, bảng, biểu đồ, âm thanh, hoạt hình hoặc chuyển tiếp đặc biệt từ slide sang slide</a:t>
            </a:r>
          </a:p>
          <a:p>
            <a:pPr>
              <a:lnSpc>
                <a:spcPct val="100000"/>
              </a:lnSpc>
            </a:pPr>
            <a:r>
              <a:rPr lang="en-US" sz="2000" dirty="0"/>
              <a:t>Slide </a:t>
            </a:r>
            <a:r>
              <a:rPr lang="vi-VN" sz="2000" dirty="0"/>
              <a:t>Tóm tắt</a:t>
            </a:r>
          </a:p>
          <a:p>
            <a:pPr lvl="1">
              <a:lnSpc>
                <a:spcPct val="100000"/>
              </a:lnSpc>
            </a:pPr>
            <a:r>
              <a:rPr lang="vi-VN" sz="1800" dirty="0"/>
              <a:t>Slide cuối cùng trong </a:t>
            </a:r>
            <a:r>
              <a:rPr lang="en-US" sz="1800" dirty="0" err="1"/>
              <a:t>bài</a:t>
            </a:r>
            <a:r>
              <a:rPr lang="vi-VN" sz="1800" dirty="0"/>
              <a:t> trình </a:t>
            </a:r>
            <a:r>
              <a:rPr lang="en-US" sz="1800" dirty="0" err="1"/>
              <a:t>chiếu</a:t>
            </a:r>
            <a:r>
              <a:rPr lang="vi-VN" sz="1800" dirty="0"/>
              <a:t>, củng cố các thông điệp chính và cung cấp thông tin liên hệ để biết thêm chi tiết</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18" y="1177533"/>
            <a:ext cx="644268" cy="3377006"/>
          </a:xfrm>
          <a:prstGeom prst="rect">
            <a:avLst/>
          </a:prstGeom>
        </p:spPr>
      </p:pic>
    </p:spTree>
    <p:extLst>
      <p:ext uri="{BB962C8B-B14F-4D97-AF65-F5344CB8AC3E}">
        <p14:creationId xmlns:p14="http://schemas.microsoft.com/office/powerpoint/2010/main" val="14503626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trình</a:t>
            </a:r>
            <a:r>
              <a:rPr lang="en-US" dirty="0"/>
              <a:t> </a:t>
            </a:r>
            <a:r>
              <a:rPr lang="en-US" dirty="0" err="1"/>
              <a:t>chiếu</a:t>
            </a:r>
            <a:r>
              <a:rPr lang="en-US" dirty="0"/>
              <a:t> bao </a:t>
            </a:r>
            <a:r>
              <a:rPr lang="en-US" dirty="0" err="1"/>
              <a:t>gồm</a:t>
            </a:r>
            <a:r>
              <a:rPr lang="en-US" dirty="0"/>
              <a:t> </a:t>
            </a:r>
            <a:r>
              <a:rPr lang="en-US" dirty="0" err="1"/>
              <a:t>những</a:t>
            </a:r>
            <a:r>
              <a:rPr lang="en-US" dirty="0"/>
              <a:t> </a:t>
            </a:r>
            <a:r>
              <a:rPr lang="en-US" dirty="0" err="1"/>
              <a:t>gì</a:t>
            </a:r>
            <a:r>
              <a:rPr lang="en-US" dirty="0"/>
              <a:t>?</a:t>
            </a:r>
          </a:p>
        </p:txBody>
      </p:sp>
      <p:sp>
        <p:nvSpPr>
          <p:cNvPr id="3" name="Content Placeholder 2"/>
          <p:cNvSpPr>
            <a:spLocks noGrp="1"/>
          </p:cNvSpPr>
          <p:nvPr>
            <p:ph idx="1"/>
          </p:nvPr>
        </p:nvSpPr>
        <p:spPr/>
        <p:txBody>
          <a:bodyPr/>
          <a:lstStyle/>
          <a:p>
            <a:r>
              <a:rPr lang="en-US" dirty="0" err="1"/>
              <a:t>Màn</a:t>
            </a:r>
            <a:r>
              <a:rPr lang="en-US" dirty="0"/>
              <a:t> </a:t>
            </a:r>
            <a:r>
              <a:rPr lang="en-US" dirty="0" err="1"/>
              <a:t>hình</a:t>
            </a:r>
            <a:r>
              <a:rPr lang="en-US" dirty="0"/>
              <a:t> </a:t>
            </a:r>
            <a:r>
              <a:rPr lang="en-US" dirty="0" err="1"/>
              <a:t>soạn</a:t>
            </a:r>
            <a:r>
              <a:rPr lang="en-US" dirty="0"/>
              <a:t> </a:t>
            </a:r>
            <a:r>
              <a:rPr lang="en-US" dirty="0" err="1"/>
              <a:t>thảo</a:t>
            </a:r>
            <a:endParaRPr lang="en-US" dirty="0"/>
          </a:p>
        </p:txBody>
      </p:sp>
      <p:grpSp>
        <p:nvGrpSpPr>
          <p:cNvPr id="6" name="Canvas 264"/>
          <p:cNvGrpSpPr/>
          <p:nvPr/>
        </p:nvGrpSpPr>
        <p:grpSpPr>
          <a:xfrm>
            <a:off x="1598496" y="1912983"/>
            <a:ext cx="5479338" cy="2956673"/>
            <a:chOff x="0" y="0"/>
            <a:chExt cx="5772150" cy="3114675"/>
          </a:xfrm>
        </p:grpSpPr>
        <p:sp>
          <p:nvSpPr>
            <p:cNvPr id="7" name="Rectangle 6"/>
            <p:cNvSpPr/>
            <p:nvPr/>
          </p:nvSpPr>
          <p:spPr>
            <a:xfrm>
              <a:off x="0" y="0"/>
              <a:ext cx="5772150" cy="3114675"/>
            </a:xfrm>
            <a:prstGeom prst="rect">
              <a:avLst/>
            </a:prstGeom>
          </p:spPr>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0" y="20117"/>
              <a:ext cx="5772150" cy="3076013"/>
            </a:xfrm>
            <a:prstGeom prst="rect">
              <a:avLst/>
            </a:prstGeom>
          </p:spPr>
        </p:pic>
        <p:sp>
          <p:nvSpPr>
            <p:cNvPr id="9" name="Text Box 1628"/>
            <p:cNvSpPr txBox="1">
              <a:spLocks noChangeArrowheads="1"/>
            </p:cNvSpPr>
            <p:nvPr/>
          </p:nvSpPr>
          <p:spPr bwMode="auto">
            <a:xfrm>
              <a:off x="80398" y="1357571"/>
              <a:ext cx="682626" cy="332329"/>
            </a:xfrm>
            <a:prstGeom prst="rect">
              <a:avLst/>
            </a:prstGeom>
            <a:solidFill>
              <a:schemeClr val="bg1"/>
            </a:solidFill>
            <a:ln>
              <a:noFill/>
            </a:ln>
          </p:spPr>
          <p:txBody>
            <a:bodyPr rot="0" vert="horz" wrap="square" lIns="19050" tIns="19050" rIns="19050" bIns="19050" anchor="t" anchorCtr="0" upright="1">
              <a:spAutoFit/>
            </a:bodyPr>
            <a:lstStyle/>
            <a:p>
              <a:pPr algn="ctr"/>
              <a:r>
                <a:rPr lang="en-US" sz="900" dirty="0">
                  <a:latin typeface="Segoe UI" panose="020B0502040204020203" pitchFamily="34" charset="0"/>
                  <a:ea typeface="Times New Roman" panose="02020603050405020304" pitchFamily="18" charset="0"/>
                  <a:cs typeface="Arial" panose="020B0604020202020204" pitchFamily="34" charset="0"/>
                </a:rPr>
                <a:t>Slides Thumbnails</a:t>
              </a:r>
            </a:p>
          </p:txBody>
        </p:sp>
        <p:cxnSp>
          <p:nvCxnSpPr>
            <p:cNvPr id="10" name="AutoShape 1635"/>
            <p:cNvCxnSpPr>
              <a:cxnSpLocks noChangeShapeType="1"/>
            </p:cNvCxnSpPr>
            <p:nvPr/>
          </p:nvCxnSpPr>
          <p:spPr bwMode="auto">
            <a:xfrm flipH="1">
              <a:off x="870313" y="1703059"/>
              <a:ext cx="228410" cy="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Text Box 1634"/>
            <p:cNvSpPr txBox="1">
              <a:spLocks noChangeArrowheads="1"/>
            </p:cNvSpPr>
            <p:nvPr/>
          </p:nvSpPr>
          <p:spPr bwMode="auto">
            <a:xfrm>
              <a:off x="1101894" y="1599834"/>
              <a:ext cx="531441" cy="186429"/>
            </a:xfrm>
            <a:prstGeom prst="rect">
              <a:avLst/>
            </a:prstGeom>
            <a:noFill/>
            <a:ln>
              <a:noFill/>
            </a:ln>
          </p:spPr>
          <p:txBody>
            <a:bodyPr rot="0" vert="horz" wrap="square" lIns="19050" tIns="19050" rIns="19050" bIns="19050" anchor="t" anchorCtr="0" upright="1">
              <a:spAutoFit/>
            </a:bodyPr>
            <a:lstStyle/>
            <a:p>
              <a:pPr algn="just"/>
              <a:r>
                <a:rPr lang="en-US" sz="900" dirty="0">
                  <a:latin typeface="Segoe UI" panose="020B0502040204020203" pitchFamily="34" charset="0"/>
                  <a:ea typeface="Times New Roman" panose="02020603050405020304" pitchFamily="18" charset="0"/>
                  <a:cs typeface="Arial" panose="020B0604020202020204" pitchFamily="34" charset="0"/>
                </a:rPr>
                <a:t>Split Bar</a:t>
              </a:r>
            </a:p>
          </p:txBody>
        </p:sp>
        <p:grpSp>
          <p:nvGrpSpPr>
            <p:cNvPr id="12" name="Group 11"/>
            <p:cNvGrpSpPr>
              <a:grpSpLocks/>
            </p:cNvGrpSpPr>
            <p:nvPr/>
          </p:nvGrpSpPr>
          <p:grpSpPr bwMode="auto">
            <a:xfrm>
              <a:off x="1522048" y="2378725"/>
              <a:ext cx="608390" cy="530607"/>
              <a:chOff x="920750" y="1772682"/>
              <a:chExt cx="959" cy="837"/>
            </a:xfrm>
          </p:grpSpPr>
          <p:cxnSp>
            <p:nvCxnSpPr>
              <p:cNvPr id="17" name="AutoShape 1638"/>
              <p:cNvCxnSpPr>
                <a:cxnSpLocks noChangeShapeType="1"/>
              </p:cNvCxnSpPr>
              <p:nvPr/>
            </p:nvCxnSpPr>
            <p:spPr bwMode="auto">
              <a:xfrm>
                <a:off x="921187" y="1773159"/>
                <a:ext cx="5" cy="36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Text Box 1637"/>
              <p:cNvSpPr txBox="1">
                <a:spLocks noChangeArrowheads="1"/>
              </p:cNvSpPr>
              <p:nvPr/>
            </p:nvSpPr>
            <p:spPr bwMode="auto">
              <a:xfrm>
                <a:off x="920750" y="1772682"/>
                <a:ext cx="959" cy="5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9050" tIns="19050" rIns="19050" bIns="19050" anchor="t" anchorCtr="0" upright="1">
                <a:spAutoFit/>
              </a:bodyPr>
              <a:lstStyle/>
              <a:p>
                <a:pPr algn="ctr"/>
                <a:r>
                  <a:rPr lang="en-US" sz="900" dirty="0">
                    <a:latin typeface="Segoe UI" panose="020B0502040204020203" pitchFamily="34" charset="0"/>
                    <a:ea typeface="Times New Roman" panose="02020603050405020304" pitchFamily="18" charset="0"/>
                    <a:cs typeface="Arial" panose="020B0604020202020204" pitchFamily="34" charset="0"/>
                  </a:rPr>
                  <a:t>Notes Pane</a:t>
                </a:r>
              </a:p>
            </p:txBody>
          </p:sp>
        </p:grpSp>
        <p:grpSp>
          <p:nvGrpSpPr>
            <p:cNvPr id="13" name="Group 12"/>
            <p:cNvGrpSpPr/>
            <p:nvPr/>
          </p:nvGrpSpPr>
          <p:grpSpPr>
            <a:xfrm>
              <a:off x="2695336" y="713842"/>
              <a:ext cx="778176" cy="362238"/>
              <a:chOff x="2695208" y="713914"/>
              <a:chExt cx="609600" cy="362238"/>
            </a:xfrm>
          </p:grpSpPr>
          <p:cxnSp>
            <p:nvCxnSpPr>
              <p:cNvPr id="15" name="AutoShape 1632"/>
              <p:cNvCxnSpPr>
                <a:cxnSpLocks noChangeShapeType="1"/>
              </p:cNvCxnSpPr>
              <p:nvPr/>
            </p:nvCxnSpPr>
            <p:spPr bwMode="auto">
              <a:xfrm>
                <a:off x="2993023" y="897082"/>
                <a:ext cx="3175" cy="17907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1631"/>
              <p:cNvSpPr txBox="1">
                <a:spLocks noChangeArrowheads="1"/>
              </p:cNvSpPr>
              <p:nvPr/>
            </p:nvSpPr>
            <p:spPr bwMode="auto">
              <a:xfrm>
                <a:off x="2695208" y="713914"/>
                <a:ext cx="609600" cy="287020"/>
              </a:xfrm>
              <a:prstGeom prst="rect">
                <a:avLst/>
              </a:prstGeom>
              <a:noFill/>
              <a:ln>
                <a:noFill/>
              </a:ln>
            </p:spPr>
            <p:txBody>
              <a:bodyPr rot="0" vert="horz" wrap="square" lIns="19050" tIns="19050" rIns="19050" bIns="19050" anchor="t" anchorCtr="0" upright="1">
                <a:noAutofit/>
              </a:bodyPr>
              <a:lstStyle/>
              <a:p>
                <a:pPr algn="ctr"/>
                <a:r>
                  <a:rPr lang="en-US" sz="900" dirty="0">
                    <a:latin typeface="Segoe UI" panose="020B0502040204020203" pitchFamily="34" charset="0"/>
                    <a:ea typeface="Times New Roman" panose="02020603050405020304" pitchFamily="18" charset="0"/>
                    <a:cs typeface="Arial" panose="020B0604020202020204" pitchFamily="34" charset="0"/>
                  </a:rPr>
                  <a:t>Placeholder</a:t>
                </a:r>
              </a:p>
            </p:txBody>
          </p:sp>
        </p:grpSp>
        <p:sp>
          <p:nvSpPr>
            <p:cNvPr id="14" name="Text Box 1640"/>
            <p:cNvSpPr txBox="1">
              <a:spLocks noChangeArrowheads="1"/>
            </p:cNvSpPr>
            <p:nvPr/>
          </p:nvSpPr>
          <p:spPr bwMode="auto">
            <a:xfrm>
              <a:off x="4679525" y="925795"/>
              <a:ext cx="614447" cy="186429"/>
            </a:xfrm>
            <a:prstGeom prst="rect">
              <a:avLst/>
            </a:prstGeom>
            <a:noFill/>
            <a:ln>
              <a:noFill/>
            </a:ln>
          </p:spPr>
          <p:txBody>
            <a:bodyPr rot="0" vert="horz" wrap="square" lIns="19050" tIns="19050" rIns="19050" bIns="19050" anchor="t" anchorCtr="0" upright="1">
              <a:spAutoFit/>
            </a:bodyPr>
            <a:lstStyle/>
            <a:p>
              <a:pPr algn="ctr"/>
              <a:r>
                <a:rPr lang="en-US" sz="900" dirty="0">
                  <a:latin typeface="Segoe UI" panose="020B0502040204020203" pitchFamily="34" charset="0"/>
                  <a:ea typeface="Times New Roman" panose="02020603050405020304" pitchFamily="18" charset="0"/>
                  <a:cs typeface="Arial" panose="020B0604020202020204" pitchFamily="34" charset="0"/>
                </a:rPr>
                <a:t>Slide Pane</a:t>
              </a:r>
            </a:p>
          </p:txBody>
        </p:sp>
      </p:grpSp>
    </p:spTree>
    <p:extLst>
      <p:ext uri="{BB962C8B-B14F-4D97-AF65-F5344CB8AC3E}">
        <p14:creationId xmlns:p14="http://schemas.microsoft.com/office/powerpoint/2010/main" val="13569592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trình</a:t>
            </a:r>
            <a:r>
              <a:rPr lang="en-US" dirty="0"/>
              <a:t> </a:t>
            </a:r>
            <a:r>
              <a:rPr lang="en-US" dirty="0" err="1"/>
              <a:t>chiếu</a:t>
            </a:r>
            <a:r>
              <a:rPr lang="en-US" dirty="0"/>
              <a:t> bao </a:t>
            </a:r>
            <a:r>
              <a:rPr lang="en-US" dirty="0" err="1"/>
              <a:t>gồm</a:t>
            </a:r>
            <a:r>
              <a:rPr lang="en-US" dirty="0"/>
              <a:t> </a:t>
            </a:r>
            <a:r>
              <a:rPr lang="en-US" dirty="0" err="1"/>
              <a:t>những</a:t>
            </a:r>
            <a:r>
              <a:rPr lang="en-US" dirty="0"/>
              <a:t> </a:t>
            </a:r>
            <a:r>
              <a:rPr lang="en-US" dirty="0" err="1"/>
              <a:t>gì</a:t>
            </a:r>
            <a:r>
              <a:rPr lang="en-US" dirty="0"/>
              <a:t>?</a:t>
            </a:r>
          </a:p>
        </p:txBody>
      </p:sp>
      <p:sp>
        <p:nvSpPr>
          <p:cNvPr id="3" name="Content Placeholder 2"/>
          <p:cNvSpPr>
            <a:spLocks noGrp="1"/>
          </p:cNvSpPr>
          <p:nvPr>
            <p:ph idx="1"/>
          </p:nvPr>
        </p:nvSpPr>
        <p:spPr>
          <a:xfrm>
            <a:off x="325822" y="1346200"/>
            <a:ext cx="5349764" cy="3286523"/>
          </a:xfrm>
        </p:spPr>
        <p:txBody>
          <a:bodyPr>
            <a:normAutofit/>
          </a:bodyPr>
          <a:lstStyle/>
          <a:p>
            <a:r>
              <a:rPr lang="vi-VN" dirty="0"/>
              <a:t>Hiểu thuật ngữ cơ bản</a:t>
            </a:r>
          </a:p>
          <a:p>
            <a:pPr lvl="1"/>
            <a:r>
              <a:rPr lang="vi-VN" dirty="0"/>
              <a:t>Mỗi slide bao gồm </a:t>
            </a:r>
            <a:r>
              <a:rPr lang="en-US" dirty="0" err="1"/>
              <a:t>các</a:t>
            </a:r>
            <a:r>
              <a:rPr lang="en-US" dirty="0"/>
              <a:t> </a:t>
            </a:r>
            <a:r>
              <a:rPr lang="en-US" dirty="0" err="1"/>
              <a:t>trình</a:t>
            </a:r>
            <a:r>
              <a:rPr lang="en-US" dirty="0"/>
              <a:t> </a:t>
            </a:r>
            <a:r>
              <a:rPr lang="en-US" dirty="0" err="1"/>
              <a:t>giữ</a:t>
            </a:r>
            <a:r>
              <a:rPr lang="en-US" dirty="0"/>
              <a:t> </a:t>
            </a:r>
            <a:r>
              <a:rPr lang="en-US" dirty="0" err="1"/>
              <a:t>chỗ</a:t>
            </a:r>
            <a:endParaRPr lang="vi-VN" dirty="0"/>
          </a:p>
          <a:p>
            <a:pPr lvl="2" algn="just"/>
            <a:r>
              <a:rPr lang="vi-VN" dirty="0"/>
              <a:t>Một hộp đường nét đứt có </a:t>
            </a:r>
            <a:r>
              <a:rPr lang="en-US" dirty="0" err="1"/>
              <a:t>gợi</a:t>
            </a:r>
            <a:r>
              <a:rPr lang="en-US" dirty="0"/>
              <a:t> ý</a:t>
            </a:r>
            <a:r>
              <a:rPr lang="vi-VN" dirty="0"/>
              <a:t> cho </a:t>
            </a:r>
            <a:r>
              <a:rPr lang="en-US" dirty="0"/>
              <a:t>ng</a:t>
            </a:r>
            <a:r>
              <a:rPr lang="vi-VN" dirty="0"/>
              <a:t>ư</a:t>
            </a:r>
            <a:r>
              <a:rPr lang="en-US" dirty="0" err="1"/>
              <a:t>ời</a:t>
            </a:r>
            <a:r>
              <a:rPr lang="en-US" dirty="0"/>
              <a:t> </a:t>
            </a:r>
            <a:r>
              <a:rPr lang="en-US" dirty="0" err="1"/>
              <a:t>dùng</a:t>
            </a:r>
            <a:r>
              <a:rPr lang="vi-VN" dirty="0"/>
              <a:t> biết có thể sử dụng hộp này để làm gì</a:t>
            </a:r>
          </a:p>
          <a:p>
            <a:pPr lvl="2" algn="just"/>
            <a:r>
              <a:rPr lang="vi-VN" dirty="0"/>
              <a:t>Bố cục slide trống không bao gồm </a:t>
            </a:r>
            <a:r>
              <a:rPr lang="en-US" dirty="0" err="1"/>
              <a:t>các</a:t>
            </a:r>
            <a:r>
              <a:rPr lang="en-US" dirty="0"/>
              <a:t> </a:t>
            </a:r>
            <a:r>
              <a:rPr lang="en-US" dirty="0" err="1"/>
              <a:t>trình</a:t>
            </a:r>
            <a:r>
              <a:rPr lang="en-US" dirty="0"/>
              <a:t> </a:t>
            </a:r>
            <a:r>
              <a:rPr lang="en-US" dirty="0" err="1"/>
              <a:t>giữ</a:t>
            </a:r>
            <a:r>
              <a:rPr lang="en-US" dirty="0"/>
              <a:t> </a:t>
            </a:r>
            <a:r>
              <a:rPr lang="en-US" dirty="0" err="1"/>
              <a:t>chỗ</a:t>
            </a:r>
            <a:endParaRPr lang="vi-VN" dirty="0"/>
          </a:p>
          <a:p>
            <a:pPr lvl="1"/>
            <a:r>
              <a:rPr lang="vi-VN" dirty="0"/>
              <a:t>Nhấp vào bên trong một </a:t>
            </a:r>
            <a:r>
              <a:rPr lang="en-US" dirty="0" err="1"/>
              <a:t>trình</a:t>
            </a:r>
            <a:r>
              <a:rPr lang="en-US" dirty="0"/>
              <a:t> </a:t>
            </a:r>
            <a:r>
              <a:rPr lang="en-US" dirty="0" err="1"/>
              <a:t>giữ</a:t>
            </a:r>
            <a:r>
              <a:rPr lang="en-US" dirty="0"/>
              <a:t> </a:t>
            </a:r>
            <a:r>
              <a:rPr lang="en-US" dirty="0" err="1"/>
              <a:t>chỗ</a:t>
            </a:r>
            <a:r>
              <a:rPr lang="en-US" dirty="0"/>
              <a:t> </a:t>
            </a:r>
            <a:r>
              <a:rPr lang="vi-VN" dirty="0"/>
              <a:t>để chèn văn bản hoặc một đối tượng</a:t>
            </a:r>
            <a:endParaRPr lang="en-US" dirty="0"/>
          </a:p>
        </p:txBody>
      </p:sp>
      <p:pic>
        <p:nvPicPr>
          <p:cNvPr id="6" name="Picture 5" descr="\\CCISERVER\Common\Publishing\Working\In Development\7500 IC3 GS5\KA\KA L05\PPT Screens\ppt-001.png"/>
          <p:cNvPicPr/>
          <p:nvPr/>
        </p:nvPicPr>
        <p:blipFill>
          <a:blip r:embed="rId2">
            <a:extLst>
              <a:ext uri="{28A0092B-C50C-407E-A947-70E740481C1C}">
                <a14:useLocalDpi xmlns:a14="http://schemas.microsoft.com/office/drawing/2010/main" val="0"/>
              </a:ext>
            </a:extLst>
          </a:blip>
          <a:srcRect/>
          <a:stretch>
            <a:fillRect/>
          </a:stretch>
        </p:blipFill>
        <p:spPr bwMode="auto">
          <a:xfrm>
            <a:off x="5789518" y="2077082"/>
            <a:ext cx="3240839" cy="1824757"/>
          </a:xfrm>
          <a:prstGeom prst="rect">
            <a:avLst/>
          </a:prstGeom>
          <a:noFill/>
          <a:ln>
            <a:noFill/>
          </a:ln>
        </p:spPr>
      </p:pic>
    </p:spTree>
    <p:extLst>
      <p:ext uri="{BB962C8B-B14F-4D97-AF65-F5344CB8AC3E}">
        <p14:creationId xmlns:p14="http://schemas.microsoft.com/office/powerpoint/2010/main" val="245722650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trình</a:t>
            </a:r>
            <a:r>
              <a:rPr lang="en-US" dirty="0"/>
              <a:t> </a:t>
            </a:r>
            <a:r>
              <a:rPr lang="en-US" dirty="0" err="1"/>
              <a:t>chiếu</a:t>
            </a:r>
            <a:r>
              <a:rPr lang="en-US" dirty="0"/>
              <a:t> bao </a:t>
            </a:r>
            <a:r>
              <a:rPr lang="en-US" dirty="0" err="1"/>
              <a:t>gồm</a:t>
            </a:r>
            <a:r>
              <a:rPr lang="en-US" dirty="0"/>
              <a:t> </a:t>
            </a:r>
            <a:r>
              <a:rPr lang="en-US" dirty="0" err="1"/>
              <a:t>những</a:t>
            </a:r>
            <a:r>
              <a:rPr lang="en-US" dirty="0"/>
              <a:t> </a:t>
            </a:r>
            <a:r>
              <a:rPr lang="en-US" dirty="0" err="1"/>
              <a:t>gì</a:t>
            </a:r>
            <a:r>
              <a:rPr lang="en-US" dirty="0"/>
              <a:t>?</a:t>
            </a:r>
          </a:p>
        </p:txBody>
      </p:sp>
      <p:sp>
        <p:nvSpPr>
          <p:cNvPr id="3" name="Content Placeholder 2"/>
          <p:cNvSpPr>
            <a:spLocks noGrp="1"/>
          </p:cNvSpPr>
          <p:nvPr>
            <p:ph idx="1"/>
          </p:nvPr>
        </p:nvSpPr>
        <p:spPr>
          <a:xfrm>
            <a:off x="628650" y="1346200"/>
            <a:ext cx="8136752" cy="3286523"/>
          </a:xfrm>
        </p:spPr>
        <p:txBody>
          <a:bodyPr>
            <a:normAutofit/>
          </a:bodyPr>
          <a:lstStyle/>
          <a:p>
            <a:pPr algn="just">
              <a:lnSpc>
                <a:spcPct val="110000"/>
              </a:lnSpc>
            </a:pPr>
            <a:r>
              <a:rPr lang="vi-VN" dirty="0"/>
              <a:t>Tạo bài trình</a:t>
            </a:r>
            <a:r>
              <a:rPr lang="en-US" dirty="0"/>
              <a:t> </a:t>
            </a:r>
            <a:r>
              <a:rPr lang="en-US" dirty="0" err="1"/>
              <a:t>chiếu</a:t>
            </a:r>
            <a:endParaRPr lang="vi-VN" dirty="0"/>
          </a:p>
          <a:p>
            <a:pPr lvl="1" algn="just">
              <a:lnSpc>
                <a:spcPct val="110000"/>
              </a:lnSpc>
            </a:pPr>
            <a:r>
              <a:rPr lang="en-US" dirty="0"/>
              <a:t>Blank Presentation </a:t>
            </a:r>
            <a:r>
              <a:rPr lang="vi-VN" dirty="0"/>
              <a:t>- </a:t>
            </a:r>
            <a:r>
              <a:rPr lang="en-US" dirty="0"/>
              <a:t>B</a:t>
            </a:r>
            <a:r>
              <a:rPr lang="vi-VN" dirty="0"/>
              <a:t>ản trình </a:t>
            </a:r>
            <a:r>
              <a:rPr lang="en-US" dirty="0" err="1"/>
              <a:t>chiếu</a:t>
            </a:r>
            <a:r>
              <a:rPr lang="vi-VN" dirty="0"/>
              <a:t> trống chỉ với một slide tiêu đề</a:t>
            </a:r>
          </a:p>
          <a:p>
            <a:pPr lvl="1" algn="just">
              <a:lnSpc>
                <a:spcPct val="110000"/>
              </a:lnSpc>
            </a:pPr>
            <a:r>
              <a:rPr lang="en-US" dirty="0"/>
              <a:t>Templates</a:t>
            </a:r>
            <a:r>
              <a:rPr lang="vi-VN" dirty="0"/>
              <a:t> - Sử dụng bản trình </a:t>
            </a:r>
            <a:r>
              <a:rPr lang="en-US" dirty="0" err="1"/>
              <a:t>chiếu</a:t>
            </a:r>
            <a:r>
              <a:rPr lang="vi-VN" dirty="0"/>
              <a:t> được định dạng sẵn được thiết kế sẵn với các đề xuất cho văn bản</a:t>
            </a:r>
          </a:p>
          <a:p>
            <a:pPr lvl="1" algn="just">
              <a:lnSpc>
                <a:spcPct val="110000"/>
              </a:lnSpc>
            </a:pPr>
            <a:r>
              <a:rPr lang="en-US" dirty="0"/>
              <a:t>Reuse Slides</a:t>
            </a:r>
            <a:r>
              <a:rPr lang="vi-VN" dirty="0"/>
              <a:t> - Chèn một hoặc nhiều slide từ một b</a:t>
            </a:r>
            <a:r>
              <a:rPr lang="en-US" dirty="0" err="1"/>
              <a:t>ài</a:t>
            </a:r>
            <a:r>
              <a:rPr lang="vi-VN" dirty="0"/>
              <a:t> trình </a:t>
            </a:r>
            <a:r>
              <a:rPr lang="en-US" dirty="0" err="1"/>
              <a:t>chiếu</a:t>
            </a:r>
            <a:r>
              <a:rPr lang="vi-VN" dirty="0"/>
              <a:t> hiện có vào bản trình </a:t>
            </a:r>
            <a:r>
              <a:rPr lang="en-US" dirty="0" err="1"/>
              <a:t>chiếu</a:t>
            </a:r>
            <a:r>
              <a:rPr lang="vi-VN" dirty="0"/>
              <a:t> hiện tại</a:t>
            </a:r>
            <a:endParaRPr lang="en-US" dirty="0"/>
          </a:p>
        </p:txBody>
      </p:sp>
    </p:spTree>
    <p:extLst>
      <p:ext uri="{BB962C8B-B14F-4D97-AF65-F5344CB8AC3E}">
        <p14:creationId xmlns:p14="http://schemas.microsoft.com/office/powerpoint/2010/main" val="37929011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bài</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sz="half" idx="1"/>
          </p:nvPr>
        </p:nvSpPr>
        <p:spPr>
          <a:xfrm>
            <a:off x="109907" y="1268016"/>
            <a:ext cx="5380229" cy="3364707"/>
          </a:xfrm>
        </p:spPr>
        <p:txBody>
          <a:bodyPr>
            <a:normAutofit/>
          </a:bodyPr>
          <a:lstStyle/>
          <a:p>
            <a:pPr algn="just"/>
            <a:r>
              <a:rPr lang="en-US" dirty="0" err="1"/>
              <a:t>Nhập</a:t>
            </a:r>
            <a:r>
              <a:rPr lang="en-US" dirty="0"/>
              <a:t> </a:t>
            </a:r>
            <a:r>
              <a:rPr lang="en-US" dirty="0" err="1"/>
              <a:t>văn</a:t>
            </a:r>
            <a:r>
              <a:rPr lang="en-US" dirty="0"/>
              <a:t> bản </a:t>
            </a:r>
            <a:r>
              <a:rPr lang="en-US" dirty="0" err="1"/>
              <a:t>trên</a:t>
            </a:r>
            <a:r>
              <a:rPr lang="en-US" dirty="0"/>
              <a:t> </a:t>
            </a:r>
            <a:r>
              <a:rPr lang="en-US" dirty="0" err="1"/>
              <a:t>một</a:t>
            </a:r>
            <a:r>
              <a:rPr lang="en-US" dirty="0"/>
              <a:t> slide</a:t>
            </a:r>
          </a:p>
          <a:p>
            <a:pPr lvl="1" algn="just"/>
            <a:r>
              <a:rPr lang="en-US" dirty="0" err="1"/>
              <a:t>Sử</a:t>
            </a:r>
            <a:r>
              <a:rPr lang="en-US" dirty="0"/>
              <a:t> </a:t>
            </a:r>
            <a:r>
              <a:rPr lang="en-US" dirty="0" err="1"/>
              <a:t>dụng</a:t>
            </a:r>
            <a:r>
              <a:rPr lang="en-US" dirty="0"/>
              <a:t> </a:t>
            </a:r>
            <a:r>
              <a:rPr lang="en-US" dirty="0" err="1"/>
              <a:t>ngăn</a:t>
            </a:r>
            <a:r>
              <a:rPr lang="en-US" dirty="0"/>
              <a:t> Slide </a:t>
            </a:r>
            <a:r>
              <a:rPr lang="en-US" dirty="0" err="1"/>
              <a:t>để</a:t>
            </a:r>
            <a:r>
              <a:rPr lang="en-US" dirty="0"/>
              <a:t> </a:t>
            </a:r>
            <a:r>
              <a:rPr lang="en-US" dirty="0" err="1"/>
              <a:t>chèn</a:t>
            </a:r>
            <a:r>
              <a:rPr lang="en-US" dirty="0"/>
              <a:t> </a:t>
            </a:r>
            <a:r>
              <a:rPr lang="en-US" dirty="0" err="1"/>
              <a:t>hoặc</a:t>
            </a:r>
            <a:r>
              <a:rPr lang="en-US" dirty="0"/>
              <a:t> </a:t>
            </a:r>
            <a:r>
              <a:rPr lang="en-US" dirty="0" err="1"/>
              <a:t>sửa</a:t>
            </a:r>
            <a:r>
              <a:rPr lang="en-US" dirty="0"/>
              <a:t> </a:t>
            </a:r>
            <a:r>
              <a:rPr lang="en-US" dirty="0" err="1"/>
              <a:t>đổi</a:t>
            </a:r>
            <a:r>
              <a:rPr lang="en-US" dirty="0"/>
              <a:t> </a:t>
            </a:r>
            <a:r>
              <a:rPr lang="en-US" dirty="0" err="1"/>
              <a:t>các</a:t>
            </a:r>
            <a:r>
              <a:rPr lang="en-US" dirty="0"/>
              <a:t> </a:t>
            </a:r>
            <a:r>
              <a:rPr lang="en-US" dirty="0" err="1"/>
              <a:t>mục</a:t>
            </a:r>
            <a:r>
              <a:rPr lang="en-US" dirty="0"/>
              <a:t> </a:t>
            </a:r>
            <a:r>
              <a:rPr lang="en-US" dirty="0" err="1"/>
              <a:t>trên</a:t>
            </a:r>
            <a:r>
              <a:rPr lang="en-US" dirty="0"/>
              <a:t> </a:t>
            </a:r>
            <a:r>
              <a:rPr lang="en-US" dirty="0" err="1"/>
              <a:t>các</a:t>
            </a:r>
            <a:r>
              <a:rPr lang="en-US" dirty="0"/>
              <a:t> </a:t>
            </a:r>
            <a:r>
              <a:rPr lang="en-US" dirty="0" err="1"/>
              <a:t>trang</a:t>
            </a:r>
            <a:r>
              <a:rPr lang="en-US" dirty="0"/>
              <a:t> </a:t>
            </a:r>
            <a:r>
              <a:rPr lang="en-US" dirty="0" err="1"/>
              <a:t>trình</a:t>
            </a:r>
            <a:r>
              <a:rPr lang="en-US" dirty="0"/>
              <a:t> </a:t>
            </a:r>
            <a:r>
              <a:rPr lang="en-US" dirty="0" err="1"/>
              <a:t>chiếu</a:t>
            </a:r>
            <a:endParaRPr lang="en-US" dirty="0"/>
          </a:p>
          <a:p>
            <a:pPr lvl="1" algn="just"/>
            <a:r>
              <a:rPr lang="en-US" dirty="0" err="1"/>
              <a:t>Cửa</a:t>
            </a:r>
            <a:r>
              <a:rPr lang="en-US" dirty="0"/>
              <a:t> </a:t>
            </a:r>
            <a:r>
              <a:rPr lang="en-US" dirty="0" err="1"/>
              <a:t>sổ</a:t>
            </a:r>
            <a:r>
              <a:rPr lang="en-US" dirty="0"/>
              <a:t> </a:t>
            </a:r>
            <a:r>
              <a:rPr lang="en-US" dirty="0" err="1"/>
              <a:t>hình</a:t>
            </a:r>
            <a:r>
              <a:rPr lang="en-US" dirty="0"/>
              <a:t> thu </a:t>
            </a:r>
            <a:r>
              <a:rPr lang="en-US" dirty="0" err="1"/>
              <a:t>nhỏ</a:t>
            </a:r>
            <a:r>
              <a:rPr lang="en-US" dirty="0"/>
              <a:t> Slide </a:t>
            </a:r>
            <a:r>
              <a:rPr lang="en-US" dirty="0" err="1"/>
              <a:t>hiển</a:t>
            </a:r>
            <a:r>
              <a:rPr lang="en-US" dirty="0"/>
              <a:t> </a:t>
            </a:r>
            <a:r>
              <a:rPr lang="en-US" dirty="0" err="1"/>
              <a:t>thị</a:t>
            </a:r>
            <a:r>
              <a:rPr lang="en-US" dirty="0"/>
              <a:t> </a:t>
            </a:r>
            <a:r>
              <a:rPr lang="en-US" dirty="0" err="1"/>
              <a:t>hình</a:t>
            </a:r>
            <a:r>
              <a:rPr lang="en-US" dirty="0"/>
              <a:t> thu </a:t>
            </a:r>
            <a:r>
              <a:rPr lang="en-US" dirty="0" err="1"/>
              <a:t>nhỏ</a:t>
            </a:r>
            <a:r>
              <a:rPr lang="en-US" dirty="0"/>
              <a:t> </a:t>
            </a:r>
            <a:r>
              <a:rPr lang="en-US" dirty="0" err="1"/>
              <a:t>của</a:t>
            </a:r>
            <a:r>
              <a:rPr lang="en-US" dirty="0"/>
              <a:t> </a:t>
            </a:r>
            <a:r>
              <a:rPr lang="en-US" dirty="0" err="1"/>
              <a:t>các</a:t>
            </a:r>
            <a:r>
              <a:rPr lang="en-US" dirty="0"/>
              <a:t> </a:t>
            </a:r>
            <a:r>
              <a:rPr lang="en-US" dirty="0" err="1"/>
              <a:t>trang</a:t>
            </a:r>
            <a:r>
              <a:rPr lang="en-US" dirty="0"/>
              <a:t> </a:t>
            </a:r>
            <a:r>
              <a:rPr lang="en-US" dirty="0" err="1"/>
              <a:t>trình</a:t>
            </a:r>
            <a:r>
              <a:rPr lang="en-US" dirty="0"/>
              <a:t> </a:t>
            </a:r>
            <a:r>
              <a:rPr lang="en-US" dirty="0" err="1"/>
              <a:t>chiếu</a:t>
            </a:r>
            <a:endParaRPr lang="en-US" dirty="0"/>
          </a:p>
          <a:p>
            <a:pPr lvl="1" algn="just"/>
            <a:r>
              <a:rPr lang="en-US" dirty="0" err="1"/>
              <a:t>Sử</a:t>
            </a:r>
            <a:r>
              <a:rPr lang="en-US" dirty="0"/>
              <a:t> </a:t>
            </a:r>
            <a:r>
              <a:rPr lang="en-US" dirty="0" err="1"/>
              <a:t>dụng</a:t>
            </a:r>
            <a:r>
              <a:rPr lang="en-US" dirty="0"/>
              <a:t> </a:t>
            </a:r>
            <a:r>
              <a:rPr lang="en-US" dirty="0" err="1"/>
              <a:t>thanh</a:t>
            </a:r>
            <a:r>
              <a:rPr lang="en-US" dirty="0"/>
              <a:t> chia </a:t>
            </a:r>
            <a:r>
              <a:rPr lang="en-US" dirty="0" err="1"/>
              <a:t>để</a:t>
            </a:r>
            <a:r>
              <a:rPr lang="en-US" dirty="0"/>
              <a:t> </a:t>
            </a:r>
            <a:r>
              <a:rPr lang="en-US" dirty="0" err="1"/>
              <a:t>hiển</a:t>
            </a:r>
            <a:r>
              <a:rPr lang="en-US" dirty="0"/>
              <a:t> </a:t>
            </a:r>
            <a:r>
              <a:rPr lang="en-US" dirty="0" err="1"/>
              <a:t>thị</a:t>
            </a:r>
            <a:r>
              <a:rPr lang="en-US" dirty="0"/>
              <a:t> </a:t>
            </a:r>
            <a:r>
              <a:rPr lang="en-US" dirty="0" err="1"/>
              <a:t>nhiều</a:t>
            </a:r>
            <a:r>
              <a:rPr lang="en-US" dirty="0"/>
              <a:t> hay </a:t>
            </a:r>
            <a:r>
              <a:rPr lang="en-US" dirty="0" err="1"/>
              <a:t>ít</a:t>
            </a:r>
            <a:r>
              <a:rPr lang="en-US" dirty="0"/>
              <a:t> </a:t>
            </a:r>
            <a:r>
              <a:rPr lang="en-US" dirty="0" err="1"/>
              <a:t>của</a:t>
            </a:r>
            <a:r>
              <a:rPr lang="en-US" dirty="0"/>
              <a:t> </a:t>
            </a:r>
            <a:r>
              <a:rPr lang="en-US" dirty="0" err="1"/>
              <a:t>mỗi</a:t>
            </a:r>
            <a:r>
              <a:rPr lang="en-US" dirty="0"/>
              <a:t> </a:t>
            </a:r>
            <a:r>
              <a:rPr lang="en-US" dirty="0" err="1"/>
              <a:t>khung</a:t>
            </a:r>
            <a:endParaRPr lang="en-US" dirty="0"/>
          </a:p>
        </p:txBody>
      </p:sp>
      <p:pic>
        <p:nvPicPr>
          <p:cNvPr id="16" name="Content Placeholder 1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44055" y="1843692"/>
            <a:ext cx="3390038" cy="1966299"/>
          </a:xfrm>
        </p:spPr>
      </p:pic>
    </p:spTree>
    <p:extLst>
      <p:ext uri="{BB962C8B-B14F-4D97-AF65-F5344CB8AC3E}">
        <p14:creationId xmlns:p14="http://schemas.microsoft.com/office/powerpoint/2010/main" val="117562232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vi-VN" dirty="0"/>
              <a:t>ư</a:t>
            </a:r>
            <a:r>
              <a:rPr lang="en-US" dirty="0"/>
              <a:t>u </a:t>
            </a:r>
            <a:r>
              <a:rPr lang="en-US" dirty="0" err="1"/>
              <a:t>bài</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sz="half" idx="1"/>
          </p:nvPr>
        </p:nvSpPr>
        <p:spPr>
          <a:xfrm>
            <a:off x="201347" y="1369219"/>
            <a:ext cx="4997653" cy="3263504"/>
          </a:xfrm>
        </p:spPr>
        <p:txBody>
          <a:bodyPr>
            <a:normAutofit/>
          </a:bodyPr>
          <a:lstStyle/>
          <a:p>
            <a:pPr algn="just"/>
            <a:r>
              <a:rPr lang="en-US" sz="2400" dirty="0" err="1"/>
              <a:t>Chọn</a:t>
            </a:r>
            <a:r>
              <a:rPr lang="vi-VN" sz="2400" dirty="0"/>
              <a:t> t</a:t>
            </a:r>
            <a:r>
              <a:rPr lang="en-US" sz="2400" dirty="0" err="1"/>
              <a:t>hẻ</a:t>
            </a:r>
            <a:r>
              <a:rPr lang="vi-VN" sz="2400" dirty="0"/>
              <a:t> </a:t>
            </a:r>
            <a:r>
              <a:rPr lang="en-US" sz="2400" dirty="0"/>
              <a:t>File</a:t>
            </a:r>
            <a:r>
              <a:rPr lang="vi-VN" sz="2400" dirty="0"/>
              <a:t> </a:t>
            </a:r>
            <a:r>
              <a:rPr lang="vi-VN" sz="2400" dirty="0">
                <a:sym typeface="Symbol" panose="05050102010706020507" pitchFamily="18" charset="2"/>
              </a:rPr>
              <a:t></a:t>
            </a:r>
            <a:r>
              <a:rPr lang="vi-VN" sz="2400" dirty="0"/>
              <a:t> </a:t>
            </a:r>
            <a:r>
              <a:rPr lang="en-US" sz="2400" dirty="0" err="1"/>
              <a:t>Chọn</a:t>
            </a:r>
            <a:r>
              <a:rPr lang="vi-VN" sz="2400" dirty="0"/>
              <a:t> </a:t>
            </a:r>
            <a:r>
              <a:rPr lang="en-US" sz="2400" dirty="0"/>
              <a:t>Save</a:t>
            </a:r>
            <a:r>
              <a:rPr lang="vi-VN" sz="2400" dirty="0"/>
              <a:t>, hoặc</a:t>
            </a:r>
          </a:p>
          <a:p>
            <a:pPr algn="just"/>
            <a:r>
              <a:rPr lang="en-US" sz="2400" dirty="0" err="1"/>
              <a:t>Chọn</a:t>
            </a:r>
            <a:r>
              <a:rPr lang="en-US" sz="2400" dirty="0"/>
              <a:t> Save</a:t>
            </a:r>
            <a:r>
              <a:rPr lang="vi-VN" sz="2400" dirty="0"/>
              <a:t> trên thanh công cụ Truy cập nhanh hoặc</a:t>
            </a:r>
          </a:p>
          <a:p>
            <a:pPr algn="just"/>
            <a:r>
              <a:rPr lang="en-US" sz="2400" dirty="0"/>
              <a:t>N</a:t>
            </a:r>
            <a:r>
              <a:rPr lang="vi-VN" sz="2400" dirty="0"/>
              <a:t>hấn C</a:t>
            </a:r>
            <a:r>
              <a:rPr lang="en-US" sz="2400" dirty="0" err="1"/>
              <a:t>trl</a:t>
            </a:r>
            <a:r>
              <a:rPr lang="vi-VN" sz="2400" dirty="0"/>
              <a:t>+S</a:t>
            </a:r>
          </a:p>
          <a:p>
            <a:pPr algn="just"/>
            <a:r>
              <a:rPr lang="vi-VN" sz="2400" dirty="0"/>
              <a:t>Lần đầu tiên lưu b</a:t>
            </a:r>
            <a:r>
              <a:rPr lang="en-US" sz="2400" dirty="0" err="1"/>
              <a:t>ài</a:t>
            </a:r>
            <a:r>
              <a:rPr lang="vi-VN" sz="2400" dirty="0"/>
              <a:t> trình </a:t>
            </a:r>
            <a:r>
              <a:rPr lang="en-US" sz="2400" dirty="0" err="1"/>
              <a:t>chiếu</a:t>
            </a:r>
            <a:r>
              <a:rPr lang="vi-VN" sz="2400" dirty="0"/>
              <a:t>, </a:t>
            </a:r>
            <a:r>
              <a:rPr lang="en-US" sz="2400" dirty="0" err="1"/>
              <a:t>thẻ</a:t>
            </a:r>
            <a:r>
              <a:rPr lang="vi-VN" sz="2400" dirty="0"/>
              <a:t> </a:t>
            </a:r>
            <a:r>
              <a:rPr lang="en-US" sz="2400" dirty="0"/>
              <a:t>Save As</a:t>
            </a:r>
            <a:r>
              <a:rPr lang="vi-VN" sz="2400" dirty="0"/>
              <a:t> của chế độ </a:t>
            </a:r>
            <a:r>
              <a:rPr lang="en-US" sz="2400" dirty="0"/>
              <a:t>Backstage view </a:t>
            </a:r>
            <a:r>
              <a:rPr lang="en-US" sz="2400" dirty="0" err="1"/>
              <a:t>sẽ</a:t>
            </a:r>
            <a:r>
              <a:rPr lang="en-US" sz="2400" dirty="0"/>
              <a:t> </a:t>
            </a:r>
            <a:r>
              <a:rPr lang="en-US" sz="2400" dirty="0" err="1"/>
              <a:t>hoạt</a:t>
            </a:r>
            <a:r>
              <a:rPr lang="en-US" sz="2400" dirty="0"/>
              <a:t> </a:t>
            </a:r>
            <a:r>
              <a:rPr lang="en-US" sz="2400" dirty="0" err="1"/>
              <a:t>động</a:t>
            </a:r>
            <a:endParaRPr lang="en-US" sz="2400" dirty="0"/>
          </a:p>
        </p:txBody>
      </p:sp>
      <p:pic>
        <p:nvPicPr>
          <p:cNvPr id="25" name="Content Placeholder 2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9000" y="2088166"/>
            <a:ext cx="3743653" cy="1825609"/>
          </a:xfrm>
        </p:spPr>
      </p:pic>
    </p:spTree>
    <p:extLst>
      <p:ext uri="{BB962C8B-B14F-4D97-AF65-F5344CB8AC3E}">
        <p14:creationId xmlns:p14="http://schemas.microsoft.com/office/powerpoint/2010/main" val="11323819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bài</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49" y="1346200"/>
            <a:ext cx="6256603" cy="3286523"/>
          </a:xfrm>
        </p:spPr>
        <p:txBody>
          <a:bodyPr>
            <a:normAutofit lnSpcReduction="10000"/>
          </a:bodyPr>
          <a:lstStyle/>
          <a:p>
            <a:pPr algn="just">
              <a:lnSpc>
                <a:spcPct val="110000"/>
              </a:lnSpc>
            </a:pPr>
            <a:r>
              <a:rPr lang="vi-VN" dirty="0"/>
              <a:t>Mở bài trình</a:t>
            </a:r>
            <a:r>
              <a:rPr lang="en-US" dirty="0"/>
              <a:t> </a:t>
            </a:r>
            <a:r>
              <a:rPr lang="en-US" dirty="0" err="1"/>
              <a:t>chiếu</a:t>
            </a:r>
            <a:endParaRPr lang="vi-VN" dirty="0"/>
          </a:p>
          <a:p>
            <a:pPr lvl="1" algn="just">
              <a:lnSpc>
                <a:spcPct val="110000"/>
              </a:lnSpc>
            </a:pPr>
            <a:r>
              <a:rPr lang="en-US" dirty="0" err="1"/>
              <a:t>Chọn</a:t>
            </a:r>
            <a:r>
              <a:rPr lang="vi-VN" dirty="0"/>
              <a:t> t</a:t>
            </a:r>
            <a:r>
              <a:rPr lang="en-US" dirty="0" err="1"/>
              <a:t>hẻ</a:t>
            </a:r>
            <a:r>
              <a:rPr lang="vi-VN" dirty="0"/>
              <a:t> </a:t>
            </a:r>
            <a:r>
              <a:rPr lang="en-US" dirty="0"/>
              <a:t>File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Open</a:t>
            </a:r>
            <a:r>
              <a:rPr lang="vi-VN" dirty="0"/>
              <a:t> và điều hướng đến t</a:t>
            </a:r>
            <a:r>
              <a:rPr lang="en-US" dirty="0" err="1"/>
              <a:t>ập</a:t>
            </a:r>
            <a:r>
              <a:rPr lang="en-US" dirty="0"/>
              <a:t> tin</a:t>
            </a:r>
            <a:r>
              <a:rPr lang="vi-VN" dirty="0"/>
              <a:t> </a:t>
            </a:r>
            <a:r>
              <a:rPr lang="en-US" dirty="0" err="1"/>
              <a:t>mong</a:t>
            </a:r>
            <a:r>
              <a:rPr lang="vi-VN" dirty="0"/>
              <a:t> muốn hoặc</a:t>
            </a:r>
          </a:p>
          <a:p>
            <a:pPr lvl="1" algn="just">
              <a:lnSpc>
                <a:spcPct val="110000"/>
              </a:lnSpc>
            </a:pPr>
            <a:r>
              <a:rPr lang="en-US" dirty="0"/>
              <a:t>N</a:t>
            </a:r>
            <a:r>
              <a:rPr lang="vi-VN" dirty="0"/>
              <a:t>hấn C</a:t>
            </a:r>
            <a:r>
              <a:rPr lang="en-US" dirty="0" err="1"/>
              <a:t>trl</a:t>
            </a:r>
            <a:r>
              <a:rPr lang="vi-VN" dirty="0"/>
              <a:t> + O</a:t>
            </a:r>
          </a:p>
          <a:p>
            <a:pPr lvl="1" algn="just">
              <a:lnSpc>
                <a:spcPct val="110000"/>
              </a:lnSpc>
            </a:pPr>
            <a:r>
              <a:rPr lang="vi-VN" dirty="0"/>
              <a:t>Nếu t</a:t>
            </a:r>
            <a:r>
              <a:rPr lang="en-US" dirty="0"/>
              <a:t>ậ</a:t>
            </a:r>
            <a:r>
              <a:rPr lang="vi-VN" dirty="0"/>
              <a:t>p </a:t>
            </a:r>
            <a:r>
              <a:rPr lang="en-US" dirty="0"/>
              <a:t>tin </a:t>
            </a:r>
            <a:r>
              <a:rPr lang="vi-VN" dirty="0"/>
              <a:t>được lưu ở định dạng t</a:t>
            </a:r>
            <a:r>
              <a:rPr lang="en-US" dirty="0"/>
              <a:t>ậ</a:t>
            </a:r>
            <a:r>
              <a:rPr lang="vi-VN" dirty="0"/>
              <a:t>p </a:t>
            </a:r>
            <a:r>
              <a:rPr lang="en-US" dirty="0"/>
              <a:t>tin </a:t>
            </a:r>
            <a:r>
              <a:rPr lang="vi-VN" dirty="0"/>
              <a:t>khác với định dạng .pptx mặc định, bấm vào đường dẫn để hiển thị hộp thoại </a:t>
            </a:r>
            <a:r>
              <a:rPr lang="en-US" dirty="0"/>
              <a:t>Open </a:t>
            </a:r>
            <a:r>
              <a:rPr lang="vi-VN" dirty="0">
                <a:sym typeface="Symbol" panose="05050102010706020507" pitchFamily="18" charset="2"/>
              </a:rPr>
              <a:t></a:t>
            </a:r>
            <a:r>
              <a:rPr lang="vi-VN" dirty="0"/>
              <a:t> </a:t>
            </a:r>
            <a:r>
              <a:rPr lang="en-US" dirty="0" err="1"/>
              <a:t>Chọn</a:t>
            </a:r>
            <a:r>
              <a:rPr lang="en-US" dirty="0"/>
              <a:t> All PowerPoint Presentations </a:t>
            </a:r>
          </a:p>
        </p:txBody>
      </p:sp>
      <p:pic>
        <p:nvPicPr>
          <p:cNvPr id="6" name="Picture 5" descr="C:\Users\swong.SPRINGFIELD\Desktop\KA\KA L05\PPT 2016 Screens\ppt-03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90356" y="2111488"/>
            <a:ext cx="2057400" cy="1755946"/>
          </a:xfrm>
          <a:prstGeom prst="rect">
            <a:avLst/>
          </a:prstGeom>
          <a:noFill/>
          <a:ln>
            <a:noFill/>
          </a:ln>
        </p:spPr>
      </p:pic>
    </p:spTree>
    <p:extLst>
      <p:ext uri="{BB962C8B-B14F-4D97-AF65-F5344CB8AC3E}">
        <p14:creationId xmlns:p14="http://schemas.microsoft.com/office/powerpoint/2010/main" val="110721726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bài</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325821" y="1129350"/>
            <a:ext cx="8408276" cy="3740306"/>
          </a:xfrm>
        </p:spPr>
        <p:txBody>
          <a:bodyPr>
            <a:normAutofit/>
          </a:bodyPr>
          <a:lstStyle/>
          <a:p>
            <a:pPr algn="just"/>
            <a:r>
              <a:rPr lang="vi-VN" dirty="0"/>
              <a:t>Hiển thị thông tin trong bài trình </a:t>
            </a:r>
            <a:r>
              <a:rPr lang="en-US" dirty="0" err="1"/>
              <a:t>chiếu</a:t>
            </a:r>
            <a:endParaRPr lang="vi-VN" dirty="0"/>
          </a:p>
          <a:p>
            <a:pPr lvl="1" algn="just"/>
            <a:r>
              <a:rPr lang="vi-VN" dirty="0"/>
              <a:t>Để thay đổi giao diện của bản trình </a:t>
            </a:r>
            <a:r>
              <a:rPr lang="en-US" dirty="0" err="1"/>
              <a:t>chiếu</a:t>
            </a:r>
            <a:r>
              <a:rPr lang="vi-VN" dirty="0"/>
              <a:t>, trên t</a:t>
            </a:r>
            <a:r>
              <a:rPr lang="en-US" dirty="0" err="1"/>
              <a:t>hẻ</a:t>
            </a:r>
            <a:r>
              <a:rPr lang="vi-VN" dirty="0"/>
              <a:t> </a:t>
            </a:r>
            <a:r>
              <a:rPr lang="en-US" dirty="0"/>
              <a:t>View</a:t>
            </a:r>
            <a:r>
              <a:rPr lang="vi-VN" dirty="0"/>
              <a:t>, nhóm </a:t>
            </a:r>
            <a:r>
              <a:rPr lang="en-US" dirty="0"/>
              <a:t>Presentation Views</a:t>
            </a:r>
            <a:r>
              <a:rPr lang="vi-VN" dirty="0"/>
              <a:t>, bấm:</a:t>
            </a:r>
          </a:p>
          <a:p>
            <a:pPr lvl="2" algn="just"/>
            <a:r>
              <a:rPr lang="vi-VN" sz="1500" dirty="0"/>
              <a:t>        </a:t>
            </a:r>
            <a:r>
              <a:rPr lang="en-US" dirty="0"/>
              <a:t>Normal:</a:t>
            </a:r>
            <a:r>
              <a:rPr lang="vi-VN" dirty="0"/>
              <a:t> Hiển thị các hình thu nhỏ Slide, Slide và các ghi chú</a:t>
            </a:r>
          </a:p>
          <a:p>
            <a:pPr lvl="2" algn="just"/>
            <a:r>
              <a:rPr lang="vi-VN" dirty="0"/>
              <a:t>      </a:t>
            </a:r>
            <a:r>
              <a:rPr lang="en-US" dirty="0"/>
              <a:t>Slide Sorter:</a:t>
            </a:r>
            <a:r>
              <a:rPr lang="vi-VN" dirty="0"/>
              <a:t> Hiển thị nhiều slide thu nhỏ trên một màn hình theo cách tuyến tính để sắp xếp lại hoặc sắp xếp</a:t>
            </a:r>
          </a:p>
          <a:p>
            <a:pPr lvl="2" algn="just"/>
            <a:r>
              <a:rPr lang="vi-VN" dirty="0"/>
              <a:t>     </a:t>
            </a:r>
            <a:r>
              <a:rPr lang="en-US" dirty="0"/>
              <a:t>Reading View:</a:t>
            </a:r>
            <a:r>
              <a:rPr lang="vi-VN" dirty="0"/>
              <a:t> Xem ở chế độ toàn màn hình để hiển thị nội dung của từng trang chiếu tương tự như cách khán giả sẽ nhìn thấy chúng</a:t>
            </a:r>
          </a:p>
          <a:p>
            <a:pPr lvl="2" algn="just"/>
            <a:r>
              <a:rPr lang="vi-VN" dirty="0"/>
              <a:t>     </a:t>
            </a:r>
            <a:r>
              <a:rPr lang="en-US" dirty="0"/>
              <a:t> Slide Show:</a:t>
            </a:r>
            <a:r>
              <a:rPr lang="vi-VN" dirty="0"/>
              <a:t> Chạy trình chiếu hoặc để trình bày cho khán giả</a:t>
            </a:r>
            <a:endParaRPr lang="en-US" dirty="0"/>
          </a:p>
        </p:txBody>
      </p:sp>
      <p:pic>
        <p:nvPicPr>
          <p:cNvPr id="6" name="Picture 5" descr="C:\Users\swong.SPRINGFIELD\Desktop\KA\KA L05\PPT 2016 Screens\ppt-014.png"/>
          <p:cNvPicPr/>
          <p:nvPr/>
        </p:nvPicPr>
        <p:blipFill>
          <a:blip r:embed="rId2">
            <a:extLst>
              <a:ext uri="{28A0092B-C50C-407E-A947-70E740481C1C}">
                <a14:useLocalDpi xmlns:a14="http://schemas.microsoft.com/office/drawing/2010/main" val="0"/>
              </a:ext>
            </a:extLst>
          </a:blip>
          <a:srcRect/>
          <a:stretch>
            <a:fillRect/>
          </a:stretch>
        </p:blipFill>
        <p:spPr bwMode="auto">
          <a:xfrm>
            <a:off x="1267275" y="2379421"/>
            <a:ext cx="329650" cy="179132"/>
          </a:xfrm>
          <a:prstGeom prst="rect">
            <a:avLst/>
          </a:prstGeom>
          <a:noFill/>
          <a:ln>
            <a:noFill/>
          </a:ln>
        </p:spPr>
      </p:pic>
      <p:pic>
        <p:nvPicPr>
          <p:cNvPr id="7" name="Picture 6" descr="C:\Users\swong.SPRINGFIELD\Desktop\KA\KA L05\PPT 2016 Screens\ppt-011.png"/>
          <p:cNvPicPr/>
          <p:nvPr/>
        </p:nvPicPr>
        <p:blipFill>
          <a:blip r:embed="rId3">
            <a:extLst>
              <a:ext uri="{28A0092B-C50C-407E-A947-70E740481C1C}">
                <a14:useLocalDpi xmlns:a14="http://schemas.microsoft.com/office/drawing/2010/main" val="0"/>
              </a:ext>
            </a:extLst>
          </a:blip>
          <a:srcRect/>
          <a:stretch>
            <a:fillRect/>
          </a:stretch>
        </p:blipFill>
        <p:spPr bwMode="auto">
          <a:xfrm>
            <a:off x="1277316" y="2697651"/>
            <a:ext cx="335840" cy="178469"/>
          </a:xfrm>
          <a:prstGeom prst="rect">
            <a:avLst/>
          </a:prstGeom>
          <a:noFill/>
          <a:ln>
            <a:noFill/>
          </a:ln>
        </p:spPr>
      </p:pic>
      <p:pic>
        <p:nvPicPr>
          <p:cNvPr id="8" name="Picture 7" descr="C:\Users\swong.SPRINGFIELD\Desktop\KA\KA L05\PPT 2016 Screens\ppt-012.png"/>
          <p:cNvPicPr/>
          <p:nvPr/>
        </p:nvPicPr>
        <p:blipFill>
          <a:blip r:embed="rId4">
            <a:extLst>
              <a:ext uri="{28A0092B-C50C-407E-A947-70E740481C1C}">
                <a14:useLocalDpi xmlns:a14="http://schemas.microsoft.com/office/drawing/2010/main" val="0"/>
              </a:ext>
            </a:extLst>
          </a:blip>
          <a:srcRect/>
          <a:stretch>
            <a:fillRect/>
          </a:stretch>
        </p:blipFill>
        <p:spPr bwMode="auto">
          <a:xfrm>
            <a:off x="1275570" y="3364979"/>
            <a:ext cx="339201" cy="201844"/>
          </a:xfrm>
          <a:prstGeom prst="rect">
            <a:avLst/>
          </a:prstGeom>
          <a:noFill/>
          <a:ln>
            <a:noFill/>
          </a:ln>
        </p:spPr>
      </p:pic>
      <p:pic>
        <p:nvPicPr>
          <p:cNvPr id="9" name="Picture 8" descr="C:\Users\swong.SPRINGFIELD\Desktop\KA\KA L05\PPT 2016 Screens\ppt-013.png"/>
          <p:cNvPicPr/>
          <p:nvPr/>
        </p:nvPicPr>
        <p:blipFill>
          <a:blip r:embed="rId5">
            <a:extLst>
              <a:ext uri="{28A0092B-C50C-407E-A947-70E740481C1C}">
                <a14:useLocalDpi xmlns:a14="http://schemas.microsoft.com/office/drawing/2010/main" val="0"/>
              </a:ext>
            </a:extLst>
          </a:blip>
          <a:srcRect/>
          <a:stretch>
            <a:fillRect/>
          </a:stretch>
        </p:blipFill>
        <p:spPr bwMode="auto">
          <a:xfrm>
            <a:off x="1275570" y="4326449"/>
            <a:ext cx="352885" cy="191759"/>
          </a:xfrm>
          <a:prstGeom prst="rect">
            <a:avLst/>
          </a:prstGeom>
          <a:noFill/>
          <a:ln>
            <a:noFill/>
          </a:ln>
        </p:spPr>
      </p:pic>
    </p:spTree>
    <p:extLst>
      <p:ext uri="{BB962C8B-B14F-4D97-AF65-F5344CB8AC3E}">
        <p14:creationId xmlns:p14="http://schemas.microsoft.com/office/powerpoint/2010/main" val="25621258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 </a:t>
            </a:r>
          </a:p>
        </p:txBody>
      </p:sp>
      <p:sp>
        <p:nvSpPr>
          <p:cNvPr id="3" name="Content Placeholder 2"/>
          <p:cNvSpPr>
            <a:spLocks noGrp="1"/>
          </p:cNvSpPr>
          <p:nvPr>
            <p:ph idx="1"/>
          </p:nvPr>
        </p:nvSpPr>
        <p:spPr>
          <a:xfrm>
            <a:off x="531627" y="1327150"/>
            <a:ext cx="8319585" cy="3305573"/>
          </a:xfrm>
        </p:spPr>
        <p:txBody>
          <a:bodyPr>
            <a:normAutofit/>
          </a:bodyPr>
          <a:lstStyle/>
          <a:p>
            <a:pPr algn="just"/>
            <a:r>
              <a:rPr lang="vi-VN" dirty="0"/>
              <a:t>Các Apps cục bộ được cài đặt và chạy trực tiếp một thiết bị</a:t>
            </a:r>
            <a:r>
              <a:rPr lang="en-US" dirty="0"/>
              <a:t>.</a:t>
            </a:r>
            <a:endParaRPr lang="vi-VN" dirty="0"/>
          </a:p>
          <a:p>
            <a:pPr algn="just"/>
            <a:r>
              <a:rPr lang="en-US" dirty="0" err="1"/>
              <a:t>Được</a:t>
            </a:r>
            <a:r>
              <a:rPr lang="en-US" dirty="0"/>
              <a:t> </a:t>
            </a:r>
            <a:r>
              <a:rPr lang="en-US" dirty="0" err="1"/>
              <a:t>thiết</a:t>
            </a:r>
            <a:r>
              <a:rPr lang="en-US" dirty="0"/>
              <a:t> </a:t>
            </a:r>
            <a:r>
              <a:rPr lang="en-US" dirty="0" err="1"/>
              <a:t>kế</a:t>
            </a:r>
            <a:r>
              <a:rPr lang="en-US" dirty="0"/>
              <a:t> </a:t>
            </a:r>
            <a:r>
              <a:rPr lang="en-US" dirty="0" err="1"/>
              <a:t>cho</a:t>
            </a:r>
            <a:r>
              <a:rPr lang="en-US" dirty="0"/>
              <a:t> </a:t>
            </a:r>
            <a:r>
              <a:rPr lang="en-US" dirty="0" err="1"/>
              <a:t>một</a:t>
            </a:r>
            <a:r>
              <a:rPr lang="vi-VN" dirty="0"/>
              <a:t> </a:t>
            </a:r>
            <a:r>
              <a:rPr lang="en-US" dirty="0"/>
              <a:t>H</a:t>
            </a:r>
            <a:r>
              <a:rPr lang="vi-VN" dirty="0"/>
              <a:t>ệ điều hành cụ thể</a:t>
            </a:r>
            <a:r>
              <a:rPr lang="en-US" dirty="0"/>
              <a:t> (iOS, Mac OS X, Windows, Android).</a:t>
            </a:r>
            <a:endParaRPr lang="vi-VN" dirty="0"/>
          </a:p>
          <a:p>
            <a:pPr algn="just"/>
            <a:r>
              <a:rPr lang="en-US" dirty="0" err="1"/>
              <a:t>Được</a:t>
            </a:r>
            <a:r>
              <a:rPr lang="vi-VN" dirty="0"/>
              <a:t> sử dụng trên máy tính bảng và điện thoại thông minh</a:t>
            </a:r>
          </a:p>
          <a:p>
            <a:pPr algn="just"/>
            <a:r>
              <a:rPr lang="vi-VN" dirty="0"/>
              <a:t>Thiết bị di động bao gồm các </a:t>
            </a:r>
            <a:r>
              <a:rPr lang="en-US" dirty="0"/>
              <a:t>A</a:t>
            </a:r>
            <a:r>
              <a:rPr lang="vi-VN" dirty="0"/>
              <a:t>pps được cài đặt sẵn và một </a:t>
            </a:r>
            <a:r>
              <a:rPr lang="en-US" dirty="0"/>
              <a:t>A</a:t>
            </a:r>
            <a:r>
              <a:rPr lang="vi-VN" dirty="0"/>
              <a:t>pp đưa người dùng đến </a:t>
            </a:r>
            <a:r>
              <a:rPr lang="en-US" dirty="0"/>
              <a:t>A</a:t>
            </a:r>
            <a:r>
              <a:rPr lang="vi-VN" dirty="0"/>
              <a:t>pp </a:t>
            </a:r>
            <a:r>
              <a:rPr lang="en-US" dirty="0"/>
              <a:t>S</a:t>
            </a:r>
            <a:r>
              <a:rPr lang="vi-VN" dirty="0"/>
              <a:t>trore</a:t>
            </a:r>
          </a:p>
        </p:txBody>
      </p:sp>
    </p:spTree>
    <p:extLst>
      <p:ext uri="{BB962C8B-B14F-4D97-AF65-F5344CB8AC3E}">
        <p14:creationId xmlns:p14="http://schemas.microsoft.com/office/powerpoint/2010/main" val="857534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bài</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49" y="1163319"/>
            <a:ext cx="6413281" cy="3839605"/>
          </a:xfrm>
        </p:spPr>
        <p:txBody>
          <a:bodyPr>
            <a:normAutofit/>
          </a:bodyPr>
          <a:lstStyle/>
          <a:p>
            <a:pPr lvl="1"/>
            <a:r>
              <a:rPr lang="vi-VN" dirty="0"/>
              <a:t>Để thay đổi độ phóng đại cho bản trình </a:t>
            </a:r>
            <a:r>
              <a:rPr lang="en-US" dirty="0" err="1"/>
              <a:t>chiếu</a:t>
            </a:r>
            <a:r>
              <a:rPr lang="vi-VN" dirty="0"/>
              <a:t>:</a:t>
            </a:r>
          </a:p>
          <a:p>
            <a:pPr lvl="2" algn="just"/>
            <a:r>
              <a:rPr lang="vi-VN" dirty="0"/>
              <a:t>Ở phía bên phải của thanh trạng thái, nhấp vào nút ở hai bên của thanh trượt thu phóng để phóng to hoặc thu nhỏ 10% mỗi lần; hoặc</a:t>
            </a:r>
          </a:p>
          <a:p>
            <a:pPr lvl="2" algn="just"/>
            <a:r>
              <a:rPr lang="vi-VN" dirty="0"/>
              <a:t>Nhấp vào </a:t>
            </a:r>
            <a:r>
              <a:rPr lang="en-US" dirty="0"/>
              <a:t>    </a:t>
            </a:r>
            <a:r>
              <a:rPr lang="vi-VN" dirty="0"/>
              <a:t>(</a:t>
            </a:r>
            <a:r>
              <a:rPr lang="en-CA" dirty="0"/>
              <a:t>Zoom Level</a:t>
            </a:r>
            <a:r>
              <a:rPr lang="vi-VN" dirty="0"/>
              <a:t>) để chọn kích thước hoặc tỷ lệ thu phóng cụ thể</a:t>
            </a:r>
            <a:r>
              <a:rPr lang="en-US" dirty="0"/>
              <a:t>, </a:t>
            </a:r>
            <a:r>
              <a:rPr lang="vi-VN" dirty="0"/>
              <a:t>hoặc</a:t>
            </a:r>
          </a:p>
          <a:p>
            <a:pPr lvl="2" algn="just"/>
            <a:r>
              <a:rPr lang="vi-VN" dirty="0"/>
              <a:t>Nhấp vào </a:t>
            </a:r>
            <a:r>
              <a:rPr lang="en-US" dirty="0"/>
              <a:t>   (</a:t>
            </a:r>
            <a:r>
              <a:rPr lang="en-CA" dirty="0"/>
              <a:t>Fit slide to current window) </a:t>
            </a:r>
            <a:r>
              <a:rPr lang="vi-VN" dirty="0"/>
              <a:t>để nhanh chóng tối đa hóa kích thước của trang </a:t>
            </a:r>
            <a:r>
              <a:rPr lang="en-US" dirty="0" err="1"/>
              <a:t>trình</a:t>
            </a:r>
            <a:r>
              <a:rPr lang="en-US" dirty="0"/>
              <a:t> </a:t>
            </a:r>
            <a:r>
              <a:rPr lang="vi-VN" dirty="0"/>
              <a:t>chiếu trên màn hình từ tỷ lệ thu phóng trước đó của nó</a:t>
            </a:r>
            <a:r>
              <a:rPr lang="en-CA" dirty="0"/>
              <a:t>.</a:t>
            </a:r>
            <a:endParaRPr lang="en-US" dirty="0"/>
          </a:p>
        </p:txBody>
      </p:sp>
      <p:pic>
        <p:nvPicPr>
          <p:cNvPr id="6" name="Picture 5" descr="C:\Users\swong.SPRINGFIELD\Desktop\KA\KA L05\PPT 2016 Screens\ppt-015.png"/>
          <p:cNvPicPr/>
          <p:nvPr/>
        </p:nvPicPr>
        <p:blipFill>
          <a:blip r:embed="rId2">
            <a:extLst>
              <a:ext uri="{28A0092B-C50C-407E-A947-70E740481C1C}">
                <a14:useLocalDpi xmlns:a14="http://schemas.microsoft.com/office/drawing/2010/main" val="0"/>
              </a:ext>
            </a:extLst>
          </a:blip>
          <a:srcRect/>
          <a:stretch>
            <a:fillRect/>
          </a:stretch>
        </p:blipFill>
        <p:spPr bwMode="auto">
          <a:xfrm>
            <a:off x="3540672" y="4531619"/>
            <a:ext cx="1714500" cy="338037"/>
          </a:xfrm>
          <a:prstGeom prst="rect">
            <a:avLst/>
          </a:prstGeom>
          <a:noFill/>
          <a:ln>
            <a:noFill/>
          </a:ln>
        </p:spPr>
      </p:pic>
      <p:pic>
        <p:nvPicPr>
          <p:cNvPr id="7" name="Picture 6" descr="\\CCISERVER\Common\Publishing\Working\In Development\7500 IC3 GS5\KA\KA L05 PPT\PPT Screens\ppt-0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0440" y="2645320"/>
            <a:ext cx="358446" cy="182880"/>
          </a:xfrm>
          <a:prstGeom prst="rect">
            <a:avLst/>
          </a:prstGeom>
          <a:noFill/>
          <a:ln>
            <a:noFill/>
          </a:ln>
        </p:spPr>
      </p:pic>
      <p:pic>
        <p:nvPicPr>
          <p:cNvPr id="8" name="Picture 7" descr="\\CCISERVER\Common\Publishing\Working\In Development\7500 IC3 GS5\KA\KA L05 PPT\PPT Screens\ppt-08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9561" y="1691663"/>
            <a:ext cx="1528666" cy="1828800"/>
          </a:xfrm>
          <a:prstGeom prst="rect">
            <a:avLst/>
          </a:prstGeom>
          <a:noFill/>
          <a:ln>
            <a:noFill/>
          </a:ln>
        </p:spPr>
      </p:pic>
      <p:pic>
        <p:nvPicPr>
          <p:cNvPr id="9" name="Picture 8" descr="\\CCISERVER\Common\Publishing\Working\In Development\7500 IC3 GS5\KA\KA L05 PPT\PPT Screens\ppt-019.png"/>
          <p:cNvPicPr/>
          <p:nvPr/>
        </p:nvPicPr>
        <p:blipFill>
          <a:blip r:embed="rId5">
            <a:extLst>
              <a:ext uri="{28A0092B-C50C-407E-A947-70E740481C1C}">
                <a14:useLocalDpi xmlns:a14="http://schemas.microsoft.com/office/drawing/2010/main" val="0"/>
              </a:ext>
            </a:extLst>
          </a:blip>
          <a:srcRect/>
          <a:stretch>
            <a:fillRect/>
          </a:stretch>
        </p:blipFill>
        <p:spPr bwMode="auto">
          <a:xfrm>
            <a:off x="2781839" y="3296411"/>
            <a:ext cx="287047" cy="180760"/>
          </a:xfrm>
          <a:prstGeom prst="rect">
            <a:avLst/>
          </a:prstGeom>
          <a:noFill/>
          <a:ln>
            <a:noFill/>
          </a:ln>
        </p:spPr>
      </p:pic>
    </p:spTree>
    <p:extLst>
      <p:ext uri="{BB962C8B-B14F-4D97-AF65-F5344CB8AC3E}">
        <p14:creationId xmlns:p14="http://schemas.microsoft.com/office/powerpoint/2010/main" val="72911158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a:t>
            </a:r>
            <a:r>
              <a:rPr lang="en-US" dirty="0" err="1"/>
              <a:t>trang</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430924" y="1327150"/>
            <a:ext cx="6337738" cy="3305573"/>
          </a:xfrm>
        </p:spPr>
        <p:txBody>
          <a:bodyPr>
            <a:normAutofit/>
          </a:bodyPr>
          <a:lstStyle/>
          <a:p>
            <a:r>
              <a:rPr lang="vi-VN" dirty="0"/>
              <a:t>Chèn các slide mới</a:t>
            </a:r>
          </a:p>
          <a:p>
            <a:pPr lvl="1" algn="just"/>
            <a:r>
              <a:rPr lang="vi-VN" dirty="0"/>
              <a:t>Trên t</a:t>
            </a:r>
            <a:r>
              <a:rPr lang="en-US" dirty="0" err="1"/>
              <a:t>hẻ</a:t>
            </a:r>
            <a:r>
              <a:rPr lang="vi-VN" dirty="0"/>
              <a:t> </a:t>
            </a:r>
            <a:r>
              <a:rPr lang="en-US" dirty="0"/>
              <a:t>Home</a:t>
            </a:r>
            <a:r>
              <a:rPr lang="vi-VN" dirty="0"/>
              <a:t>, nhóm </a:t>
            </a:r>
            <a:r>
              <a:rPr lang="en-US" dirty="0"/>
              <a:t>Slides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New Slide</a:t>
            </a:r>
            <a:r>
              <a:rPr lang="vi-VN" dirty="0"/>
              <a:t> để chèn một </a:t>
            </a:r>
            <a:r>
              <a:rPr lang="en-US" dirty="0" err="1"/>
              <a:t>trang</a:t>
            </a:r>
            <a:r>
              <a:rPr lang="vi-VN" dirty="0"/>
              <a:t> </a:t>
            </a:r>
            <a:r>
              <a:rPr lang="en-US" dirty="0" err="1"/>
              <a:t>trình</a:t>
            </a:r>
            <a:r>
              <a:rPr lang="en-US" dirty="0"/>
              <a:t> </a:t>
            </a:r>
            <a:r>
              <a:rPr lang="vi-VN" dirty="0"/>
              <a:t>chiếu có cùng bố cục được sử dụng trước đó; hoặc</a:t>
            </a:r>
          </a:p>
          <a:p>
            <a:pPr lvl="1" algn="just"/>
            <a:r>
              <a:rPr lang="en-US" dirty="0"/>
              <a:t>Đ</a:t>
            </a:r>
            <a:r>
              <a:rPr lang="vi-VN" dirty="0"/>
              <a:t>ể chèn một trang </a:t>
            </a:r>
            <a:r>
              <a:rPr lang="en-US" dirty="0" err="1"/>
              <a:t>trình</a:t>
            </a:r>
            <a:r>
              <a:rPr lang="en-US" dirty="0"/>
              <a:t> </a:t>
            </a:r>
            <a:r>
              <a:rPr lang="vi-VN" dirty="0"/>
              <a:t>chiếu mới với bố cục cụ thể, trên t</a:t>
            </a:r>
            <a:r>
              <a:rPr lang="en-US" dirty="0" err="1"/>
              <a:t>hẻ</a:t>
            </a:r>
            <a:r>
              <a:rPr lang="vi-VN" dirty="0"/>
              <a:t> </a:t>
            </a:r>
            <a:r>
              <a:rPr lang="en-US" dirty="0"/>
              <a:t>Home</a:t>
            </a:r>
            <a:r>
              <a:rPr lang="vi-VN" dirty="0"/>
              <a:t>, nhóm </a:t>
            </a:r>
            <a:r>
              <a:rPr lang="en-US" dirty="0"/>
              <a:t>Slides </a:t>
            </a:r>
            <a:r>
              <a:rPr lang="en-US" dirty="0">
                <a:sym typeface="Symbol" panose="05050102010706020507" pitchFamily="18" charset="2"/>
              </a:rPr>
              <a:t> </a:t>
            </a:r>
            <a:r>
              <a:rPr lang="en-US" dirty="0" err="1"/>
              <a:t>Chọn</a:t>
            </a:r>
            <a:r>
              <a:rPr lang="en-US" dirty="0"/>
              <a:t> </a:t>
            </a:r>
            <a:r>
              <a:rPr lang="en-US" dirty="0">
                <a:sym typeface="Wingdings 3" panose="05040102010807070707" pitchFamily="18" charset="2"/>
              </a:rPr>
              <a:t> </a:t>
            </a:r>
            <a:r>
              <a:rPr lang="en-US" dirty="0" err="1">
                <a:sym typeface="Wingdings 3" panose="05040102010807070707" pitchFamily="18" charset="2"/>
              </a:rPr>
              <a:t>dưới</a:t>
            </a:r>
            <a:r>
              <a:rPr lang="vi-VN" dirty="0"/>
              <a:t> </a:t>
            </a:r>
            <a:r>
              <a:rPr lang="en-US" dirty="0"/>
              <a:t>New Slide </a:t>
            </a:r>
            <a:r>
              <a:rPr lang="vi-VN" dirty="0">
                <a:sym typeface="Symbol" panose="05050102010706020507" pitchFamily="18" charset="2"/>
              </a:rPr>
              <a:t></a:t>
            </a:r>
            <a:r>
              <a:rPr lang="vi-VN" dirty="0"/>
              <a:t> </a:t>
            </a:r>
            <a:r>
              <a:rPr lang="en-US" dirty="0" err="1"/>
              <a:t>Chọn</a:t>
            </a:r>
            <a:r>
              <a:rPr lang="en-US" dirty="0"/>
              <a:t> </a:t>
            </a:r>
            <a:r>
              <a:rPr lang="vi-VN" dirty="0"/>
              <a:t>bố cục cần thiết</a:t>
            </a:r>
            <a:endParaRPr lang="en-US" dirty="0"/>
          </a:p>
          <a:p>
            <a:endParaRPr lang="en-US" dirty="0"/>
          </a:p>
        </p:txBody>
      </p:sp>
      <p:pic>
        <p:nvPicPr>
          <p:cNvPr id="6" name="Picture 5" descr="C:\Users\swong.SPRINGFIELD\Desktop\KA\KA L05\PPT 2016 Screens\ppt-025.png"/>
          <p:cNvPicPr/>
          <p:nvPr/>
        </p:nvPicPr>
        <p:blipFill>
          <a:blip r:embed="rId2">
            <a:extLst>
              <a:ext uri="{28A0092B-C50C-407E-A947-70E740481C1C}">
                <a14:useLocalDpi xmlns:a14="http://schemas.microsoft.com/office/drawing/2010/main" val="0"/>
              </a:ext>
            </a:extLst>
          </a:blip>
          <a:srcRect/>
          <a:stretch>
            <a:fillRect/>
          </a:stretch>
        </p:blipFill>
        <p:spPr bwMode="auto">
          <a:xfrm>
            <a:off x="6897742" y="1327150"/>
            <a:ext cx="2067581" cy="3101537"/>
          </a:xfrm>
          <a:prstGeom prst="rect">
            <a:avLst/>
          </a:prstGeom>
          <a:noFill/>
          <a:ln>
            <a:noFill/>
          </a:ln>
        </p:spPr>
      </p:pic>
    </p:spTree>
    <p:extLst>
      <p:ext uri="{BB962C8B-B14F-4D97-AF65-F5344CB8AC3E}">
        <p14:creationId xmlns:p14="http://schemas.microsoft.com/office/powerpoint/2010/main" val="161754545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a:t>
            </a:r>
            <a:r>
              <a:rPr lang="en-US" dirty="0" err="1"/>
              <a:t>trang</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50" y="1339850"/>
            <a:ext cx="6570936" cy="3292872"/>
          </a:xfrm>
        </p:spPr>
        <p:txBody>
          <a:bodyPr>
            <a:normAutofit/>
          </a:bodyPr>
          <a:lstStyle/>
          <a:p>
            <a:pPr algn="just"/>
            <a:r>
              <a:rPr lang="vi-VN" dirty="0"/>
              <a:t>Thay đổi nền Slide</a:t>
            </a:r>
          </a:p>
          <a:p>
            <a:pPr lvl="1" algn="just"/>
            <a:r>
              <a:rPr lang="vi-VN" dirty="0"/>
              <a:t>Để thêm nền vào trang </a:t>
            </a:r>
            <a:r>
              <a:rPr lang="en-US" dirty="0" err="1"/>
              <a:t>trình</a:t>
            </a:r>
            <a:r>
              <a:rPr lang="en-US" dirty="0"/>
              <a:t> </a:t>
            </a:r>
            <a:r>
              <a:rPr lang="vi-VN" dirty="0"/>
              <a:t>chiếu, </a:t>
            </a:r>
            <a:r>
              <a:rPr lang="en-US" dirty="0" err="1"/>
              <a:t>chọn</a:t>
            </a:r>
            <a:r>
              <a:rPr lang="vi-VN" dirty="0"/>
              <a:t> t</a:t>
            </a:r>
            <a:r>
              <a:rPr lang="en-US" dirty="0" err="1"/>
              <a:t>hẻ</a:t>
            </a:r>
            <a:r>
              <a:rPr lang="vi-VN" dirty="0"/>
              <a:t> </a:t>
            </a:r>
            <a:r>
              <a:rPr lang="en-US" dirty="0"/>
              <a:t>Design,</a:t>
            </a:r>
            <a:r>
              <a:rPr lang="vi-VN" dirty="0"/>
              <a:t> trong nhóm </a:t>
            </a:r>
            <a:r>
              <a:rPr lang="en-US" dirty="0"/>
              <a:t>Customize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Format Background</a:t>
            </a:r>
            <a:endParaRPr lang="vi-VN" dirty="0"/>
          </a:p>
          <a:p>
            <a:pPr lvl="1" algn="just"/>
            <a:r>
              <a:rPr lang="vi-VN" dirty="0"/>
              <a:t>Khi chọn một tùy chọn màu, các trường khác nhau sẽ xuất hiện để khớp với lựa chọn đó</a:t>
            </a:r>
          </a:p>
          <a:p>
            <a:pPr lvl="1" algn="just"/>
            <a:r>
              <a:rPr lang="en-US" dirty="0"/>
              <a:t>C</a:t>
            </a:r>
            <a:r>
              <a:rPr lang="vi-VN" dirty="0"/>
              <a:t>ó thể chọn chỉ thêm nền vào trang </a:t>
            </a:r>
            <a:r>
              <a:rPr lang="en-US" dirty="0" err="1"/>
              <a:t>trình</a:t>
            </a:r>
            <a:r>
              <a:rPr lang="en-US" dirty="0"/>
              <a:t> </a:t>
            </a:r>
            <a:r>
              <a:rPr lang="vi-VN" dirty="0"/>
              <a:t>chiếu hiện tại hoặc cho tất cả các trang </a:t>
            </a:r>
            <a:r>
              <a:rPr lang="en-US" dirty="0" err="1"/>
              <a:t>trình</a:t>
            </a:r>
            <a:r>
              <a:rPr lang="en-US" dirty="0"/>
              <a:t> </a:t>
            </a:r>
            <a:r>
              <a:rPr lang="vi-VN" dirty="0"/>
              <a:t>chiếu</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7325725" y="1649928"/>
            <a:ext cx="1616928" cy="2672715"/>
          </a:xfrm>
          <a:prstGeom prst="rect">
            <a:avLst/>
          </a:prstGeom>
        </p:spPr>
      </p:pic>
    </p:spTree>
    <p:extLst>
      <p:ext uri="{BB962C8B-B14F-4D97-AF65-F5344CB8AC3E}">
        <p14:creationId xmlns:p14="http://schemas.microsoft.com/office/powerpoint/2010/main" val="201261651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a:t>
            </a:r>
            <a:r>
              <a:rPr lang="en-US" dirty="0" err="1"/>
              <a:t>trang</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201345" y="1346200"/>
            <a:ext cx="5032907" cy="3286523"/>
          </a:xfrm>
        </p:spPr>
        <p:txBody>
          <a:bodyPr>
            <a:normAutofit/>
          </a:bodyPr>
          <a:lstStyle/>
          <a:p>
            <a:pPr algn="just"/>
            <a:r>
              <a:rPr lang="vi-VN" dirty="0"/>
              <a:t>Sắp xếp lại các slide</a:t>
            </a:r>
          </a:p>
          <a:p>
            <a:pPr lvl="1" algn="just"/>
            <a:r>
              <a:rPr lang="vi-VN" dirty="0"/>
              <a:t>Để sắp xếp lại thứ tự các trang </a:t>
            </a:r>
            <a:r>
              <a:rPr lang="en-US" dirty="0" err="1"/>
              <a:t>trình</a:t>
            </a:r>
            <a:r>
              <a:rPr lang="en-US" dirty="0"/>
              <a:t> </a:t>
            </a:r>
            <a:r>
              <a:rPr lang="vi-VN" dirty="0"/>
              <a:t>chiếu, trong chế độ xem </a:t>
            </a:r>
            <a:r>
              <a:rPr lang="en-US" dirty="0"/>
              <a:t>Slide Sorter </a:t>
            </a:r>
            <a:r>
              <a:rPr lang="vi-VN" dirty="0"/>
              <a:t>, bấm và kéo trang chiếu đến vị trí mới</a:t>
            </a:r>
          </a:p>
          <a:p>
            <a:pPr lvl="1" algn="just"/>
            <a:r>
              <a:rPr lang="vi-VN" dirty="0"/>
              <a:t>Các slide được chọn hiển thị với một </a:t>
            </a:r>
            <a:r>
              <a:rPr lang="en-US" dirty="0"/>
              <a:t>outline</a:t>
            </a:r>
            <a:r>
              <a:rPr lang="vi-VN" dirty="0"/>
              <a:t> màu đỏ</a:t>
            </a:r>
            <a:endParaRPr lang="en-US" dirty="0"/>
          </a:p>
        </p:txBody>
      </p:sp>
      <p:pic>
        <p:nvPicPr>
          <p:cNvPr id="6" name="Picture 5" descr="\\CCISERVER\Common\Publishing\Working\In Development\7500 IC3 GS5\KA\KA L05 PPT\te-pg14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4253" y="1986893"/>
            <a:ext cx="3708401" cy="1828800"/>
          </a:xfrm>
          <a:prstGeom prst="rect">
            <a:avLst/>
          </a:prstGeom>
          <a:noFill/>
          <a:ln>
            <a:noFill/>
          </a:ln>
        </p:spPr>
      </p:pic>
    </p:spTree>
    <p:extLst>
      <p:ext uri="{BB962C8B-B14F-4D97-AF65-F5344CB8AC3E}">
        <p14:creationId xmlns:p14="http://schemas.microsoft.com/office/powerpoint/2010/main" val="35190347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a:t>
            </a:r>
            <a:r>
              <a:rPr lang="en-US" dirty="0" err="1"/>
              <a:t>đối</a:t>
            </a:r>
            <a:r>
              <a:rPr lang="en-US" dirty="0"/>
              <a:t> t</a:t>
            </a:r>
            <a:r>
              <a:rPr lang="vi-VN" dirty="0"/>
              <a:t>ư</a:t>
            </a:r>
            <a:r>
              <a:rPr lang="en-US" dirty="0" err="1"/>
              <a:t>ợng</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220718" y="1101485"/>
            <a:ext cx="8544910" cy="3436882"/>
          </a:xfrm>
        </p:spPr>
        <p:txBody>
          <a:bodyPr>
            <a:normAutofit fontScale="77500" lnSpcReduction="20000"/>
          </a:bodyPr>
          <a:lstStyle/>
          <a:p>
            <a:pPr algn="just">
              <a:lnSpc>
                <a:spcPct val="110000"/>
              </a:lnSpc>
            </a:pPr>
            <a:r>
              <a:rPr lang="vi-VN" sz="3400" dirty="0"/>
              <a:t>Sử dụng </a:t>
            </a:r>
            <a:r>
              <a:rPr lang="en-US" sz="3400" dirty="0"/>
              <a:t>Select</a:t>
            </a:r>
            <a:r>
              <a:rPr lang="vi-VN" sz="3400" dirty="0"/>
              <a:t> so với </a:t>
            </a:r>
            <a:r>
              <a:rPr lang="en-US" sz="3400" dirty="0"/>
              <a:t>Edit Mode</a:t>
            </a:r>
            <a:endParaRPr lang="vi-VN" sz="3400" dirty="0"/>
          </a:p>
          <a:p>
            <a:pPr lvl="1" algn="just">
              <a:lnSpc>
                <a:spcPct val="110000"/>
              </a:lnSpc>
            </a:pPr>
            <a:r>
              <a:rPr lang="vi-VN" sz="2800" dirty="0"/>
              <a:t>Các vòng tròn xuất hiện quanh một đối tượng được chọn được gọi là </a:t>
            </a:r>
            <a:r>
              <a:rPr lang="en-US" sz="2800" dirty="0"/>
              <a:t>handles</a:t>
            </a:r>
            <a:endParaRPr lang="vi-VN" sz="2800" dirty="0"/>
          </a:p>
          <a:p>
            <a:pPr lvl="1" algn="just">
              <a:lnSpc>
                <a:spcPct val="110000"/>
              </a:lnSpc>
            </a:pPr>
            <a:r>
              <a:rPr lang="vi-VN" sz="2800" dirty="0"/>
              <a:t>Nhấp và kéo </a:t>
            </a:r>
            <a:r>
              <a:rPr lang="en-US" sz="2800" dirty="0"/>
              <a:t>handle</a:t>
            </a:r>
            <a:r>
              <a:rPr lang="vi-VN" sz="2800" dirty="0"/>
              <a:t> để thay đổi kích thước đối tượng</a:t>
            </a:r>
          </a:p>
          <a:p>
            <a:pPr lvl="1" algn="just">
              <a:lnSpc>
                <a:spcPct val="110000"/>
              </a:lnSpc>
            </a:pPr>
            <a:r>
              <a:rPr lang="vi-VN" sz="2800" dirty="0"/>
              <a:t>Khi đường viền xung quanh hộp văn bản là một đường đứt nét, </a:t>
            </a:r>
            <a:r>
              <a:rPr lang="en-US" sz="2800" dirty="0" err="1"/>
              <a:t>nghĩa</a:t>
            </a:r>
            <a:r>
              <a:rPr lang="en-US" sz="2800" dirty="0"/>
              <a:t> </a:t>
            </a:r>
            <a:r>
              <a:rPr lang="en-US" sz="2800" dirty="0" err="1"/>
              <a:t>là</a:t>
            </a:r>
            <a:r>
              <a:rPr lang="vi-VN" sz="2800" dirty="0"/>
              <a:t> đang ở chế độ </a:t>
            </a:r>
            <a:r>
              <a:rPr lang="en-US" sz="2800" dirty="0"/>
              <a:t>Edit mode</a:t>
            </a:r>
            <a:r>
              <a:rPr lang="vi-VN" sz="2800" dirty="0"/>
              <a:t> và có thể chọn các khu vực cụ thể của văn bản để thay đổi</a:t>
            </a:r>
          </a:p>
          <a:p>
            <a:pPr lvl="1" algn="just">
              <a:lnSpc>
                <a:spcPct val="110000"/>
              </a:lnSpc>
            </a:pPr>
            <a:r>
              <a:rPr lang="vi-VN" sz="2800" dirty="0"/>
              <a:t>Khi đường viền xung quanh một trình giữ chỗ là một đường liền nét, </a:t>
            </a:r>
            <a:r>
              <a:rPr lang="en-US" sz="2800" dirty="0" err="1"/>
              <a:t>nghĩa</a:t>
            </a:r>
            <a:r>
              <a:rPr lang="vi-VN" sz="2800" dirty="0"/>
              <a:t> đang ở chế độ </a:t>
            </a:r>
            <a:r>
              <a:rPr lang="en-US" sz="2800" dirty="0"/>
              <a:t>Select</a:t>
            </a:r>
            <a:r>
              <a:rPr lang="vi-VN" sz="2800" dirty="0"/>
              <a:t> và có thể ảnh hưởng đến toàn bộ nội dung của đối tượng</a:t>
            </a:r>
            <a:endParaRPr lang="en-US" sz="2800" dirty="0"/>
          </a:p>
          <a:p>
            <a:pPr lvl="2" algn="just">
              <a:lnSpc>
                <a:spcPct val="110000"/>
              </a:lnSpc>
            </a:pPr>
            <a:endParaRPr lang="en-US" sz="2800" dirty="0"/>
          </a:p>
          <a:p>
            <a:pPr lvl="1" algn="just">
              <a:lnSpc>
                <a:spcPct val="110000"/>
              </a:lnSpc>
            </a:pPr>
            <a:endParaRPr lang="en-US" dirty="0"/>
          </a:p>
          <a:p>
            <a:pPr lvl="2" algn="just">
              <a:lnSpc>
                <a:spcPct val="110000"/>
              </a:lnSpc>
            </a:pPr>
            <a:endParaRPr lang="en-US" dirty="0"/>
          </a:p>
          <a:p>
            <a:pPr algn="just">
              <a:lnSpc>
                <a:spcPct val="110000"/>
              </a:lnSpc>
            </a:pPr>
            <a:endParaRPr lang="en-US" dirty="0"/>
          </a:p>
        </p:txBody>
      </p:sp>
      <p:pic>
        <p:nvPicPr>
          <p:cNvPr id="6" name="Picture 5" descr="\\CCISERVER\Common\Publishing\Working\In Development\7500 IC3 GS5\KA\KA L05\PPT Screens\ppt-03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9766" y="4256690"/>
            <a:ext cx="2544467" cy="731520"/>
          </a:xfrm>
          <a:prstGeom prst="rect">
            <a:avLst/>
          </a:prstGeom>
          <a:noFill/>
          <a:ln>
            <a:noFill/>
          </a:ln>
        </p:spPr>
      </p:pic>
    </p:spTree>
    <p:extLst>
      <p:ext uri="{BB962C8B-B14F-4D97-AF65-F5344CB8AC3E}">
        <p14:creationId xmlns:p14="http://schemas.microsoft.com/office/powerpoint/2010/main" val="15172486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a:t>
            </a:r>
            <a:r>
              <a:rPr lang="en-US" dirty="0" err="1"/>
              <a:t>đối</a:t>
            </a:r>
            <a:r>
              <a:rPr lang="en-US" dirty="0"/>
              <a:t> t</a:t>
            </a:r>
            <a:r>
              <a:rPr lang="vi-VN" dirty="0"/>
              <a:t>ư</a:t>
            </a:r>
            <a:r>
              <a:rPr lang="en-US" dirty="0" err="1"/>
              <a:t>ợng</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50" y="1346200"/>
            <a:ext cx="7886700" cy="3646214"/>
          </a:xfrm>
        </p:spPr>
        <p:txBody>
          <a:bodyPr>
            <a:normAutofit/>
          </a:bodyPr>
          <a:lstStyle/>
          <a:p>
            <a:r>
              <a:rPr lang="en-US" dirty="0"/>
              <a:t>Thao </a:t>
            </a:r>
            <a:r>
              <a:rPr lang="en-US" dirty="0" err="1"/>
              <a:t>tác</a:t>
            </a:r>
            <a:r>
              <a:rPr lang="en-US" dirty="0"/>
              <a:t> </a:t>
            </a:r>
            <a:r>
              <a:rPr lang="en-US" dirty="0" err="1"/>
              <a:t>văn</a:t>
            </a:r>
            <a:r>
              <a:rPr lang="en-US" dirty="0"/>
              <a:t> bản</a:t>
            </a:r>
          </a:p>
          <a:p>
            <a:pPr lvl="1"/>
            <a:r>
              <a:rPr lang="en-US" dirty="0" err="1"/>
              <a:t>Để</a:t>
            </a:r>
            <a:r>
              <a:rPr lang="en-US" dirty="0"/>
              <a:t> </a:t>
            </a:r>
            <a:r>
              <a:rPr lang="en-US" dirty="0" err="1"/>
              <a:t>chèn</a:t>
            </a:r>
            <a:r>
              <a:rPr lang="en-US" dirty="0"/>
              <a:t> </a:t>
            </a:r>
            <a:r>
              <a:rPr lang="en-US" dirty="0" err="1"/>
              <a:t>văn</a:t>
            </a:r>
            <a:r>
              <a:rPr lang="en-US" dirty="0"/>
              <a:t> bản, </a:t>
            </a:r>
            <a:r>
              <a:rPr lang="en-US" dirty="0" err="1"/>
              <a:t>nhấp</a:t>
            </a:r>
            <a:r>
              <a:rPr lang="en-US" dirty="0"/>
              <a:t> </a:t>
            </a:r>
            <a:r>
              <a:rPr lang="en-US" dirty="0" err="1"/>
              <a:t>vào</a:t>
            </a:r>
            <a:r>
              <a:rPr lang="en-US" dirty="0"/>
              <a:t> </a:t>
            </a:r>
            <a:r>
              <a:rPr lang="en-US" dirty="0" err="1"/>
              <a:t>trình</a:t>
            </a:r>
            <a:r>
              <a:rPr lang="en-US" dirty="0"/>
              <a:t> </a:t>
            </a:r>
            <a:r>
              <a:rPr lang="en-US" dirty="0" err="1"/>
              <a:t>giữ</a:t>
            </a:r>
            <a:r>
              <a:rPr lang="en-US" dirty="0"/>
              <a:t> </a:t>
            </a:r>
            <a:r>
              <a:rPr lang="en-US" dirty="0" err="1"/>
              <a:t>chỗ</a:t>
            </a:r>
            <a:r>
              <a:rPr lang="en-US" dirty="0"/>
              <a:t> </a:t>
            </a:r>
            <a:r>
              <a:rPr lang="en-US" dirty="0" err="1"/>
              <a:t>và</a:t>
            </a:r>
            <a:r>
              <a:rPr lang="en-US" dirty="0"/>
              <a:t> </a:t>
            </a:r>
            <a:r>
              <a:rPr lang="en-US" dirty="0" err="1"/>
              <a:t>bắt</a:t>
            </a:r>
            <a:r>
              <a:rPr lang="en-US" dirty="0"/>
              <a:t> </a:t>
            </a:r>
            <a:r>
              <a:rPr lang="en-US" dirty="0" err="1"/>
              <a:t>đầu</a:t>
            </a:r>
            <a:r>
              <a:rPr lang="en-US" dirty="0"/>
              <a:t> </a:t>
            </a:r>
            <a:r>
              <a:rPr lang="en-US" dirty="0" err="1"/>
              <a:t>nhập</a:t>
            </a:r>
            <a:endParaRPr lang="en-US" dirty="0"/>
          </a:p>
          <a:p>
            <a:pPr lvl="1"/>
            <a:r>
              <a:rPr lang="en-US" dirty="0" err="1"/>
              <a:t>Để</a:t>
            </a:r>
            <a:r>
              <a:rPr lang="en-US" dirty="0"/>
              <a:t> </a:t>
            </a:r>
            <a:r>
              <a:rPr lang="en-US" dirty="0" err="1"/>
              <a:t>xóa</a:t>
            </a:r>
            <a:r>
              <a:rPr lang="en-US" dirty="0"/>
              <a:t> </a:t>
            </a:r>
            <a:r>
              <a:rPr lang="en-US" dirty="0" err="1"/>
              <a:t>văn</a:t>
            </a:r>
            <a:r>
              <a:rPr lang="en-US" dirty="0"/>
              <a:t> bản, </a:t>
            </a:r>
            <a:r>
              <a:rPr lang="en-US" dirty="0" err="1"/>
              <a:t>sử</a:t>
            </a:r>
            <a:r>
              <a:rPr lang="en-US" dirty="0"/>
              <a:t> </a:t>
            </a:r>
            <a:r>
              <a:rPr lang="en-US" dirty="0" err="1"/>
              <a:t>dụng</a:t>
            </a:r>
            <a:r>
              <a:rPr lang="en-US" dirty="0"/>
              <a:t> Backspace </a:t>
            </a:r>
            <a:r>
              <a:rPr lang="en-US" dirty="0" err="1"/>
              <a:t>hoặc</a:t>
            </a:r>
            <a:r>
              <a:rPr lang="en-US" dirty="0"/>
              <a:t> Delete.</a:t>
            </a:r>
          </a:p>
          <a:p>
            <a:pPr lvl="1" algn="just"/>
            <a:r>
              <a:rPr lang="en-US" dirty="0" err="1"/>
              <a:t>Để</a:t>
            </a:r>
            <a:r>
              <a:rPr lang="en-US" dirty="0"/>
              <a:t> </a:t>
            </a:r>
            <a:r>
              <a:rPr lang="en-US" dirty="0" err="1"/>
              <a:t>cắt</a:t>
            </a:r>
            <a:r>
              <a:rPr lang="en-US" dirty="0"/>
              <a:t>/di </a:t>
            </a:r>
            <a:r>
              <a:rPr lang="en-US" dirty="0" err="1"/>
              <a:t>chuyển</a:t>
            </a:r>
            <a:r>
              <a:rPr lang="en-US" dirty="0"/>
              <a:t> </a:t>
            </a:r>
            <a:r>
              <a:rPr lang="en-US" dirty="0" err="1"/>
              <a:t>một</a:t>
            </a:r>
            <a:r>
              <a:rPr lang="en-US" dirty="0"/>
              <a:t> </a:t>
            </a:r>
            <a:r>
              <a:rPr lang="en-US" dirty="0" err="1"/>
              <a:t>mục</a:t>
            </a:r>
            <a:r>
              <a:rPr lang="en-US" dirty="0"/>
              <a:t> </a:t>
            </a:r>
            <a:r>
              <a:rPr lang="en-US" dirty="0" err="1"/>
              <a:t>đã</a:t>
            </a:r>
            <a:r>
              <a:rPr lang="en-US" dirty="0"/>
              <a:t> </a:t>
            </a:r>
            <a:r>
              <a:rPr lang="en-US" dirty="0" err="1"/>
              <a:t>chọn</a:t>
            </a:r>
            <a:r>
              <a:rPr lang="en-US" dirty="0"/>
              <a:t>, </a:t>
            </a:r>
            <a:r>
              <a:rPr lang="en-US" dirty="0" err="1"/>
              <a:t>trên</a:t>
            </a:r>
            <a:r>
              <a:rPr lang="en-US" dirty="0"/>
              <a:t> </a:t>
            </a:r>
            <a:r>
              <a:rPr lang="en-US" dirty="0" err="1"/>
              <a:t>thẻ</a:t>
            </a:r>
            <a:r>
              <a:rPr lang="en-US" dirty="0"/>
              <a:t> Home, </a:t>
            </a:r>
            <a:r>
              <a:rPr lang="en-US" dirty="0" err="1"/>
              <a:t>nhóm</a:t>
            </a:r>
            <a:r>
              <a:rPr lang="en-US" dirty="0"/>
              <a:t> Clipboard </a:t>
            </a:r>
            <a:r>
              <a:rPr lang="en-US" dirty="0">
                <a:sym typeface="Symbol" panose="05050102010706020507" pitchFamily="18" charset="2"/>
              </a:rPr>
              <a:t> </a:t>
            </a:r>
            <a:r>
              <a:rPr lang="en-US" dirty="0" err="1"/>
              <a:t>Chọn</a:t>
            </a:r>
            <a:r>
              <a:rPr lang="en-US" dirty="0"/>
              <a:t>       </a:t>
            </a:r>
            <a:r>
              <a:rPr lang="en-US" dirty="0" err="1"/>
              <a:t>hoặc</a:t>
            </a:r>
            <a:r>
              <a:rPr lang="en-US" dirty="0"/>
              <a:t> </a:t>
            </a:r>
            <a:r>
              <a:rPr lang="en-US" dirty="0" err="1"/>
              <a:t>nhấn</a:t>
            </a:r>
            <a:r>
              <a:rPr lang="en-US" dirty="0"/>
              <a:t> </a:t>
            </a:r>
            <a:r>
              <a:rPr lang="en-US" dirty="0" err="1"/>
              <a:t>Ctrl+X</a:t>
            </a:r>
            <a:endParaRPr lang="en-US" dirty="0"/>
          </a:p>
          <a:p>
            <a:pPr lvl="1"/>
            <a:r>
              <a:rPr lang="en-US" dirty="0" err="1"/>
              <a:t>Để</a:t>
            </a:r>
            <a:r>
              <a:rPr lang="en-US" dirty="0"/>
              <a:t> </a:t>
            </a:r>
            <a:r>
              <a:rPr lang="en-US" dirty="0" err="1"/>
              <a:t>sao</a:t>
            </a:r>
            <a:r>
              <a:rPr lang="en-US" dirty="0"/>
              <a:t> </a:t>
            </a:r>
            <a:r>
              <a:rPr lang="en-US" dirty="0" err="1"/>
              <a:t>chép</a:t>
            </a:r>
            <a:r>
              <a:rPr lang="en-US" dirty="0"/>
              <a:t> </a:t>
            </a:r>
            <a:r>
              <a:rPr lang="en-US" dirty="0" err="1"/>
              <a:t>một</a:t>
            </a:r>
            <a:r>
              <a:rPr lang="en-US" dirty="0"/>
              <a:t> </a:t>
            </a:r>
            <a:r>
              <a:rPr lang="en-US" dirty="0" err="1"/>
              <a:t>mục</a:t>
            </a:r>
            <a:r>
              <a:rPr lang="en-US" dirty="0"/>
              <a:t> </a:t>
            </a:r>
            <a:r>
              <a:rPr lang="en-US" dirty="0" err="1"/>
              <a:t>đã</a:t>
            </a:r>
            <a:r>
              <a:rPr lang="en-US" dirty="0"/>
              <a:t> </a:t>
            </a:r>
            <a:r>
              <a:rPr lang="en-US" dirty="0" err="1"/>
              <a:t>chọn</a:t>
            </a:r>
            <a:r>
              <a:rPr lang="en-US" dirty="0"/>
              <a:t>, </a:t>
            </a:r>
            <a:r>
              <a:rPr lang="en-US" dirty="0" err="1"/>
              <a:t>trên</a:t>
            </a:r>
            <a:r>
              <a:rPr lang="en-US" dirty="0"/>
              <a:t> </a:t>
            </a:r>
            <a:r>
              <a:rPr lang="en-US" dirty="0" err="1"/>
              <a:t>thẻ</a:t>
            </a:r>
            <a:r>
              <a:rPr lang="en-US" dirty="0"/>
              <a:t> Home, </a:t>
            </a:r>
            <a:r>
              <a:rPr lang="en-US" dirty="0" err="1"/>
              <a:t>nhóm</a:t>
            </a:r>
            <a:r>
              <a:rPr lang="en-US" dirty="0"/>
              <a:t> Clipboard </a:t>
            </a:r>
            <a:r>
              <a:rPr lang="en-US" dirty="0">
                <a:sym typeface="Symbol" panose="05050102010706020507" pitchFamily="18" charset="2"/>
              </a:rPr>
              <a:t> </a:t>
            </a:r>
            <a:r>
              <a:rPr lang="en-US" dirty="0" err="1"/>
              <a:t>Chọn</a:t>
            </a:r>
            <a:r>
              <a:rPr lang="en-US" dirty="0"/>
              <a:t>         </a:t>
            </a:r>
            <a:r>
              <a:rPr lang="en-US" dirty="0" err="1"/>
              <a:t>hoặc</a:t>
            </a:r>
            <a:r>
              <a:rPr lang="en-US" dirty="0"/>
              <a:t> </a:t>
            </a:r>
            <a:r>
              <a:rPr lang="en-US" dirty="0" err="1"/>
              <a:t>nhấn</a:t>
            </a:r>
            <a:r>
              <a:rPr lang="en-US" dirty="0"/>
              <a:t> </a:t>
            </a:r>
            <a:r>
              <a:rPr lang="en-US" dirty="0" err="1"/>
              <a:t>Ctrl+C</a:t>
            </a:r>
            <a:endParaRPr lang="en-US" dirty="0"/>
          </a:p>
          <a:p>
            <a:pPr lvl="1" algn="just"/>
            <a:r>
              <a:rPr lang="en-US" dirty="0" err="1"/>
              <a:t>Để</a:t>
            </a:r>
            <a:r>
              <a:rPr lang="en-US" dirty="0"/>
              <a:t> </a:t>
            </a:r>
            <a:r>
              <a:rPr lang="en-US" dirty="0" err="1"/>
              <a:t>dán</a:t>
            </a:r>
            <a:r>
              <a:rPr lang="en-US" dirty="0"/>
              <a:t> </a:t>
            </a:r>
            <a:r>
              <a:rPr lang="en-US" dirty="0" err="1"/>
              <a:t>một</a:t>
            </a:r>
            <a:r>
              <a:rPr lang="en-US" dirty="0"/>
              <a:t> </a:t>
            </a:r>
            <a:r>
              <a:rPr lang="en-US" dirty="0" err="1"/>
              <a:t>mục</a:t>
            </a:r>
            <a:r>
              <a:rPr lang="en-US" dirty="0"/>
              <a:t>, </a:t>
            </a:r>
            <a:r>
              <a:rPr lang="en-US" dirty="0" err="1"/>
              <a:t>định</a:t>
            </a:r>
            <a:r>
              <a:rPr lang="en-US" dirty="0"/>
              <a:t> </a:t>
            </a:r>
            <a:r>
              <a:rPr lang="en-US" dirty="0" err="1"/>
              <a:t>vị</a:t>
            </a:r>
            <a:r>
              <a:rPr lang="en-US" dirty="0"/>
              <a:t> </a:t>
            </a:r>
            <a:r>
              <a:rPr lang="en-US" dirty="0" err="1"/>
              <a:t>điểm</a:t>
            </a:r>
            <a:r>
              <a:rPr lang="en-US" dirty="0"/>
              <a:t> </a:t>
            </a:r>
            <a:r>
              <a:rPr lang="en-US" dirty="0" err="1"/>
              <a:t>chèn</a:t>
            </a:r>
            <a:r>
              <a:rPr lang="en-US" dirty="0"/>
              <a:t>, </a:t>
            </a:r>
            <a:r>
              <a:rPr lang="en-US" dirty="0" err="1"/>
              <a:t>trên</a:t>
            </a:r>
            <a:r>
              <a:rPr lang="en-US" dirty="0"/>
              <a:t> </a:t>
            </a:r>
            <a:r>
              <a:rPr lang="en-US" dirty="0" err="1"/>
              <a:t>thẻ</a:t>
            </a:r>
            <a:r>
              <a:rPr lang="en-US" dirty="0"/>
              <a:t> Home, </a:t>
            </a:r>
            <a:r>
              <a:rPr lang="en-US" dirty="0" err="1"/>
              <a:t>nhóm</a:t>
            </a:r>
            <a:r>
              <a:rPr lang="en-US" dirty="0"/>
              <a:t> Clipboard </a:t>
            </a:r>
            <a:r>
              <a:rPr lang="en-US" dirty="0">
                <a:sym typeface="Symbol" panose="05050102010706020507" pitchFamily="18" charset="2"/>
              </a:rPr>
              <a:t> </a:t>
            </a:r>
            <a:r>
              <a:rPr lang="en-US" dirty="0" err="1"/>
              <a:t>Chọn</a:t>
            </a:r>
            <a:r>
              <a:rPr lang="en-US" dirty="0"/>
              <a:t> Paste </a:t>
            </a:r>
            <a:r>
              <a:rPr lang="en-US" dirty="0" err="1"/>
              <a:t>hoặc</a:t>
            </a:r>
            <a:r>
              <a:rPr lang="en-US" dirty="0"/>
              <a:t> </a:t>
            </a:r>
            <a:r>
              <a:rPr lang="en-US" dirty="0" err="1"/>
              <a:t>nhấn</a:t>
            </a:r>
            <a:r>
              <a:rPr lang="en-US" dirty="0"/>
              <a:t> </a:t>
            </a:r>
            <a:r>
              <a:rPr lang="en-US" dirty="0" err="1"/>
              <a:t>Ctrl+V</a:t>
            </a:r>
            <a:endParaRPr lang="en-US" sz="3200" dirty="0"/>
          </a:p>
        </p:txBody>
      </p:sp>
      <p:pic>
        <p:nvPicPr>
          <p:cNvPr id="6" name="Picture 5" descr="\\CCISERVER\Common\Publishing\Working\In Development\7500 IC3 GS5\KA\KA L02\Word Screens\wd-09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020" y="3007447"/>
            <a:ext cx="382859" cy="182880"/>
          </a:xfrm>
          <a:prstGeom prst="rect">
            <a:avLst/>
          </a:prstGeom>
          <a:noFill/>
          <a:ln>
            <a:noFill/>
          </a:ln>
        </p:spPr>
      </p:pic>
      <p:pic>
        <p:nvPicPr>
          <p:cNvPr id="7" name="Picture 6" descr="\\CCISERVER\Common\Publishing\Working\In Development\7500 IC3 GS5\KA\KA L02\Word Screens\wd-092.png"/>
          <p:cNvPicPr/>
          <p:nvPr/>
        </p:nvPicPr>
        <p:blipFill>
          <a:blip r:embed="rId3">
            <a:extLst>
              <a:ext uri="{28A0092B-C50C-407E-A947-70E740481C1C}">
                <a14:useLocalDpi xmlns:a14="http://schemas.microsoft.com/office/drawing/2010/main" val="0"/>
              </a:ext>
            </a:extLst>
          </a:blip>
          <a:srcRect/>
          <a:stretch>
            <a:fillRect/>
          </a:stretch>
        </p:blipFill>
        <p:spPr bwMode="auto">
          <a:xfrm>
            <a:off x="3702217" y="3717181"/>
            <a:ext cx="411481" cy="182880"/>
          </a:xfrm>
          <a:prstGeom prst="rect">
            <a:avLst/>
          </a:prstGeom>
          <a:noFill/>
          <a:ln>
            <a:noFill/>
          </a:ln>
        </p:spPr>
      </p:pic>
    </p:spTree>
    <p:extLst>
      <p:ext uri="{BB962C8B-B14F-4D97-AF65-F5344CB8AC3E}">
        <p14:creationId xmlns:p14="http://schemas.microsoft.com/office/powerpoint/2010/main" val="38584241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a:t>
            </a:r>
            <a:r>
              <a:rPr lang="en-US" dirty="0" err="1"/>
              <a:t>đối</a:t>
            </a:r>
            <a:r>
              <a:rPr lang="en-US" dirty="0"/>
              <a:t> t</a:t>
            </a:r>
            <a:r>
              <a:rPr lang="vi-VN" dirty="0"/>
              <a:t>ư</a:t>
            </a:r>
            <a:r>
              <a:rPr lang="en-US" dirty="0" err="1"/>
              <a:t>ợng</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241738" y="1346200"/>
            <a:ext cx="5717628" cy="3286523"/>
          </a:xfrm>
        </p:spPr>
        <p:txBody>
          <a:bodyPr>
            <a:normAutofit/>
          </a:bodyPr>
          <a:lstStyle/>
          <a:p>
            <a:r>
              <a:rPr lang="vi-VN" dirty="0"/>
              <a:t>Định dạng văn bản</a:t>
            </a:r>
          </a:p>
          <a:p>
            <a:pPr lvl="1" algn="just"/>
            <a:r>
              <a:rPr lang="vi-VN" dirty="0"/>
              <a:t>Nhóm </a:t>
            </a:r>
            <a:r>
              <a:rPr lang="en-US" dirty="0"/>
              <a:t>Font</a:t>
            </a:r>
            <a:r>
              <a:rPr lang="vi-VN" dirty="0"/>
              <a:t> trong t</a:t>
            </a:r>
            <a:r>
              <a:rPr lang="en-US" dirty="0" err="1"/>
              <a:t>hẻ</a:t>
            </a:r>
            <a:r>
              <a:rPr lang="vi-VN" dirty="0"/>
              <a:t> </a:t>
            </a:r>
            <a:r>
              <a:rPr lang="en-US" dirty="0"/>
              <a:t>Home</a:t>
            </a:r>
            <a:r>
              <a:rPr lang="vi-VN" dirty="0"/>
              <a:t> cung cấp quyền truy cập vào các tùy chọn định dạng ký tự</a:t>
            </a:r>
          </a:p>
          <a:p>
            <a:pPr lvl="1" algn="just"/>
            <a:r>
              <a:rPr lang="vi-VN" dirty="0"/>
              <a:t>Thanh công cụ Mini cung cấp quyền truy cập tương tự và bao gồm hỗn hợp các nút định dạng ký tự và đoạn văn</a:t>
            </a:r>
            <a:endParaRPr lang="en-US" dirty="0"/>
          </a:p>
        </p:txBody>
      </p:sp>
      <p:pic>
        <p:nvPicPr>
          <p:cNvPr id="7" name="Picture 6" descr="\\CCISERVER\Common\Publishing\Working\In Development\7500 IC3 GS5\KA\KA L05\PPT Screens\ppt-03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4968" y="1573548"/>
            <a:ext cx="2914368" cy="789675"/>
          </a:xfrm>
          <a:prstGeom prst="rect">
            <a:avLst/>
          </a:prstGeom>
          <a:noFill/>
          <a:ln>
            <a:noFill/>
          </a:ln>
        </p:spPr>
      </p:pic>
      <p:pic>
        <p:nvPicPr>
          <p:cNvPr id="8" name="Picture 7" descr="\\CCISERVER\Common\Publishing\Working\In Development\7500 IC3 GS5\KA\KA L05\PPT Screens\ppt-0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2089" y="2780278"/>
            <a:ext cx="2380125" cy="961366"/>
          </a:xfrm>
          <a:prstGeom prst="rect">
            <a:avLst/>
          </a:prstGeom>
          <a:noFill/>
          <a:ln>
            <a:noFill/>
          </a:ln>
        </p:spPr>
      </p:pic>
    </p:spTree>
    <p:extLst>
      <p:ext uri="{BB962C8B-B14F-4D97-AF65-F5344CB8AC3E}">
        <p14:creationId xmlns:p14="http://schemas.microsoft.com/office/powerpoint/2010/main" val="1208005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a:t>
            </a:r>
            <a:r>
              <a:rPr lang="en-US" dirty="0" err="1"/>
              <a:t>đối</a:t>
            </a:r>
            <a:r>
              <a:rPr lang="en-US" dirty="0"/>
              <a:t> t</a:t>
            </a:r>
            <a:r>
              <a:rPr lang="vi-VN" dirty="0"/>
              <a:t>ư</a:t>
            </a:r>
            <a:r>
              <a:rPr lang="en-US" dirty="0" err="1"/>
              <a:t>ợng</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50" y="1177160"/>
            <a:ext cx="7886700" cy="3455564"/>
          </a:xfrm>
        </p:spPr>
        <p:txBody>
          <a:bodyPr/>
          <a:lstStyle/>
          <a:p>
            <a:r>
              <a:rPr lang="en-US" dirty="0" err="1"/>
              <a:t>Căn</a:t>
            </a:r>
            <a:r>
              <a:rPr lang="en-US" dirty="0"/>
              <a:t> </a:t>
            </a:r>
            <a:r>
              <a:rPr lang="en-US" dirty="0" err="1"/>
              <a:t>chỉnh</a:t>
            </a:r>
            <a:r>
              <a:rPr lang="en-US" dirty="0"/>
              <a:t> </a:t>
            </a:r>
            <a:r>
              <a:rPr lang="en-US" dirty="0" err="1"/>
              <a:t>văn</a:t>
            </a:r>
            <a:r>
              <a:rPr lang="en-US" dirty="0"/>
              <a:t> bản</a:t>
            </a:r>
          </a:p>
          <a:p>
            <a:pPr lvl="1" algn="just"/>
            <a:r>
              <a:rPr lang="en-US" dirty="0" err="1"/>
              <a:t>Trên</a:t>
            </a:r>
            <a:r>
              <a:rPr lang="en-US" dirty="0"/>
              <a:t> </a:t>
            </a:r>
            <a:r>
              <a:rPr lang="en-US" dirty="0" err="1"/>
              <a:t>thẻ</a:t>
            </a:r>
            <a:r>
              <a:rPr lang="en-US" dirty="0"/>
              <a:t> Home, </a:t>
            </a:r>
            <a:r>
              <a:rPr lang="en-US" dirty="0" err="1"/>
              <a:t>nhóm</a:t>
            </a:r>
            <a:r>
              <a:rPr lang="en-US" dirty="0"/>
              <a:t> Paragraph </a:t>
            </a:r>
            <a:r>
              <a:rPr lang="en-US" dirty="0">
                <a:sym typeface="Symbol" panose="05050102010706020507" pitchFamily="18" charset="2"/>
              </a:rPr>
              <a:t> </a:t>
            </a:r>
            <a:r>
              <a:rPr lang="en-US" dirty="0" err="1"/>
              <a:t>Chọn</a:t>
            </a:r>
            <a:r>
              <a:rPr lang="en-US" dirty="0"/>
              <a:t> </a:t>
            </a:r>
            <a:r>
              <a:rPr lang="en-US" dirty="0" err="1"/>
              <a:t>tùy</a:t>
            </a:r>
            <a:r>
              <a:rPr lang="en-US" dirty="0"/>
              <a:t> </a:t>
            </a:r>
            <a:r>
              <a:rPr lang="en-US" dirty="0" err="1"/>
              <a:t>chọn</a:t>
            </a:r>
            <a:r>
              <a:rPr lang="en-US" dirty="0"/>
              <a:t> </a:t>
            </a:r>
            <a:r>
              <a:rPr lang="en-US" dirty="0" err="1"/>
              <a:t>căn</a:t>
            </a:r>
            <a:r>
              <a:rPr lang="en-US" dirty="0"/>
              <a:t> </a:t>
            </a:r>
            <a:r>
              <a:rPr lang="en-US" dirty="0" err="1"/>
              <a:t>chỉnh</a:t>
            </a:r>
            <a:r>
              <a:rPr lang="en-US" dirty="0"/>
              <a:t> </a:t>
            </a:r>
            <a:r>
              <a:rPr lang="en-US" dirty="0" err="1"/>
              <a:t>phù</a:t>
            </a:r>
            <a:r>
              <a:rPr lang="en-US" dirty="0"/>
              <a:t> </a:t>
            </a:r>
            <a:r>
              <a:rPr lang="en-US" dirty="0" err="1"/>
              <a:t>hợp</a:t>
            </a:r>
            <a:endParaRPr lang="en-US" dirty="0"/>
          </a:p>
        </p:txBody>
      </p:sp>
      <p:grpSp>
        <p:nvGrpSpPr>
          <p:cNvPr id="6" name="Canvas 297"/>
          <p:cNvGrpSpPr>
            <a:grpSpLocks noChangeAspect="1"/>
          </p:cNvGrpSpPr>
          <p:nvPr/>
        </p:nvGrpSpPr>
        <p:grpSpPr>
          <a:xfrm>
            <a:off x="3084713" y="2258621"/>
            <a:ext cx="2974573" cy="2203822"/>
            <a:chOff x="0" y="0"/>
            <a:chExt cx="1289050" cy="955040"/>
          </a:xfrm>
        </p:grpSpPr>
        <p:sp>
          <p:nvSpPr>
            <p:cNvPr id="7" name="Rectangle 6"/>
            <p:cNvSpPr/>
            <p:nvPr/>
          </p:nvSpPr>
          <p:spPr>
            <a:xfrm>
              <a:off x="0" y="0"/>
              <a:ext cx="1289050" cy="955040"/>
            </a:xfrm>
            <a:prstGeom prst="rect">
              <a:avLst/>
            </a:prstGeom>
          </p:spPr>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6" y="357069"/>
              <a:ext cx="703954" cy="224336"/>
            </a:xfrm>
            <a:prstGeom prst="rect">
              <a:avLst/>
            </a:prstGeom>
          </p:spPr>
        </p:pic>
        <p:cxnSp>
          <p:nvCxnSpPr>
            <p:cNvPr id="9" name="AutoShape 2073"/>
            <p:cNvCxnSpPr>
              <a:cxnSpLocks noChangeShapeType="1"/>
            </p:cNvCxnSpPr>
            <p:nvPr/>
          </p:nvCxnSpPr>
          <p:spPr bwMode="auto">
            <a:xfrm flipV="1">
              <a:off x="907576" y="554983"/>
              <a:ext cx="0" cy="2272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2074"/>
            <p:cNvCxnSpPr>
              <a:cxnSpLocks noChangeShapeType="1"/>
            </p:cNvCxnSpPr>
            <p:nvPr/>
          </p:nvCxnSpPr>
          <p:spPr bwMode="auto">
            <a:xfrm flipV="1">
              <a:off x="588536" y="549698"/>
              <a:ext cx="0" cy="23253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2075"/>
            <p:cNvCxnSpPr>
              <a:cxnSpLocks noChangeShapeType="1"/>
            </p:cNvCxnSpPr>
            <p:nvPr/>
          </p:nvCxnSpPr>
          <p:spPr bwMode="auto">
            <a:xfrm>
              <a:off x="379940" y="182880"/>
              <a:ext cx="0" cy="19767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2076"/>
            <p:cNvCxnSpPr>
              <a:cxnSpLocks noChangeShapeType="1"/>
            </p:cNvCxnSpPr>
            <p:nvPr/>
          </p:nvCxnSpPr>
          <p:spPr bwMode="auto">
            <a:xfrm>
              <a:off x="733682" y="182880"/>
              <a:ext cx="0" cy="19767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Text Box 2079"/>
            <p:cNvSpPr txBox="1">
              <a:spLocks noChangeArrowheads="1"/>
            </p:cNvSpPr>
            <p:nvPr/>
          </p:nvSpPr>
          <p:spPr bwMode="auto">
            <a:xfrm>
              <a:off x="254666" y="88560"/>
              <a:ext cx="461185" cy="188212"/>
            </a:xfrm>
            <a:prstGeom prst="rect">
              <a:avLst/>
            </a:prstGeom>
            <a:noFill/>
            <a:ln>
              <a:noFill/>
            </a:ln>
          </p:spPr>
          <p:txBody>
            <a:bodyPr rot="0" vert="horz" wrap="square" lIns="19050" tIns="19050" rIns="19050" bIns="19050" anchor="t" anchorCtr="0" upright="1">
              <a:noAutofit/>
            </a:bodyPr>
            <a:lstStyle/>
            <a:p>
              <a:pPr algn="just"/>
              <a:r>
                <a:rPr lang="en-US" sz="900" dirty="0">
                  <a:latin typeface="Segoe UI" panose="020B0502040204020203" pitchFamily="34" charset="0"/>
                  <a:ea typeface="Times New Roman" panose="02020603050405020304" pitchFamily="18" charset="0"/>
                  <a:cs typeface="Arial" panose="020B0604020202020204" pitchFamily="34" charset="0"/>
                </a:rPr>
                <a:t>Align Left</a:t>
              </a:r>
            </a:p>
          </p:txBody>
        </p:sp>
        <p:sp>
          <p:nvSpPr>
            <p:cNvPr id="14" name="Text Box 2080"/>
            <p:cNvSpPr txBox="1">
              <a:spLocks noChangeArrowheads="1"/>
            </p:cNvSpPr>
            <p:nvPr/>
          </p:nvSpPr>
          <p:spPr bwMode="auto">
            <a:xfrm>
              <a:off x="464147" y="88337"/>
              <a:ext cx="609600" cy="176606"/>
            </a:xfrm>
            <a:prstGeom prst="rect">
              <a:avLst/>
            </a:prstGeom>
            <a:noFill/>
            <a:ln>
              <a:noFill/>
            </a:ln>
          </p:spPr>
          <p:txBody>
            <a:bodyPr rot="0" vert="horz" wrap="square" lIns="19050" tIns="19050" rIns="19050" bIns="19050" anchor="t" anchorCtr="0" upright="1">
              <a:noAutofit/>
            </a:bodyPr>
            <a:lstStyle/>
            <a:p>
              <a:pPr algn="ctr"/>
              <a:r>
                <a:rPr lang="en-US" sz="900" dirty="0">
                  <a:latin typeface="Segoe UI" panose="020B0502040204020203" pitchFamily="34" charset="0"/>
                  <a:ea typeface="Times New Roman" panose="02020603050405020304" pitchFamily="18" charset="0"/>
                  <a:cs typeface="Arial" panose="020B0604020202020204" pitchFamily="34" charset="0"/>
                </a:rPr>
                <a:t>Align Right</a:t>
              </a:r>
            </a:p>
          </p:txBody>
        </p:sp>
        <p:sp>
          <p:nvSpPr>
            <p:cNvPr id="15" name="Text Box 2080"/>
            <p:cNvSpPr txBox="1">
              <a:spLocks noChangeArrowheads="1"/>
            </p:cNvSpPr>
            <p:nvPr/>
          </p:nvSpPr>
          <p:spPr bwMode="auto">
            <a:xfrm>
              <a:off x="348038" y="753433"/>
              <a:ext cx="375529" cy="160967"/>
            </a:xfrm>
            <a:prstGeom prst="rect">
              <a:avLst/>
            </a:prstGeom>
            <a:solidFill>
              <a:schemeClr val="bg1"/>
            </a:solidFill>
            <a:ln>
              <a:noFill/>
            </a:ln>
          </p:spPr>
          <p:txBody>
            <a:bodyPr rot="0" vert="horz" wrap="square" lIns="19050" tIns="19050" rIns="19050" bIns="19050" anchor="t" anchorCtr="0" upright="1">
              <a:noAutofit/>
            </a:bodyPr>
            <a:lstStyle/>
            <a:p>
              <a:pPr algn="ctr"/>
              <a:r>
                <a:rPr lang="en-US" sz="900" dirty="0">
                  <a:latin typeface="Segoe UI" panose="020B0502040204020203" pitchFamily="34" charset="0"/>
                  <a:ea typeface="Times New Roman" panose="02020603050405020304" pitchFamily="18" charset="0"/>
                  <a:cs typeface="Arial" panose="020B0604020202020204" pitchFamily="34" charset="0"/>
                </a:rPr>
                <a:t>Center</a:t>
              </a:r>
            </a:p>
          </p:txBody>
        </p:sp>
        <p:sp>
          <p:nvSpPr>
            <p:cNvPr id="16" name="Text Box 2080"/>
            <p:cNvSpPr txBox="1">
              <a:spLocks noChangeArrowheads="1"/>
            </p:cNvSpPr>
            <p:nvPr/>
          </p:nvSpPr>
          <p:spPr bwMode="auto">
            <a:xfrm>
              <a:off x="784438" y="756686"/>
              <a:ext cx="425920" cy="173616"/>
            </a:xfrm>
            <a:prstGeom prst="rect">
              <a:avLst/>
            </a:prstGeom>
            <a:solidFill>
              <a:schemeClr val="bg1"/>
            </a:solidFill>
            <a:ln>
              <a:noFill/>
            </a:ln>
          </p:spPr>
          <p:txBody>
            <a:bodyPr rot="0" vert="horz" wrap="square" lIns="19050" tIns="19050" rIns="19050" bIns="19050" anchor="t" anchorCtr="0" upright="1">
              <a:noAutofit/>
            </a:bodyPr>
            <a:lstStyle/>
            <a:p>
              <a:r>
                <a:rPr lang="en-US" sz="900" dirty="0">
                  <a:latin typeface="Segoe UI" panose="020B0502040204020203" pitchFamily="34" charset="0"/>
                  <a:ea typeface="Times New Roman" panose="02020603050405020304" pitchFamily="18" charset="0"/>
                  <a:cs typeface="Arial" panose="020B0604020202020204" pitchFamily="34" charset="0"/>
                </a:rPr>
                <a:t>Justify</a:t>
              </a:r>
            </a:p>
          </p:txBody>
        </p:sp>
      </p:grpSp>
    </p:spTree>
    <p:extLst>
      <p:ext uri="{BB962C8B-B14F-4D97-AF65-F5344CB8AC3E}">
        <p14:creationId xmlns:p14="http://schemas.microsoft.com/office/powerpoint/2010/main" val="310899396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a:t>
            </a:r>
            <a:r>
              <a:rPr lang="en-US" dirty="0" err="1"/>
              <a:t>đối</a:t>
            </a:r>
            <a:r>
              <a:rPr lang="en-US" dirty="0"/>
              <a:t> t</a:t>
            </a:r>
            <a:r>
              <a:rPr lang="vi-VN" dirty="0"/>
              <a:t>ư</a:t>
            </a:r>
            <a:r>
              <a:rPr lang="en-US" dirty="0" err="1"/>
              <a:t>ợng</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50" y="1346200"/>
            <a:ext cx="5835212" cy="3286523"/>
          </a:xfrm>
        </p:spPr>
        <p:txBody>
          <a:bodyPr>
            <a:normAutofit/>
          </a:bodyPr>
          <a:lstStyle/>
          <a:p>
            <a:pPr algn="just"/>
            <a:r>
              <a:rPr lang="vi-VN" dirty="0"/>
              <a:t>Chèn </a:t>
            </a:r>
            <a:r>
              <a:rPr lang="en-US" dirty="0" err="1"/>
              <a:t>hình</a:t>
            </a:r>
            <a:r>
              <a:rPr lang="en-US" dirty="0"/>
              <a:t> </a:t>
            </a:r>
            <a:r>
              <a:rPr lang="vi-VN" dirty="0"/>
              <a:t>ảnh</a:t>
            </a:r>
          </a:p>
          <a:p>
            <a:pPr lvl="1" algn="just"/>
            <a:r>
              <a:rPr lang="vi-VN" dirty="0"/>
              <a:t>Trên t</a:t>
            </a:r>
            <a:r>
              <a:rPr lang="en-US" dirty="0" err="1"/>
              <a:t>hẻ</a:t>
            </a:r>
            <a:r>
              <a:rPr lang="vi-VN" dirty="0"/>
              <a:t> </a:t>
            </a:r>
            <a:r>
              <a:rPr lang="en-US" dirty="0"/>
              <a:t>Insert</a:t>
            </a:r>
            <a:r>
              <a:rPr lang="vi-VN" dirty="0"/>
              <a:t>, nhóm </a:t>
            </a:r>
            <a:r>
              <a:rPr lang="en-US" dirty="0"/>
              <a:t>Images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Pictures,</a:t>
            </a:r>
            <a:r>
              <a:rPr lang="vi-VN" dirty="0"/>
              <a:t> hoặc</a:t>
            </a:r>
          </a:p>
          <a:p>
            <a:pPr lvl="1" algn="just"/>
            <a:r>
              <a:rPr lang="vi-VN" dirty="0"/>
              <a:t>Chọn một bố cục có chứa </a:t>
            </a:r>
            <a:r>
              <a:rPr lang="en-US" dirty="0" err="1"/>
              <a:t>trình</a:t>
            </a:r>
            <a:r>
              <a:rPr lang="vi-VN" dirty="0"/>
              <a:t> giữ chỗ </a:t>
            </a:r>
            <a:r>
              <a:rPr lang="en-US" dirty="0"/>
              <a:t>Content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Pictures</a:t>
            </a:r>
            <a:r>
              <a:rPr lang="vi-VN" dirty="0"/>
              <a:t> để chèn ảnh từ vị trí đã lưu</a:t>
            </a:r>
            <a:endParaRPr lang="en-US" dirty="0"/>
          </a:p>
        </p:txBody>
      </p:sp>
      <p:pic>
        <p:nvPicPr>
          <p:cNvPr id="6" name="Picture 5" descr="\\CCISERVER\Common\Publishing\Working\In Development\7500 IC3 GS5\KA\KA L05\PPT Screens\ppt-040.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6578489" y="2122433"/>
            <a:ext cx="2406092" cy="1734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672581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đối</a:t>
            </a:r>
            <a:r>
              <a:rPr lang="en-US" dirty="0"/>
              <a:t> t</a:t>
            </a:r>
            <a:r>
              <a:rPr lang="vi-VN" dirty="0"/>
              <a:t>ư</a:t>
            </a:r>
            <a:r>
              <a:rPr lang="en-US" dirty="0" err="1"/>
              <a:t>ợng</a:t>
            </a:r>
            <a:r>
              <a:rPr lang="en-US" dirty="0"/>
              <a:t> </a:t>
            </a:r>
            <a:r>
              <a:rPr lang="en-US" dirty="0" err="1"/>
              <a:t>hoạt</a:t>
            </a:r>
            <a:r>
              <a:rPr lang="en-US" dirty="0"/>
              <a:t> </a:t>
            </a:r>
            <a:r>
              <a:rPr lang="en-US" dirty="0" err="1"/>
              <a:t>hình</a:t>
            </a:r>
            <a:endParaRPr lang="en-US" dirty="0"/>
          </a:p>
        </p:txBody>
      </p:sp>
      <p:sp>
        <p:nvSpPr>
          <p:cNvPr id="3" name="Content Placeholder 2"/>
          <p:cNvSpPr>
            <a:spLocks noGrp="1"/>
          </p:cNvSpPr>
          <p:nvPr>
            <p:ph idx="1"/>
          </p:nvPr>
        </p:nvSpPr>
        <p:spPr>
          <a:xfrm>
            <a:off x="269097" y="1352551"/>
            <a:ext cx="5974047" cy="3280172"/>
          </a:xfrm>
        </p:spPr>
        <p:txBody>
          <a:bodyPr>
            <a:normAutofit/>
          </a:bodyPr>
          <a:lstStyle/>
          <a:p>
            <a:pPr algn="just"/>
            <a:r>
              <a:rPr lang="vi-VN" dirty="0"/>
              <a:t>Trên t</a:t>
            </a:r>
            <a:r>
              <a:rPr lang="en-US" dirty="0" err="1"/>
              <a:t>hẻ</a:t>
            </a:r>
            <a:r>
              <a:rPr lang="vi-VN" dirty="0"/>
              <a:t> </a:t>
            </a:r>
            <a:r>
              <a:rPr lang="en-US" dirty="0"/>
              <a:t>Animations</a:t>
            </a:r>
            <a:r>
              <a:rPr lang="vi-VN" dirty="0"/>
              <a:t>, nhóm </a:t>
            </a:r>
            <a:r>
              <a:rPr lang="en-US" dirty="0"/>
              <a:t>Animation</a:t>
            </a:r>
            <a:r>
              <a:rPr lang="vi-VN" dirty="0"/>
              <a:t>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t>More</a:t>
            </a:r>
            <a:r>
              <a:rPr lang="vi-VN" dirty="0"/>
              <a:t> để hiển thị </a:t>
            </a:r>
            <a:r>
              <a:rPr lang="en-US" dirty="0"/>
              <a:t>Animation Gallery</a:t>
            </a:r>
            <a:endParaRPr lang="vi-VN" dirty="0"/>
          </a:p>
          <a:p>
            <a:pPr algn="just"/>
            <a:r>
              <a:rPr lang="vi-VN" dirty="0"/>
              <a:t>Khi chọn một hình động, hãy đặt các tùy chọn cụ thể cho hình động bằng cách sử dụng nhóm </a:t>
            </a:r>
            <a:r>
              <a:rPr lang="en-US" dirty="0"/>
              <a:t>Timing</a:t>
            </a:r>
          </a:p>
        </p:txBody>
      </p:sp>
      <p:pic>
        <p:nvPicPr>
          <p:cNvPr id="6" name="Picture 5" descr="\\CCISERVER\Common\Publishing\Working\In Development\7500 IC3 GS5\KA\KA L05\PPT Screens\ppt-05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7389" y="1127103"/>
            <a:ext cx="2517514" cy="2468880"/>
          </a:xfrm>
          <a:prstGeom prst="rect">
            <a:avLst/>
          </a:prstGeom>
          <a:noFill/>
          <a:ln>
            <a:noFill/>
          </a:ln>
        </p:spPr>
      </p:pic>
      <p:pic>
        <p:nvPicPr>
          <p:cNvPr id="7" name="Picture 6" descr="\\CCISERVER\Common\Publishing\Working\In Development\7500 IC3 GS5\KA\KA L05\PPT Screens\ppt-05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7389" y="3764010"/>
            <a:ext cx="2517514" cy="868713"/>
          </a:xfrm>
          <a:prstGeom prst="rect">
            <a:avLst/>
          </a:prstGeom>
          <a:noFill/>
          <a:ln>
            <a:noFill/>
          </a:ln>
        </p:spPr>
      </p:pic>
    </p:spTree>
    <p:extLst>
      <p:ext uri="{BB962C8B-B14F-4D97-AF65-F5344CB8AC3E}">
        <p14:creationId xmlns:p14="http://schemas.microsoft.com/office/powerpoint/2010/main" val="254903362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 </a:t>
            </a:r>
          </a:p>
        </p:txBody>
      </p:sp>
      <p:sp>
        <p:nvSpPr>
          <p:cNvPr id="3" name="Content Placeholder 2"/>
          <p:cNvSpPr>
            <a:spLocks noGrp="1"/>
          </p:cNvSpPr>
          <p:nvPr>
            <p:ph idx="1"/>
          </p:nvPr>
        </p:nvSpPr>
        <p:spPr/>
        <p:txBody>
          <a:bodyPr/>
          <a:lstStyle/>
          <a:p>
            <a:r>
              <a:rPr lang="en-US" dirty="0"/>
              <a:t>App Stores</a:t>
            </a:r>
          </a:p>
        </p:txBody>
      </p:sp>
      <p:graphicFrame>
        <p:nvGraphicFramePr>
          <p:cNvPr id="6" name="Table 5"/>
          <p:cNvGraphicFramePr>
            <a:graphicFrameLocks noGrp="1"/>
          </p:cNvGraphicFramePr>
          <p:nvPr>
            <p:extLst>
              <p:ext uri="{D42A27DB-BD31-4B8C-83A1-F6EECF244321}">
                <p14:modId xmlns:p14="http://schemas.microsoft.com/office/powerpoint/2010/main" val="3693135582"/>
              </p:ext>
            </p:extLst>
          </p:nvPr>
        </p:nvGraphicFramePr>
        <p:xfrm>
          <a:off x="967563" y="1881602"/>
          <a:ext cx="6666613" cy="2318258"/>
        </p:xfrm>
        <a:graphic>
          <a:graphicData uri="http://schemas.openxmlformats.org/drawingml/2006/table">
            <a:tbl>
              <a:tblPr firstRow="1" firstCol="1" bandRow="1">
                <a:tableStyleId>{2D5ABB26-0587-4C30-8999-92F81FD0307C}</a:tableStyleId>
              </a:tblPr>
              <a:tblGrid>
                <a:gridCol w="4772065">
                  <a:extLst>
                    <a:ext uri="{9D8B030D-6E8A-4147-A177-3AD203B41FA5}">
                      <a16:colId xmlns:a16="http://schemas.microsoft.com/office/drawing/2014/main" val="20000"/>
                    </a:ext>
                  </a:extLst>
                </a:gridCol>
                <a:gridCol w="1894548">
                  <a:extLst>
                    <a:ext uri="{9D8B030D-6E8A-4147-A177-3AD203B41FA5}">
                      <a16:colId xmlns:a16="http://schemas.microsoft.com/office/drawing/2014/main" val="20001"/>
                    </a:ext>
                  </a:extLst>
                </a:gridCol>
              </a:tblGrid>
              <a:tr h="488207">
                <a:tc>
                  <a:txBody>
                    <a:bodyPr/>
                    <a:lstStyle/>
                    <a:p>
                      <a:pPr marL="0" algn="ctr">
                        <a:lnSpc>
                          <a:spcPct val="115000"/>
                        </a:lnSpc>
                        <a:spcBef>
                          <a:spcPts val="200"/>
                        </a:spcBef>
                        <a:spcAft>
                          <a:spcPts val="200"/>
                        </a:spcAft>
                      </a:pPr>
                      <a:r>
                        <a:rPr lang="en-CA" sz="2000" b="1" dirty="0">
                          <a:solidFill>
                            <a:schemeClr val="bg1"/>
                          </a:solidFill>
                          <a:effectLst/>
                          <a:latin typeface="Times New Roman" panose="02020603050405020304" pitchFamily="18" charset="0"/>
                          <a:cs typeface="Times New Roman" panose="02020603050405020304" pitchFamily="18" charset="0"/>
                        </a:rPr>
                        <a:t>App Store Name</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a:lnSpc>
                          <a:spcPct val="115000"/>
                        </a:lnSpc>
                        <a:spcBef>
                          <a:spcPts val="200"/>
                        </a:spcBef>
                        <a:spcAft>
                          <a:spcPts val="200"/>
                        </a:spcAft>
                      </a:pPr>
                      <a:r>
                        <a:rPr lang="en-CA" sz="2000" b="1" dirty="0">
                          <a:solidFill>
                            <a:schemeClr val="bg1"/>
                          </a:solidFill>
                          <a:effectLst/>
                          <a:latin typeface="Times New Roman" panose="02020603050405020304" pitchFamily="18" charset="0"/>
                          <a:cs typeface="Times New Roman" panose="02020603050405020304" pitchFamily="18" charset="0"/>
                        </a:rPr>
                        <a:t>Platform</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60103">
                <a:tc>
                  <a:txBody>
                    <a:bodyPr/>
                    <a:lstStyle/>
                    <a:p>
                      <a:pPr marL="0" marR="0" algn="l">
                        <a:lnSpc>
                          <a:spcPts val="1300"/>
                        </a:lnSpc>
                        <a:spcBef>
                          <a:spcPts val="100"/>
                        </a:spcBef>
                        <a:spcAft>
                          <a:spcPts val="600"/>
                        </a:spcAft>
                        <a:tabLst>
                          <a:tab pos="457200" algn="l"/>
                        </a:tabLst>
                      </a:pPr>
                      <a:r>
                        <a:rPr lang="x-none" sz="1800" dirty="0">
                          <a:solidFill>
                            <a:schemeClr val="bg1"/>
                          </a:solidFill>
                          <a:effectLst/>
                          <a:latin typeface="Times New Roman" panose="02020603050405020304" pitchFamily="18" charset="0"/>
                          <a:cs typeface="Times New Roman" panose="02020603050405020304" pitchFamily="18" charset="0"/>
                        </a:rPr>
                        <a:t>Google Play Store (or simply, Play Store)</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just">
                        <a:lnSpc>
                          <a:spcPts val="1300"/>
                        </a:lnSpc>
                        <a:spcBef>
                          <a:spcPts val="100"/>
                        </a:spcBef>
                        <a:spcAft>
                          <a:spcPts val="600"/>
                        </a:spcAft>
                        <a:tabLst>
                          <a:tab pos="457200" algn="l"/>
                        </a:tabLst>
                      </a:pPr>
                      <a:r>
                        <a:rPr lang="x-none" sz="1800" dirty="0">
                          <a:solidFill>
                            <a:schemeClr val="bg1"/>
                          </a:solidFill>
                          <a:effectLst/>
                          <a:latin typeface="Times New Roman" panose="02020603050405020304" pitchFamily="18" charset="0"/>
                          <a:cs typeface="Times New Roman" panose="02020603050405020304" pitchFamily="18" charset="0"/>
                        </a:rPr>
                        <a:t>Android</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81126">
                <a:tc>
                  <a:txBody>
                    <a:bodyPr/>
                    <a:lstStyle/>
                    <a:p>
                      <a:pPr marL="0" marR="0" algn="just">
                        <a:lnSpc>
                          <a:spcPts val="1300"/>
                        </a:lnSpc>
                        <a:spcBef>
                          <a:spcPts val="100"/>
                        </a:spcBef>
                        <a:spcAft>
                          <a:spcPts val="600"/>
                        </a:spcAft>
                        <a:tabLst>
                          <a:tab pos="457200" algn="l"/>
                        </a:tabLst>
                      </a:pPr>
                      <a:r>
                        <a:rPr lang="x-none" sz="1800" dirty="0">
                          <a:solidFill>
                            <a:schemeClr val="bg1"/>
                          </a:solidFill>
                          <a:effectLst/>
                          <a:latin typeface="Times New Roman" panose="02020603050405020304" pitchFamily="18" charset="0"/>
                          <a:cs typeface="Times New Roman" panose="02020603050405020304" pitchFamily="18" charset="0"/>
                        </a:rPr>
                        <a:t>App Store</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just">
                        <a:lnSpc>
                          <a:spcPts val="1300"/>
                        </a:lnSpc>
                        <a:spcBef>
                          <a:spcPts val="100"/>
                        </a:spcBef>
                        <a:spcAft>
                          <a:spcPts val="600"/>
                        </a:spcAft>
                        <a:tabLst>
                          <a:tab pos="457200" algn="l"/>
                        </a:tabLst>
                      </a:pPr>
                      <a:r>
                        <a:rPr lang="x-none" sz="1800" dirty="0">
                          <a:solidFill>
                            <a:schemeClr val="bg1"/>
                          </a:solidFill>
                          <a:effectLst/>
                          <a:latin typeface="Times New Roman" panose="02020603050405020304" pitchFamily="18" charset="0"/>
                          <a:cs typeface="Times New Roman" panose="02020603050405020304" pitchFamily="18" charset="0"/>
                        </a:rPr>
                        <a:t>iOS</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65529">
                <a:tc>
                  <a:txBody>
                    <a:bodyPr/>
                    <a:lstStyle/>
                    <a:p>
                      <a:pPr marL="0" marR="0" algn="just">
                        <a:lnSpc>
                          <a:spcPts val="1300"/>
                        </a:lnSpc>
                        <a:spcBef>
                          <a:spcPts val="100"/>
                        </a:spcBef>
                        <a:spcAft>
                          <a:spcPts val="600"/>
                        </a:spcAft>
                        <a:tabLst>
                          <a:tab pos="457200" algn="l"/>
                        </a:tabLst>
                      </a:pPr>
                      <a:r>
                        <a:rPr lang="x-none" sz="1800" dirty="0">
                          <a:solidFill>
                            <a:schemeClr val="bg1"/>
                          </a:solidFill>
                          <a:effectLst/>
                          <a:latin typeface="Times New Roman" panose="02020603050405020304" pitchFamily="18" charset="0"/>
                          <a:cs typeface="Times New Roman" panose="02020603050405020304" pitchFamily="18" charset="0"/>
                        </a:rPr>
                        <a:t>Windows Store</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just">
                        <a:lnSpc>
                          <a:spcPts val="1300"/>
                        </a:lnSpc>
                        <a:spcBef>
                          <a:spcPts val="100"/>
                        </a:spcBef>
                        <a:spcAft>
                          <a:spcPts val="600"/>
                        </a:spcAft>
                        <a:tabLst>
                          <a:tab pos="457200" algn="l"/>
                        </a:tabLst>
                      </a:pPr>
                      <a:r>
                        <a:rPr lang="x-none" sz="1800" dirty="0">
                          <a:solidFill>
                            <a:schemeClr val="bg1"/>
                          </a:solidFill>
                          <a:effectLst/>
                          <a:latin typeface="Times New Roman" panose="02020603050405020304" pitchFamily="18" charset="0"/>
                          <a:cs typeface="Times New Roman" panose="02020603050405020304" pitchFamily="18" charset="0"/>
                        </a:rPr>
                        <a:t>Windows</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57897">
                <a:tc>
                  <a:txBody>
                    <a:bodyPr/>
                    <a:lstStyle/>
                    <a:p>
                      <a:pPr marL="0" marR="0" algn="l">
                        <a:lnSpc>
                          <a:spcPts val="1300"/>
                        </a:lnSpc>
                        <a:spcBef>
                          <a:spcPts val="100"/>
                        </a:spcBef>
                        <a:spcAft>
                          <a:spcPts val="600"/>
                        </a:spcAft>
                        <a:tabLst>
                          <a:tab pos="457200" algn="l"/>
                        </a:tabLst>
                      </a:pPr>
                      <a:r>
                        <a:rPr lang="x-none" sz="1800" dirty="0">
                          <a:solidFill>
                            <a:schemeClr val="bg1"/>
                          </a:solidFill>
                          <a:effectLst/>
                          <a:latin typeface="Times New Roman" panose="02020603050405020304" pitchFamily="18" charset="0"/>
                          <a:cs typeface="Times New Roman" panose="02020603050405020304" pitchFamily="18" charset="0"/>
                        </a:rPr>
                        <a:t>Appstore</a:t>
                      </a:r>
                      <a:r>
                        <a:rPr lang="en-US" sz="1800" dirty="0">
                          <a:solidFill>
                            <a:schemeClr val="bg1"/>
                          </a:solidFill>
                          <a:effectLst/>
                          <a:latin typeface="Times New Roman" panose="02020603050405020304" pitchFamily="18" charset="0"/>
                          <a:cs typeface="Times New Roman" panose="02020603050405020304" pitchFamily="18" charset="0"/>
                        </a:rPr>
                        <a:t> for Android (via Amazon)</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just">
                        <a:lnSpc>
                          <a:spcPts val="1300"/>
                        </a:lnSpc>
                        <a:spcBef>
                          <a:spcPts val="100"/>
                        </a:spcBef>
                        <a:spcAft>
                          <a:spcPts val="600"/>
                        </a:spcAft>
                        <a:tabLst>
                          <a:tab pos="457200" algn="l"/>
                        </a:tabLst>
                      </a:pPr>
                      <a:r>
                        <a:rPr lang="x-none" sz="1800" dirty="0">
                          <a:solidFill>
                            <a:schemeClr val="bg1"/>
                          </a:solidFill>
                          <a:effectLst/>
                          <a:latin typeface="Times New Roman" panose="02020603050405020304" pitchFamily="18" charset="0"/>
                          <a:cs typeface="Times New Roman" panose="02020603050405020304" pitchFamily="18" charset="0"/>
                        </a:rPr>
                        <a:t>Android</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65396">
                <a:tc>
                  <a:txBody>
                    <a:bodyPr/>
                    <a:lstStyle/>
                    <a:p>
                      <a:pPr marL="0" marR="0" algn="just">
                        <a:lnSpc>
                          <a:spcPts val="1300"/>
                        </a:lnSpc>
                        <a:spcBef>
                          <a:spcPts val="100"/>
                        </a:spcBef>
                        <a:spcAft>
                          <a:spcPts val="600"/>
                        </a:spcAft>
                        <a:tabLst>
                          <a:tab pos="457200" algn="l"/>
                        </a:tabLst>
                      </a:pPr>
                      <a:r>
                        <a:rPr lang="x-none" sz="1800" dirty="0">
                          <a:solidFill>
                            <a:schemeClr val="bg1"/>
                          </a:solidFill>
                          <a:effectLst/>
                          <a:latin typeface="Times New Roman" panose="02020603050405020304" pitchFamily="18" charset="0"/>
                          <a:cs typeface="Times New Roman" panose="02020603050405020304" pitchFamily="18" charset="0"/>
                        </a:rPr>
                        <a:t>BlackBerry World</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just">
                        <a:lnSpc>
                          <a:spcPts val="1300"/>
                        </a:lnSpc>
                        <a:spcBef>
                          <a:spcPts val="100"/>
                        </a:spcBef>
                        <a:spcAft>
                          <a:spcPts val="600"/>
                        </a:spcAft>
                        <a:tabLst>
                          <a:tab pos="457200" algn="l"/>
                        </a:tabLst>
                      </a:pPr>
                      <a:r>
                        <a:rPr lang="x-none" sz="1800" dirty="0">
                          <a:solidFill>
                            <a:schemeClr val="bg1"/>
                          </a:solidFill>
                          <a:effectLst/>
                          <a:latin typeface="Times New Roman" panose="02020603050405020304" pitchFamily="18" charset="0"/>
                          <a:cs typeface="Times New Roman" panose="02020603050405020304" pitchFamily="18" charset="0"/>
                        </a:rPr>
                        <a:t>BlackBerry</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57150" marT="548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19644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đối</a:t>
            </a:r>
            <a:r>
              <a:rPr lang="en-US" dirty="0"/>
              <a:t> t</a:t>
            </a:r>
            <a:r>
              <a:rPr lang="vi-VN" dirty="0"/>
              <a:t>ư</a:t>
            </a:r>
            <a:r>
              <a:rPr lang="en-US" dirty="0" err="1"/>
              <a:t>ợng</a:t>
            </a:r>
            <a:r>
              <a:rPr lang="en-US" dirty="0"/>
              <a:t> </a:t>
            </a:r>
            <a:r>
              <a:rPr lang="en-US" dirty="0" err="1"/>
              <a:t>hoạt</a:t>
            </a:r>
            <a:r>
              <a:rPr lang="en-US" dirty="0"/>
              <a:t> </a:t>
            </a:r>
            <a:r>
              <a:rPr lang="en-US" dirty="0" err="1"/>
              <a:t>hình</a:t>
            </a:r>
            <a:endParaRPr lang="en-US" dirty="0"/>
          </a:p>
        </p:txBody>
      </p:sp>
      <p:sp>
        <p:nvSpPr>
          <p:cNvPr id="3" name="Content Placeholder 2"/>
          <p:cNvSpPr>
            <a:spLocks noGrp="1"/>
          </p:cNvSpPr>
          <p:nvPr>
            <p:ph sz="half" idx="1"/>
          </p:nvPr>
        </p:nvSpPr>
        <p:spPr>
          <a:xfrm>
            <a:off x="201348" y="1201218"/>
            <a:ext cx="7029770" cy="3612684"/>
          </a:xfrm>
        </p:spPr>
        <p:txBody>
          <a:bodyPr>
            <a:normAutofit/>
          </a:bodyPr>
          <a:lstStyle/>
          <a:p>
            <a:pPr algn="just"/>
            <a:r>
              <a:rPr lang="vi-VN" dirty="0"/>
              <a:t>Tùy chỉnh hoạt hình</a:t>
            </a:r>
          </a:p>
          <a:p>
            <a:pPr lvl="1" algn="just"/>
            <a:r>
              <a:rPr lang="vi-VN" dirty="0"/>
              <a:t>Để tùy chỉnh hoạt hình, trên t</a:t>
            </a:r>
            <a:r>
              <a:rPr lang="en-US" dirty="0" err="1"/>
              <a:t>hẻ</a:t>
            </a:r>
            <a:r>
              <a:rPr lang="vi-VN" dirty="0"/>
              <a:t> </a:t>
            </a:r>
            <a:r>
              <a:rPr lang="en-US" dirty="0"/>
              <a:t>Animations</a:t>
            </a:r>
            <a:r>
              <a:rPr lang="vi-VN" dirty="0"/>
              <a:t>, nhóm </a:t>
            </a:r>
            <a:r>
              <a:rPr lang="en-US" dirty="0"/>
              <a:t>Advanced Animation </a:t>
            </a:r>
            <a:r>
              <a:rPr lang="en-US" dirty="0">
                <a:sym typeface="Symbol" panose="05050102010706020507" pitchFamily="18" charset="2"/>
              </a:rPr>
              <a:t> </a:t>
            </a:r>
            <a:r>
              <a:rPr lang="en-US" dirty="0" err="1"/>
              <a:t>Chọn</a:t>
            </a:r>
            <a:r>
              <a:rPr lang="vi-VN" dirty="0"/>
              <a:t> </a:t>
            </a:r>
            <a:r>
              <a:rPr lang="en-US" dirty="0"/>
              <a:t>Animation Pane</a:t>
            </a:r>
            <a:endParaRPr lang="vi-VN" dirty="0"/>
          </a:p>
          <a:p>
            <a:pPr lvl="1" algn="just"/>
            <a:r>
              <a:rPr lang="vi-VN" dirty="0"/>
              <a:t>Khi chọn từng thành phần được làm động, PowerPoint cung cấp các tùy chọn kiểm soát thời điểm hoặc cách phần tử sẽ xuất hiện</a:t>
            </a:r>
          </a:p>
          <a:p>
            <a:pPr lvl="1" algn="just"/>
            <a:r>
              <a:rPr lang="vi-VN" dirty="0"/>
              <a:t>Khi áp dụng hình động cho các thành phần trên trang </a:t>
            </a:r>
            <a:r>
              <a:rPr lang="en-US" dirty="0" err="1"/>
              <a:t>trình</a:t>
            </a:r>
            <a:r>
              <a:rPr lang="en-US" dirty="0"/>
              <a:t> </a:t>
            </a:r>
            <a:r>
              <a:rPr lang="vi-VN" dirty="0"/>
              <a:t>chiếu, PowerPoint sẽ đặt các hộp được đánh số trên trang </a:t>
            </a:r>
            <a:r>
              <a:rPr lang="en-US" dirty="0" err="1"/>
              <a:t>trình</a:t>
            </a:r>
            <a:r>
              <a:rPr lang="en-US" dirty="0"/>
              <a:t> </a:t>
            </a:r>
            <a:r>
              <a:rPr lang="vi-VN" dirty="0"/>
              <a:t>chiếu và liệt kê các hình động theo thứ tự số trong </a:t>
            </a:r>
            <a:r>
              <a:rPr lang="en-US" dirty="0"/>
              <a:t>Animation Pane</a:t>
            </a:r>
            <a:r>
              <a:rPr lang="vi-VN" dirty="0"/>
              <a:t>.</a:t>
            </a:r>
            <a:endParaRPr lang="en-US" dirty="0"/>
          </a:p>
        </p:txBody>
      </p:sp>
      <p:pic>
        <p:nvPicPr>
          <p:cNvPr id="7" name="Content Placeholder 6" descr="\\CCISERVER\Common\Publishing\Working\In Development\7500 IC3 GS5\KA\KA L05\PPT Screens\ppt-057.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71601" y="1453302"/>
            <a:ext cx="1571051" cy="3263504"/>
          </a:xfrm>
          <a:prstGeom prst="rect">
            <a:avLst/>
          </a:prstGeom>
          <a:noFill/>
          <a:ln>
            <a:noFill/>
          </a:ln>
        </p:spPr>
      </p:pic>
    </p:spTree>
    <p:extLst>
      <p:ext uri="{BB962C8B-B14F-4D97-AF65-F5344CB8AC3E}">
        <p14:creationId xmlns:p14="http://schemas.microsoft.com/office/powerpoint/2010/main" val="242405275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đối</a:t>
            </a:r>
            <a:r>
              <a:rPr lang="en-US" dirty="0"/>
              <a:t> t</a:t>
            </a:r>
            <a:r>
              <a:rPr lang="vi-VN" dirty="0"/>
              <a:t>ư</a:t>
            </a:r>
            <a:r>
              <a:rPr lang="en-US" dirty="0" err="1"/>
              <a:t>ợng</a:t>
            </a:r>
            <a:r>
              <a:rPr lang="en-US" dirty="0"/>
              <a:t> </a:t>
            </a:r>
            <a:r>
              <a:rPr lang="en-US" dirty="0" err="1"/>
              <a:t>hoạt</a:t>
            </a:r>
            <a:r>
              <a:rPr lang="en-US" dirty="0"/>
              <a:t> </a:t>
            </a:r>
            <a:r>
              <a:rPr lang="en-US" dirty="0" err="1"/>
              <a:t>hình</a:t>
            </a:r>
            <a:endParaRPr lang="en-US" dirty="0"/>
          </a:p>
        </p:txBody>
      </p:sp>
      <p:sp>
        <p:nvSpPr>
          <p:cNvPr id="3" name="Content Placeholder 2"/>
          <p:cNvSpPr>
            <a:spLocks noGrp="1"/>
          </p:cNvSpPr>
          <p:nvPr>
            <p:ph idx="1"/>
          </p:nvPr>
        </p:nvSpPr>
        <p:spPr>
          <a:xfrm>
            <a:off x="207420" y="1346200"/>
            <a:ext cx="5394594" cy="3286523"/>
          </a:xfrm>
        </p:spPr>
        <p:txBody>
          <a:bodyPr/>
          <a:lstStyle/>
          <a:p>
            <a:r>
              <a:rPr lang="vi-VN" dirty="0"/>
              <a:t>Áp dụng chuyển tiếp Slide</a:t>
            </a:r>
          </a:p>
          <a:p>
            <a:pPr lvl="1" algn="just"/>
            <a:r>
              <a:rPr lang="vi-VN" dirty="0"/>
              <a:t>Trên t</a:t>
            </a:r>
            <a:r>
              <a:rPr lang="en-US" dirty="0" err="1"/>
              <a:t>hẻ</a:t>
            </a:r>
            <a:r>
              <a:rPr lang="vi-VN" dirty="0"/>
              <a:t> </a:t>
            </a:r>
            <a:r>
              <a:rPr lang="en-US" dirty="0"/>
              <a:t>Transitions</a:t>
            </a:r>
            <a:r>
              <a:rPr lang="vi-VN" dirty="0"/>
              <a:t>, nhóm </a:t>
            </a:r>
            <a:r>
              <a:rPr lang="en-US" dirty="0"/>
              <a:t>Transition to This Slide </a:t>
            </a:r>
            <a:r>
              <a:rPr lang="en-US" dirty="0">
                <a:sym typeface="Symbol" panose="05050102010706020507" pitchFamily="18" charset="2"/>
              </a:rPr>
              <a:t> </a:t>
            </a:r>
            <a:r>
              <a:rPr lang="en-US" dirty="0" err="1"/>
              <a:t>Chọn</a:t>
            </a:r>
            <a:r>
              <a:rPr lang="vi-VN" dirty="0"/>
              <a:t> </a:t>
            </a:r>
            <a:r>
              <a:rPr lang="en-US" dirty="0"/>
              <a:t>More</a:t>
            </a:r>
            <a:r>
              <a:rPr lang="vi-VN" dirty="0"/>
              <a:t> để hiển thị tất cả các kiểu chuyển tiếp trong thư viện</a:t>
            </a:r>
            <a:r>
              <a:rPr lang="en-US" dirty="0"/>
              <a:t> </a:t>
            </a:r>
            <a:r>
              <a:rPr lang="en-US" dirty="0">
                <a:sym typeface="Symbol" panose="05050102010706020507" pitchFamily="18" charset="2"/>
              </a:rPr>
              <a:t> </a:t>
            </a:r>
            <a:r>
              <a:rPr lang="en-US" dirty="0" err="1"/>
              <a:t>Chọn</a:t>
            </a:r>
            <a:r>
              <a:rPr lang="vi-VN" dirty="0"/>
              <a:t> chuyển đổi để áp dụng và xem trước</a:t>
            </a:r>
            <a:endParaRPr lang="en-US" dirty="0"/>
          </a:p>
        </p:txBody>
      </p:sp>
      <p:pic>
        <p:nvPicPr>
          <p:cNvPr id="6" name="Picture 5" descr="\\CCISERVER\Common\Publishing\Working\In Development\7500 IC3 GS5\KA\KA L05\PPT Screens\ppt-06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9660" y="1474470"/>
            <a:ext cx="3190493" cy="2194560"/>
          </a:xfrm>
          <a:prstGeom prst="rect">
            <a:avLst/>
          </a:prstGeom>
          <a:noFill/>
          <a:ln>
            <a:noFill/>
          </a:ln>
        </p:spPr>
      </p:pic>
    </p:spTree>
    <p:extLst>
      <p:ext uri="{BB962C8B-B14F-4D97-AF65-F5344CB8AC3E}">
        <p14:creationId xmlns:p14="http://schemas.microsoft.com/office/powerpoint/2010/main" val="485489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Thiết</a:t>
            </a:r>
            <a:r>
              <a:rPr lang="en-US" dirty="0"/>
              <a:t> </a:t>
            </a:r>
            <a:r>
              <a:rPr lang="en-US" dirty="0" err="1"/>
              <a:t>lập</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231228" y="1402556"/>
            <a:ext cx="5762013" cy="3230166"/>
          </a:xfrm>
        </p:spPr>
        <p:txBody>
          <a:bodyPr>
            <a:normAutofit/>
          </a:bodyPr>
          <a:lstStyle/>
          <a:p>
            <a:pPr algn="just"/>
            <a:r>
              <a:rPr lang="en-US" dirty="0" err="1"/>
              <a:t>Trên</a:t>
            </a:r>
            <a:r>
              <a:rPr lang="en-US" dirty="0"/>
              <a:t> </a:t>
            </a:r>
            <a:r>
              <a:rPr lang="en-US" dirty="0" err="1"/>
              <a:t>thẻ</a:t>
            </a:r>
            <a:r>
              <a:rPr lang="en-US" dirty="0"/>
              <a:t> Slide Show, </a:t>
            </a:r>
            <a:r>
              <a:rPr lang="en-US" dirty="0" err="1"/>
              <a:t>nhóm</a:t>
            </a:r>
            <a:r>
              <a:rPr lang="en-US" dirty="0"/>
              <a:t> Set Up </a:t>
            </a:r>
            <a:r>
              <a:rPr lang="en-US" dirty="0">
                <a:sym typeface="Symbol" panose="05050102010706020507" pitchFamily="18" charset="2"/>
              </a:rPr>
              <a:t></a:t>
            </a:r>
            <a:r>
              <a:rPr lang="en-US" dirty="0"/>
              <a:t> </a:t>
            </a:r>
            <a:r>
              <a:rPr lang="en-US" dirty="0" err="1"/>
              <a:t>Chọn</a:t>
            </a:r>
            <a:r>
              <a:rPr lang="en-US" dirty="0"/>
              <a:t> Set Up Slide Show</a:t>
            </a:r>
          </a:p>
          <a:p>
            <a:pPr algn="just"/>
            <a:r>
              <a:rPr lang="en-US" dirty="0" err="1"/>
              <a:t>Sử</a:t>
            </a:r>
            <a:r>
              <a:rPr lang="en-US" dirty="0"/>
              <a:t> </a:t>
            </a:r>
            <a:r>
              <a:rPr lang="en-US" dirty="0" err="1"/>
              <a:t>dụng</a:t>
            </a:r>
            <a:r>
              <a:rPr lang="en-US" dirty="0"/>
              <a:t> </a:t>
            </a:r>
            <a:r>
              <a:rPr lang="en-US" dirty="0" err="1"/>
              <a:t>các</a:t>
            </a:r>
            <a:r>
              <a:rPr lang="en-US" dirty="0"/>
              <a:t> </a:t>
            </a:r>
            <a:r>
              <a:rPr lang="en-US" dirty="0" err="1"/>
              <a:t>tùy</a:t>
            </a:r>
            <a:r>
              <a:rPr lang="en-US" dirty="0"/>
              <a:t> </a:t>
            </a:r>
            <a:r>
              <a:rPr lang="en-US" dirty="0" err="1"/>
              <a:t>chọn</a:t>
            </a:r>
            <a:r>
              <a:rPr lang="en-US" dirty="0"/>
              <a:t> </a:t>
            </a:r>
            <a:r>
              <a:rPr lang="en-US" dirty="0" err="1"/>
              <a:t>để</a:t>
            </a:r>
            <a:r>
              <a:rPr lang="en-US" dirty="0"/>
              <a:t> </a:t>
            </a:r>
            <a:r>
              <a:rPr lang="en-US" dirty="0" err="1"/>
              <a:t>chỉ</a:t>
            </a:r>
            <a:r>
              <a:rPr lang="en-US" dirty="0"/>
              <a:t> </a:t>
            </a:r>
            <a:r>
              <a:rPr lang="en-US" dirty="0" err="1"/>
              <a:t>định</a:t>
            </a:r>
            <a:r>
              <a:rPr lang="en-US" dirty="0"/>
              <a:t> </a:t>
            </a:r>
            <a:r>
              <a:rPr lang="en-US" dirty="0" err="1"/>
              <a:t>cách</a:t>
            </a:r>
            <a:r>
              <a:rPr lang="en-US" dirty="0"/>
              <a:t> </a:t>
            </a:r>
            <a:r>
              <a:rPr lang="en-US" dirty="0" err="1"/>
              <a:t>muốn</a:t>
            </a:r>
            <a:r>
              <a:rPr lang="en-US" dirty="0"/>
              <a:t> </a:t>
            </a:r>
            <a:r>
              <a:rPr lang="en-US" dirty="0" err="1"/>
              <a:t>cung</a:t>
            </a:r>
            <a:r>
              <a:rPr lang="en-US" dirty="0"/>
              <a:t> </a:t>
            </a:r>
            <a:r>
              <a:rPr lang="en-US" dirty="0" err="1"/>
              <a:t>cấp</a:t>
            </a:r>
            <a:r>
              <a:rPr lang="en-US" dirty="0"/>
              <a:t> bản </a:t>
            </a:r>
            <a:r>
              <a:rPr lang="en-US" dirty="0" err="1"/>
              <a:t>trình</a:t>
            </a:r>
            <a:r>
              <a:rPr lang="en-US" dirty="0"/>
              <a:t> </a:t>
            </a:r>
            <a:r>
              <a:rPr lang="en-US" dirty="0" err="1"/>
              <a:t>chiếu</a:t>
            </a:r>
            <a:endParaRPr lang="en-US" dirty="0"/>
          </a:p>
          <a:p>
            <a:pPr algn="just"/>
            <a:r>
              <a:rPr lang="en-US" dirty="0" err="1"/>
              <a:t>Cũng</a:t>
            </a:r>
            <a:r>
              <a:rPr lang="en-US" dirty="0"/>
              <a:t> </a:t>
            </a:r>
            <a:r>
              <a:rPr lang="en-US" dirty="0" err="1"/>
              <a:t>có</a:t>
            </a:r>
            <a:r>
              <a:rPr lang="en-US" dirty="0"/>
              <a:t> </a:t>
            </a:r>
            <a:r>
              <a:rPr lang="en-US" dirty="0" err="1"/>
              <a:t>thể</a:t>
            </a:r>
            <a:r>
              <a:rPr lang="en-US" dirty="0"/>
              <a:t> </a:t>
            </a:r>
            <a:r>
              <a:rPr lang="en-US" dirty="0" err="1"/>
              <a:t>định</a:t>
            </a:r>
            <a:r>
              <a:rPr lang="en-US" dirty="0"/>
              <a:t> </a:t>
            </a:r>
            <a:r>
              <a:rPr lang="en-US" dirty="0" err="1"/>
              <a:t>cấu</a:t>
            </a:r>
            <a:r>
              <a:rPr lang="en-US" dirty="0"/>
              <a:t> </a:t>
            </a:r>
            <a:r>
              <a:rPr lang="en-US" dirty="0" err="1"/>
              <a:t>hình</a:t>
            </a:r>
            <a:r>
              <a:rPr lang="en-US" dirty="0"/>
              <a:t> bản </a:t>
            </a:r>
            <a:r>
              <a:rPr lang="en-US" dirty="0" err="1"/>
              <a:t>trình</a:t>
            </a:r>
            <a:r>
              <a:rPr lang="en-US" dirty="0"/>
              <a:t> </a:t>
            </a:r>
            <a:r>
              <a:rPr lang="en-US" dirty="0" err="1"/>
              <a:t>chiếu</a:t>
            </a:r>
            <a:r>
              <a:rPr lang="en-US" dirty="0"/>
              <a:t> </a:t>
            </a:r>
            <a:r>
              <a:rPr lang="en-US" dirty="0" err="1"/>
              <a:t>để</a:t>
            </a:r>
            <a:r>
              <a:rPr lang="en-US" dirty="0"/>
              <a:t> </a:t>
            </a:r>
            <a:r>
              <a:rPr lang="en-US" dirty="0" err="1"/>
              <a:t>hỗ</a:t>
            </a:r>
            <a:r>
              <a:rPr lang="en-US" dirty="0"/>
              <a:t> </a:t>
            </a:r>
            <a:r>
              <a:rPr lang="en-US" dirty="0" err="1"/>
              <a:t>trợ</a:t>
            </a:r>
            <a:r>
              <a:rPr lang="en-US" dirty="0"/>
              <a:t> </a:t>
            </a:r>
            <a:r>
              <a:rPr lang="en-US" dirty="0" err="1"/>
              <a:t>nhiều</a:t>
            </a:r>
            <a:r>
              <a:rPr lang="en-US" dirty="0"/>
              <a:t> </a:t>
            </a:r>
            <a:r>
              <a:rPr lang="en-US" dirty="0" err="1"/>
              <a:t>màn</a:t>
            </a:r>
            <a:r>
              <a:rPr lang="en-US" dirty="0"/>
              <a:t> </a:t>
            </a:r>
            <a:r>
              <a:rPr lang="en-US" dirty="0" err="1"/>
              <a:t>hình</a:t>
            </a:r>
            <a:endParaRPr lang="en-US" dirty="0"/>
          </a:p>
        </p:txBody>
      </p:sp>
      <p:pic>
        <p:nvPicPr>
          <p:cNvPr id="6" name="Picture 5" descr="C:\Users\swong.SPRINGFIELD\Desktop\KA\KA L05\PPT 2016 Screens\ppt-054.png"/>
          <p:cNvPicPr/>
          <p:nvPr/>
        </p:nvPicPr>
        <p:blipFill>
          <a:blip r:embed="rId2">
            <a:extLst>
              <a:ext uri="{28A0092B-C50C-407E-A947-70E740481C1C}">
                <a14:useLocalDpi xmlns:a14="http://schemas.microsoft.com/office/drawing/2010/main" val="0"/>
              </a:ext>
            </a:extLst>
          </a:blip>
          <a:srcRect/>
          <a:stretch>
            <a:fillRect/>
          </a:stretch>
        </p:blipFill>
        <p:spPr bwMode="auto">
          <a:xfrm>
            <a:off x="5993242" y="1879997"/>
            <a:ext cx="3005437" cy="2275284"/>
          </a:xfrm>
          <a:prstGeom prst="rect">
            <a:avLst/>
          </a:prstGeom>
          <a:noFill/>
          <a:ln>
            <a:noFill/>
          </a:ln>
        </p:spPr>
      </p:pic>
    </p:spTree>
    <p:extLst>
      <p:ext uri="{BB962C8B-B14F-4D97-AF65-F5344CB8AC3E}">
        <p14:creationId xmlns:p14="http://schemas.microsoft.com/office/powerpoint/2010/main" val="40134979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Thiết</a:t>
            </a:r>
            <a:r>
              <a:rPr lang="en-US" dirty="0"/>
              <a:t> </a:t>
            </a:r>
            <a:r>
              <a:rPr lang="en-US" dirty="0" err="1"/>
              <a:t>lập</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50" y="1346200"/>
            <a:ext cx="8157998" cy="3286523"/>
          </a:xfrm>
        </p:spPr>
        <p:txBody>
          <a:bodyPr>
            <a:normAutofit/>
          </a:bodyPr>
          <a:lstStyle/>
          <a:p>
            <a:r>
              <a:rPr lang="vi-VN" dirty="0"/>
              <a:t>Xem trình chiếu</a:t>
            </a:r>
          </a:p>
          <a:p>
            <a:pPr lvl="1" algn="just"/>
            <a:r>
              <a:rPr lang="vi-VN" spc="-113" dirty="0"/>
              <a:t>Để </a:t>
            </a:r>
            <a:r>
              <a:rPr lang="vi-VN" dirty="0"/>
              <a:t>bắt đầu trình chiếu, </a:t>
            </a:r>
            <a:r>
              <a:rPr lang="vi-VN" spc="-113" dirty="0"/>
              <a:t>nhấp</a:t>
            </a:r>
            <a:r>
              <a:rPr lang="vi-VN" dirty="0"/>
              <a:t> </a:t>
            </a:r>
            <a:r>
              <a:rPr lang="en-US" dirty="0"/>
              <a:t>     Slide Show</a:t>
            </a:r>
            <a:r>
              <a:rPr lang="vi-VN" dirty="0"/>
              <a:t> từ các nút </a:t>
            </a:r>
            <a:r>
              <a:rPr lang="en-US" dirty="0"/>
              <a:t>View</a:t>
            </a:r>
            <a:endParaRPr lang="vi-VN" dirty="0"/>
          </a:p>
          <a:p>
            <a:pPr lvl="1" algn="just"/>
            <a:r>
              <a:rPr lang="vi-VN" dirty="0"/>
              <a:t>Để </a:t>
            </a:r>
            <a:r>
              <a:rPr lang="en-US" dirty="0" err="1"/>
              <a:t>chuyển</a:t>
            </a:r>
            <a:r>
              <a:rPr lang="vi-VN" dirty="0"/>
              <a:t> các slide theo cách thủ công, nhấp để di chuyển đến slide tiếp theo hoặc để hiển thị các điểm hoặc đối tượng </a:t>
            </a:r>
            <a:r>
              <a:rPr lang="en-US" dirty="0"/>
              <a:t>bullets</a:t>
            </a:r>
            <a:r>
              <a:rPr lang="vi-VN" dirty="0"/>
              <a:t> trên slide</a:t>
            </a:r>
            <a:endParaRPr lang="en-US" dirty="0"/>
          </a:p>
        </p:txBody>
      </p:sp>
      <p:pic>
        <p:nvPicPr>
          <p:cNvPr id="6" name="Picture 5" descr="C:\Users\swong.SPRINGFIELD\Desktop\KA\KA L05\PPT 2016 Screens\ppt-013.png"/>
          <p:cNvPicPr/>
          <p:nvPr/>
        </p:nvPicPr>
        <p:blipFill>
          <a:blip r:embed="rId2">
            <a:extLst>
              <a:ext uri="{28A0092B-C50C-407E-A947-70E740481C1C}">
                <a14:useLocalDpi xmlns:a14="http://schemas.microsoft.com/office/drawing/2010/main" val="0"/>
              </a:ext>
            </a:extLst>
          </a:blip>
          <a:srcRect/>
          <a:stretch>
            <a:fillRect/>
          </a:stretch>
        </p:blipFill>
        <p:spPr bwMode="auto">
          <a:xfrm>
            <a:off x="4665609" y="1868806"/>
            <a:ext cx="294085" cy="182880"/>
          </a:xfrm>
          <a:prstGeom prst="rect">
            <a:avLst/>
          </a:prstGeom>
          <a:noFill/>
          <a:ln>
            <a:noFill/>
          </a:ln>
        </p:spPr>
      </p:pic>
    </p:spTree>
    <p:extLst>
      <p:ext uri="{BB962C8B-B14F-4D97-AF65-F5344CB8AC3E}">
        <p14:creationId xmlns:p14="http://schemas.microsoft.com/office/powerpoint/2010/main" val="258001822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Thiết</a:t>
            </a:r>
            <a:r>
              <a:rPr lang="en-US" dirty="0"/>
              <a:t> </a:t>
            </a:r>
            <a:r>
              <a:rPr lang="en-US" dirty="0" err="1"/>
              <a:t>lập</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50" y="1346200"/>
            <a:ext cx="7886700" cy="3286523"/>
          </a:xfrm>
        </p:spPr>
        <p:txBody>
          <a:bodyPr/>
          <a:lstStyle/>
          <a:p>
            <a:r>
              <a:rPr lang="en-US" dirty="0" err="1"/>
              <a:t>Xem</a:t>
            </a:r>
            <a:r>
              <a:rPr lang="en-US" dirty="0"/>
              <a:t> </a:t>
            </a:r>
            <a:r>
              <a:rPr lang="en-US" dirty="0" err="1"/>
              <a:t>xét</a:t>
            </a:r>
            <a:r>
              <a:rPr lang="en-US" dirty="0"/>
              <a:t> </a:t>
            </a:r>
            <a:r>
              <a:rPr lang="en-US" dirty="0" err="1"/>
              <a:t>phần</a:t>
            </a:r>
            <a:r>
              <a:rPr lang="en-US" dirty="0"/>
              <a:t> </a:t>
            </a:r>
            <a:r>
              <a:rPr lang="en-US" dirty="0" err="1"/>
              <a:t>cứng</a:t>
            </a:r>
            <a:endParaRPr lang="en-US" dirty="0"/>
          </a:p>
          <a:p>
            <a:pPr lvl="1"/>
            <a:r>
              <a:rPr lang="en-US" dirty="0" err="1"/>
              <a:t>Nếu</a:t>
            </a:r>
            <a:r>
              <a:rPr lang="en-US" dirty="0"/>
              <a:t> </a:t>
            </a:r>
            <a:r>
              <a:rPr lang="en-US" dirty="0" err="1"/>
              <a:t>dự</a:t>
            </a:r>
            <a:r>
              <a:rPr lang="en-US" dirty="0"/>
              <a:t> </a:t>
            </a:r>
            <a:r>
              <a:rPr lang="en-US" dirty="0" err="1"/>
              <a:t>định</a:t>
            </a:r>
            <a:r>
              <a:rPr lang="en-US" dirty="0"/>
              <a:t> </a:t>
            </a:r>
            <a:r>
              <a:rPr lang="en-US" dirty="0" err="1"/>
              <a:t>xuất</a:t>
            </a:r>
            <a:r>
              <a:rPr lang="en-US" dirty="0"/>
              <a:t> </a:t>
            </a:r>
            <a:r>
              <a:rPr lang="en-US" dirty="0" err="1"/>
              <a:t>đến</a:t>
            </a:r>
            <a:r>
              <a:rPr lang="en-US" dirty="0"/>
              <a:t> </a:t>
            </a:r>
            <a:r>
              <a:rPr lang="en-US" dirty="0" err="1"/>
              <a:t>một</a:t>
            </a:r>
            <a:r>
              <a:rPr lang="en-US" dirty="0"/>
              <a:t> </a:t>
            </a:r>
            <a:r>
              <a:rPr lang="en-US" dirty="0" err="1"/>
              <a:t>thiết</a:t>
            </a:r>
            <a:r>
              <a:rPr lang="en-US" dirty="0"/>
              <a:t> </a:t>
            </a:r>
            <a:r>
              <a:rPr lang="en-US" dirty="0" err="1"/>
              <a:t>bị</a:t>
            </a:r>
            <a:r>
              <a:rPr lang="en-US" dirty="0"/>
              <a:t> video </a:t>
            </a:r>
            <a:r>
              <a:rPr lang="en-US" dirty="0" err="1"/>
              <a:t>thứ</a:t>
            </a:r>
            <a:r>
              <a:rPr lang="en-US" dirty="0"/>
              <a:t> </a:t>
            </a:r>
            <a:r>
              <a:rPr lang="en-US" dirty="0" err="1"/>
              <a:t>cấp</a:t>
            </a:r>
            <a:r>
              <a:rPr lang="en-US" dirty="0"/>
              <a:t>, </a:t>
            </a:r>
            <a:r>
              <a:rPr lang="en-US" dirty="0" err="1"/>
              <a:t>hãy</a:t>
            </a:r>
            <a:r>
              <a:rPr lang="en-US" dirty="0"/>
              <a:t> </a:t>
            </a:r>
            <a:r>
              <a:rPr lang="en-US" dirty="0" err="1"/>
              <a:t>nhớ</a:t>
            </a:r>
            <a:r>
              <a:rPr lang="en-US" dirty="0"/>
              <a:t> </a:t>
            </a:r>
            <a:r>
              <a:rPr lang="en-US" dirty="0" err="1"/>
              <a:t>mang</a:t>
            </a:r>
            <a:r>
              <a:rPr lang="en-US" dirty="0"/>
              <a:t> </a:t>
            </a:r>
            <a:r>
              <a:rPr lang="en-US" dirty="0" err="1"/>
              <a:t>theo</a:t>
            </a:r>
            <a:r>
              <a:rPr lang="en-US" dirty="0"/>
              <a:t> </a:t>
            </a:r>
            <a:r>
              <a:rPr lang="en-US" dirty="0" err="1"/>
              <a:t>cáp</a:t>
            </a:r>
            <a:r>
              <a:rPr lang="en-US" dirty="0"/>
              <a:t> </a:t>
            </a:r>
            <a:r>
              <a:rPr lang="en-US" dirty="0" err="1"/>
              <a:t>cần</a:t>
            </a:r>
            <a:r>
              <a:rPr lang="en-US" dirty="0"/>
              <a:t> </a:t>
            </a:r>
            <a:r>
              <a:rPr lang="en-US" dirty="0" err="1"/>
              <a:t>thiết</a:t>
            </a:r>
            <a:endParaRPr lang="en-US" dirty="0"/>
          </a:p>
        </p:txBody>
      </p:sp>
      <p:graphicFrame>
        <p:nvGraphicFramePr>
          <p:cNvPr id="10" name="Table 9">
            <a:extLst>
              <a:ext uri="{FF2B5EF4-FFF2-40B4-BE49-F238E27FC236}">
                <a16:creationId xmlns:a16="http://schemas.microsoft.com/office/drawing/2014/main" id="{FF149F4D-93E5-47E4-9514-2033CB90700C}"/>
              </a:ext>
            </a:extLst>
          </p:cNvPr>
          <p:cNvGraphicFramePr>
            <a:graphicFrameLocks noGrp="1"/>
          </p:cNvGraphicFramePr>
          <p:nvPr>
            <p:extLst>
              <p:ext uri="{D42A27DB-BD31-4B8C-83A1-F6EECF244321}">
                <p14:modId xmlns:p14="http://schemas.microsoft.com/office/powerpoint/2010/main" val="3708092431"/>
              </p:ext>
            </p:extLst>
          </p:nvPr>
        </p:nvGraphicFramePr>
        <p:xfrm>
          <a:off x="609600" y="2824486"/>
          <a:ext cx="7782911" cy="1886421"/>
        </p:xfrm>
        <a:graphic>
          <a:graphicData uri="http://schemas.openxmlformats.org/drawingml/2006/table">
            <a:tbl>
              <a:tblPr firstRow="1" firstCol="1" bandRow="1">
                <a:tableStyleId>{2D5ABB26-0587-4C30-8999-92F81FD0307C}</a:tableStyleId>
              </a:tblPr>
              <a:tblGrid>
                <a:gridCol w="1049477">
                  <a:extLst>
                    <a:ext uri="{9D8B030D-6E8A-4147-A177-3AD203B41FA5}">
                      <a16:colId xmlns:a16="http://schemas.microsoft.com/office/drawing/2014/main" val="20000"/>
                    </a:ext>
                  </a:extLst>
                </a:gridCol>
                <a:gridCol w="6733434">
                  <a:extLst>
                    <a:ext uri="{9D8B030D-6E8A-4147-A177-3AD203B41FA5}">
                      <a16:colId xmlns:a16="http://schemas.microsoft.com/office/drawing/2014/main" val="20001"/>
                    </a:ext>
                  </a:extLst>
                </a:gridCol>
              </a:tblGrid>
              <a:tr h="1099129">
                <a:tc>
                  <a:txBody>
                    <a:bodyPr/>
                    <a:lstStyle/>
                    <a:p>
                      <a:pPr marL="0" marR="0" algn="ctr">
                        <a:lnSpc>
                          <a:spcPct val="100000"/>
                        </a:lnSpc>
                        <a:spcBef>
                          <a:spcPts val="300"/>
                        </a:spcBef>
                        <a:spcAft>
                          <a:spcPts val="300"/>
                        </a:spcAft>
                        <a:tabLst>
                          <a:tab pos="457200" algn="l"/>
                        </a:tabLst>
                      </a:pPr>
                      <a:r>
                        <a:rPr lang="en-CA" sz="1800" dirty="0">
                          <a:solidFill>
                            <a:schemeClr val="bg1"/>
                          </a:solidFill>
                          <a:effectLst/>
                          <a:latin typeface="Times New Roman" panose="02020603050405020304" pitchFamily="18" charset="0"/>
                          <a:cs typeface="Times New Roman" panose="02020603050405020304" pitchFamily="18" charset="0"/>
                        </a:rPr>
                        <a:t>Video Cables</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57150" marT="0" marB="0" anchor="ctr">
                    <a:lnR w="12700" cap="flat" cmpd="sng" algn="ctr">
                      <a:solidFill>
                        <a:srgbClr val="00B050"/>
                      </a:solidFill>
                      <a:prstDash val="solid"/>
                      <a:round/>
                      <a:headEnd type="none" w="med" len="med"/>
                      <a:tailEnd type="none" w="med" len="med"/>
                    </a:lnR>
                    <a:lnB w="12700" cap="flat" cmpd="sng" algn="ctr">
                      <a:solidFill>
                        <a:srgbClr val="00B050"/>
                      </a:solidFill>
                      <a:prstDash val="solid"/>
                      <a:round/>
                      <a:headEnd type="none" w="med" len="med"/>
                      <a:tailEnd type="none" w="med" len="med"/>
                    </a:lnB>
                  </a:tcPr>
                </a:tc>
                <a:tc>
                  <a:txBody>
                    <a:bodyPr/>
                    <a:lstStyle/>
                    <a:p>
                      <a:pPr marL="0" marR="0" algn="just">
                        <a:lnSpc>
                          <a:spcPct val="115000"/>
                        </a:lnSpc>
                        <a:spcBef>
                          <a:spcPts val="300"/>
                        </a:spcBef>
                        <a:spcAft>
                          <a:spcPts val="300"/>
                        </a:spcAft>
                        <a:tabLst>
                          <a:tab pos="457200" algn="l"/>
                        </a:tabLst>
                      </a:pPr>
                      <a:r>
                        <a:rPr lang="en-CA" sz="1800" dirty="0" err="1">
                          <a:solidFill>
                            <a:schemeClr val="bg1"/>
                          </a:solidFill>
                          <a:effectLst/>
                          <a:latin typeface="Times New Roman" panose="02020603050405020304" pitchFamily="18" charset="0"/>
                          <a:cs typeface="Times New Roman" panose="02020603050405020304" pitchFamily="18" charset="0"/>
                        </a:rPr>
                        <a:t>Đảm</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bảo</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cáp</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chính</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xác</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để</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kết</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nối</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từ</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cổng</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đầu</a:t>
                      </a:r>
                      <a:r>
                        <a:rPr lang="en-CA" sz="1800" dirty="0">
                          <a:solidFill>
                            <a:schemeClr val="bg1"/>
                          </a:solidFill>
                          <a:effectLst/>
                          <a:latin typeface="Times New Roman" panose="02020603050405020304" pitchFamily="18" charset="0"/>
                          <a:cs typeface="Times New Roman" panose="02020603050405020304" pitchFamily="18" charset="0"/>
                        </a:rPr>
                        <a:t> ra video </a:t>
                      </a:r>
                      <a:r>
                        <a:rPr lang="en-CA" sz="1800" dirty="0" err="1">
                          <a:solidFill>
                            <a:schemeClr val="bg1"/>
                          </a:solidFill>
                          <a:effectLst/>
                          <a:latin typeface="Times New Roman" panose="02020603050405020304" pitchFamily="18" charset="0"/>
                          <a:cs typeface="Times New Roman" panose="02020603050405020304" pitchFamily="18" charset="0"/>
                        </a:rPr>
                        <a:t>trên</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máy</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tính</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với</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cổng</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đầu</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vào</a:t>
                      </a:r>
                      <a:r>
                        <a:rPr lang="en-CA" sz="1800" dirty="0">
                          <a:solidFill>
                            <a:schemeClr val="bg1"/>
                          </a:solidFill>
                          <a:effectLst/>
                          <a:latin typeface="Times New Roman" panose="02020603050405020304" pitchFamily="18" charset="0"/>
                          <a:cs typeface="Times New Roman" panose="02020603050405020304" pitchFamily="18" charset="0"/>
                        </a:rPr>
                        <a:t> video </a:t>
                      </a:r>
                      <a:r>
                        <a:rPr lang="en-CA" sz="1800" dirty="0" err="1">
                          <a:solidFill>
                            <a:schemeClr val="bg1"/>
                          </a:solidFill>
                          <a:effectLst/>
                          <a:latin typeface="Times New Roman" panose="02020603050405020304" pitchFamily="18" charset="0"/>
                          <a:cs typeface="Times New Roman" panose="02020603050405020304" pitchFamily="18" charset="0"/>
                        </a:rPr>
                        <a:t>trên</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màn</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hình</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thứ</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hai</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hoặc</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máy</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chiếu</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hoặc</a:t>
                      </a:r>
                      <a:r>
                        <a:rPr lang="en-CA" sz="1800" dirty="0">
                          <a:solidFill>
                            <a:schemeClr val="bg1"/>
                          </a:solidFill>
                          <a:effectLst/>
                          <a:latin typeface="Times New Roman" panose="02020603050405020304" pitchFamily="18" charset="0"/>
                          <a:cs typeface="Times New Roman" panose="02020603050405020304" pitchFamily="18" charset="0"/>
                        </a:rPr>
                        <a:t> TV HD. </a:t>
                      </a:r>
                      <a:r>
                        <a:rPr lang="en-CA" sz="1800" dirty="0" err="1">
                          <a:solidFill>
                            <a:schemeClr val="bg1"/>
                          </a:solidFill>
                          <a:effectLst/>
                          <a:latin typeface="Times New Roman" panose="02020603050405020304" pitchFamily="18" charset="0"/>
                          <a:cs typeface="Times New Roman" panose="02020603050405020304" pitchFamily="18" charset="0"/>
                        </a:rPr>
                        <a:t>Hầu</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hết</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các</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thiết</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bị</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đều</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hỗ</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trợ</a:t>
                      </a:r>
                      <a:r>
                        <a:rPr lang="en-CA" sz="1800" dirty="0">
                          <a:solidFill>
                            <a:schemeClr val="bg1"/>
                          </a:solidFill>
                          <a:effectLst/>
                          <a:latin typeface="Times New Roman" panose="02020603050405020304" pitchFamily="18" charset="0"/>
                          <a:cs typeface="Times New Roman" panose="02020603050405020304" pitchFamily="18" charset="0"/>
                        </a:rPr>
                        <a:t> VGA </a:t>
                      </a:r>
                      <a:r>
                        <a:rPr lang="en-CA" sz="1800" dirty="0" err="1">
                          <a:solidFill>
                            <a:schemeClr val="bg1"/>
                          </a:solidFill>
                          <a:effectLst/>
                          <a:latin typeface="Times New Roman" panose="02020603050405020304" pitchFamily="18" charset="0"/>
                          <a:cs typeface="Times New Roman" panose="02020603050405020304" pitchFamily="18" charset="0"/>
                        </a:rPr>
                        <a:t>và</a:t>
                      </a:r>
                      <a:r>
                        <a:rPr lang="en-CA" sz="1800" dirty="0">
                          <a:solidFill>
                            <a:schemeClr val="bg1"/>
                          </a:solidFill>
                          <a:effectLst/>
                          <a:latin typeface="Times New Roman" panose="02020603050405020304" pitchFamily="18" charset="0"/>
                          <a:cs typeface="Times New Roman" panose="02020603050405020304" pitchFamily="18" charset="0"/>
                        </a:rPr>
                        <a:t> </a:t>
                      </a:r>
                      <a:r>
                        <a:rPr lang="en-CA" sz="1800" dirty="0" err="1">
                          <a:solidFill>
                            <a:schemeClr val="bg1"/>
                          </a:solidFill>
                          <a:effectLst/>
                          <a:latin typeface="Times New Roman" panose="02020603050405020304" pitchFamily="18" charset="0"/>
                          <a:cs typeface="Times New Roman" panose="02020603050405020304" pitchFamily="18" charset="0"/>
                        </a:rPr>
                        <a:t>cả</a:t>
                      </a:r>
                      <a:r>
                        <a:rPr lang="en-CA" sz="1800" dirty="0">
                          <a:solidFill>
                            <a:schemeClr val="bg1"/>
                          </a:solidFill>
                          <a:effectLst/>
                          <a:latin typeface="Times New Roman" panose="02020603050405020304" pitchFamily="18" charset="0"/>
                          <a:cs typeface="Times New Roman" panose="02020603050405020304" pitchFamily="18" charset="0"/>
                        </a:rPr>
                        <a:t> HDMI </a:t>
                      </a:r>
                      <a:r>
                        <a:rPr lang="en-CA" sz="1800" dirty="0" err="1">
                          <a:solidFill>
                            <a:schemeClr val="bg1"/>
                          </a:solidFill>
                          <a:effectLst/>
                          <a:latin typeface="Times New Roman" panose="02020603050405020304" pitchFamily="18" charset="0"/>
                          <a:cs typeface="Times New Roman" panose="02020603050405020304" pitchFamily="18" charset="0"/>
                        </a:rPr>
                        <a:t>hoặc</a:t>
                      </a:r>
                      <a:r>
                        <a:rPr lang="en-CA" sz="1800" dirty="0">
                          <a:solidFill>
                            <a:schemeClr val="bg1"/>
                          </a:solidFill>
                          <a:effectLst/>
                          <a:latin typeface="Times New Roman" panose="02020603050405020304" pitchFamily="18" charset="0"/>
                          <a:cs typeface="Times New Roman" panose="02020603050405020304" pitchFamily="18" charset="0"/>
                        </a:rPr>
                        <a:t> HDMI. </a:t>
                      </a:r>
                      <a:endParaRPr lang="en-US" sz="1800" dirty="0">
                        <a:solidFill>
                          <a:schemeClr val="bg1"/>
                        </a:solidFill>
                        <a:effectLst/>
                        <a:latin typeface="Times New Roman" panose="02020603050405020304" pitchFamily="18" charset="0"/>
                        <a:cs typeface="Times New Roman" panose="02020603050405020304" pitchFamily="18" charset="0"/>
                      </a:endParaRPr>
                    </a:p>
                  </a:txBody>
                  <a:tcPr marL="28575" marR="57150" marT="0" marB="0" anchor="ctr">
                    <a:lnL w="12700" cap="flat" cmpd="sng" algn="ctr">
                      <a:solidFill>
                        <a:srgbClr val="00B050"/>
                      </a:solidFill>
                      <a:prstDash val="solid"/>
                      <a:round/>
                      <a:headEnd type="none" w="med" len="med"/>
                      <a:tailEnd type="none" w="med" len="med"/>
                    </a:lnL>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787292">
                <a:tc>
                  <a:txBody>
                    <a:bodyPr/>
                    <a:lstStyle/>
                    <a:p>
                      <a:pPr marL="0" marR="0" algn="ctr">
                        <a:lnSpc>
                          <a:spcPct val="100000"/>
                        </a:lnSpc>
                        <a:spcBef>
                          <a:spcPts val="300"/>
                        </a:spcBef>
                        <a:spcAft>
                          <a:spcPts val="300"/>
                        </a:spcAft>
                        <a:tabLst>
                          <a:tab pos="457200" algn="l"/>
                        </a:tabLst>
                      </a:pPr>
                      <a:r>
                        <a:rPr lang="en-CA" sz="1800" dirty="0">
                          <a:solidFill>
                            <a:schemeClr val="bg1"/>
                          </a:solidFill>
                          <a:effectLst/>
                          <a:latin typeface="Times New Roman" panose="02020603050405020304" pitchFamily="18" charset="0"/>
                          <a:cs typeface="Times New Roman" panose="02020603050405020304" pitchFamily="18" charset="0"/>
                        </a:rPr>
                        <a:t>Audio Cables</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57150" marT="0" marB="0" anchor="ctr">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tcPr>
                </a:tc>
                <a:tc>
                  <a:txBody>
                    <a:bodyPr/>
                    <a:lstStyle/>
                    <a:p>
                      <a:pPr marL="0" marR="0" algn="just">
                        <a:lnSpc>
                          <a:spcPct val="100000"/>
                        </a:lnSpc>
                        <a:spcBef>
                          <a:spcPts val="300"/>
                        </a:spcBef>
                        <a:spcAft>
                          <a:spcPts val="300"/>
                        </a:spcAft>
                        <a:tabLst>
                          <a:tab pos="457200" algn="l"/>
                        </a:tabLst>
                      </a:pPr>
                      <a:r>
                        <a:rPr lang="vi-VN" sz="1800" dirty="0">
                          <a:solidFill>
                            <a:schemeClr val="bg1"/>
                          </a:solidFill>
                          <a:effectLst/>
                          <a:latin typeface="Times New Roman" panose="02020603050405020304" pitchFamily="18" charset="0"/>
                          <a:cs typeface="Times New Roman" panose="02020603050405020304" pitchFamily="18" charset="0"/>
                        </a:rPr>
                        <a:t>Nếu </a:t>
                      </a:r>
                      <a:r>
                        <a:rPr lang="en-US" sz="1800" dirty="0" err="1">
                          <a:solidFill>
                            <a:schemeClr val="bg1"/>
                          </a:solidFill>
                          <a:effectLst/>
                          <a:latin typeface="Times New Roman" panose="02020603050405020304" pitchFamily="18" charset="0"/>
                          <a:cs typeface="Times New Roman" panose="02020603050405020304" pitchFamily="18" charset="0"/>
                        </a:rPr>
                        <a:t>bài</a:t>
                      </a:r>
                      <a:r>
                        <a:rPr lang="en-US" sz="1800" dirty="0">
                          <a:solidFill>
                            <a:schemeClr val="bg1"/>
                          </a:solidFill>
                          <a:effectLst/>
                          <a:latin typeface="Times New Roman" panose="02020603050405020304" pitchFamily="18" charset="0"/>
                          <a:cs typeface="Times New Roman" panose="02020603050405020304" pitchFamily="18" charset="0"/>
                        </a:rPr>
                        <a:t> </a:t>
                      </a:r>
                      <a:r>
                        <a:rPr lang="vi-VN" sz="1800" dirty="0">
                          <a:solidFill>
                            <a:schemeClr val="bg1"/>
                          </a:solidFill>
                          <a:effectLst/>
                          <a:latin typeface="Times New Roman" panose="02020603050405020304" pitchFamily="18" charset="0"/>
                          <a:cs typeface="Times New Roman" panose="02020603050405020304" pitchFamily="18" charset="0"/>
                        </a:rPr>
                        <a:t>trình chiếu bao gồm âm thanh hoặc video được nhúng, </a:t>
                      </a:r>
                      <a:r>
                        <a:rPr lang="en-US" sz="1800" dirty="0" err="1">
                          <a:solidFill>
                            <a:schemeClr val="bg1"/>
                          </a:solidFill>
                          <a:effectLst/>
                          <a:latin typeface="Times New Roman" panose="02020603050405020304" pitchFamily="18" charset="0"/>
                          <a:cs typeface="Times New Roman" panose="02020603050405020304" pitchFamily="18" charset="0"/>
                        </a:rPr>
                        <a:t>cần</a:t>
                      </a:r>
                      <a:r>
                        <a:rPr lang="vi-VN" sz="1800" dirty="0">
                          <a:solidFill>
                            <a:schemeClr val="bg1"/>
                          </a:solidFill>
                          <a:effectLst/>
                          <a:latin typeface="Times New Roman" panose="02020603050405020304" pitchFamily="18" charset="0"/>
                          <a:cs typeface="Times New Roman" panose="02020603050405020304" pitchFamily="18" charset="0"/>
                        </a:rPr>
                        <a:t> phải đảm bảo rằng âm thanh sẽ được phát lại rõ ràng và ở mức âm lượng đủ.</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57150" marT="0" marB="0" anchor="ctr">
                    <a:lnL w="12700" cap="flat" cmpd="sng" algn="ctr">
                      <a:solidFill>
                        <a:srgbClr val="00B050"/>
                      </a:solidFill>
                      <a:prstDash val="solid"/>
                      <a:round/>
                      <a:headEnd type="none" w="med" len="med"/>
                      <a:tailEnd type="none" w="med" len="med"/>
                    </a:lnL>
                    <a:lnT w="12700" cap="flat" cmpd="sng" algn="ctr">
                      <a:solidFill>
                        <a:srgbClr val="00B05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720184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Thiết</a:t>
            </a:r>
            <a:r>
              <a:rPr lang="en-US" dirty="0"/>
              <a:t> </a:t>
            </a:r>
            <a:r>
              <a:rPr lang="en-US" dirty="0" err="1"/>
              <a:t>lập</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49" y="2627369"/>
            <a:ext cx="7989833" cy="2005354"/>
          </a:xfrm>
        </p:spPr>
        <p:txBody>
          <a:bodyPr>
            <a:normAutofit/>
          </a:bodyPr>
          <a:lstStyle/>
          <a:p>
            <a:pPr lvl="1" algn="just"/>
            <a:r>
              <a:rPr lang="en-US" dirty="0" err="1"/>
              <a:t>Khi</a:t>
            </a:r>
            <a:r>
              <a:rPr lang="en-US" dirty="0"/>
              <a:t> </a:t>
            </a:r>
            <a:r>
              <a:rPr lang="en-US" dirty="0" err="1"/>
              <a:t>kết</a:t>
            </a:r>
            <a:r>
              <a:rPr lang="en-US" dirty="0"/>
              <a:t> </a:t>
            </a:r>
            <a:r>
              <a:rPr lang="en-US" dirty="0" err="1"/>
              <a:t>nối</a:t>
            </a:r>
            <a:r>
              <a:rPr lang="en-US" dirty="0"/>
              <a:t> </a:t>
            </a:r>
            <a:r>
              <a:rPr lang="en-US" dirty="0" err="1"/>
              <a:t>máy</a:t>
            </a:r>
            <a:r>
              <a:rPr lang="en-US" dirty="0"/>
              <a:t> </a:t>
            </a:r>
            <a:r>
              <a:rPr lang="en-US" dirty="0" err="1"/>
              <a:t>tính</a:t>
            </a:r>
            <a:r>
              <a:rPr lang="en-US" dirty="0"/>
              <a:t> </a:t>
            </a:r>
            <a:r>
              <a:rPr lang="en-US" dirty="0" err="1"/>
              <a:t>với</a:t>
            </a:r>
            <a:r>
              <a:rPr lang="en-US" dirty="0"/>
              <a:t> </a:t>
            </a:r>
            <a:r>
              <a:rPr lang="en-US" dirty="0" err="1"/>
              <a:t>màn</a:t>
            </a:r>
            <a:r>
              <a:rPr lang="en-US" dirty="0"/>
              <a:t> </a:t>
            </a:r>
            <a:r>
              <a:rPr lang="en-US" dirty="0" err="1"/>
              <a:t>hình</a:t>
            </a:r>
            <a:r>
              <a:rPr lang="en-US" dirty="0"/>
              <a:t> </a:t>
            </a:r>
            <a:r>
              <a:rPr lang="en-US" dirty="0" err="1"/>
              <a:t>ngoài</a:t>
            </a:r>
            <a:r>
              <a:rPr lang="en-US" dirty="0"/>
              <a:t>, </a:t>
            </a:r>
            <a:r>
              <a:rPr lang="en-US" dirty="0" err="1"/>
              <a:t>hệ</a:t>
            </a:r>
            <a:r>
              <a:rPr lang="en-US" dirty="0"/>
              <a:t> </a:t>
            </a:r>
            <a:r>
              <a:rPr lang="en-US" dirty="0" err="1"/>
              <a:t>điều</a:t>
            </a:r>
            <a:r>
              <a:rPr lang="en-US" dirty="0"/>
              <a:t> </a:t>
            </a:r>
            <a:r>
              <a:rPr lang="en-US" dirty="0" err="1"/>
              <a:t>hành</a:t>
            </a:r>
            <a:r>
              <a:rPr lang="en-US" dirty="0"/>
              <a:t> </a:t>
            </a:r>
            <a:r>
              <a:rPr lang="en-US" dirty="0" err="1"/>
              <a:t>sẽ</a:t>
            </a:r>
            <a:r>
              <a:rPr lang="en-US" dirty="0"/>
              <a:t> </a:t>
            </a:r>
            <a:r>
              <a:rPr lang="en-US" dirty="0" err="1"/>
              <a:t>phát</a:t>
            </a:r>
            <a:r>
              <a:rPr lang="en-US" dirty="0"/>
              <a:t> </a:t>
            </a:r>
            <a:r>
              <a:rPr lang="en-US" dirty="0" err="1"/>
              <a:t>hiện</a:t>
            </a:r>
            <a:r>
              <a:rPr lang="en-US" dirty="0"/>
              <a:t> </a:t>
            </a:r>
            <a:r>
              <a:rPr lang="en-US" dirty="0" err="1"/>
              <a:t>phần</a:t>
            </a:r>
            <a:r>
              <a:rPr lang="en-US" dirty="0"/>
              <a:t> </a:t>
            </a:r>
            <a:r>
              <a:rPr lang="en-US" dirty="0" err="1"/>
              <a:t>cứng</a:t>
            </a:r>
            <a:r>
              <a:rPr lang="en-US" dirty="0"/>
              <a:t> </a:t>
            </a:r>
            <a:r>
              <a:rPr lang="en-US" dirty="0" err="1"/>
              <a:t>bổ</a:t>
            </a:r>
            <a:r>
              <a:rPr lang="en-US" dirty="0"/>
              <a:t> sung</a:t>
            </a:r>
          </a:p>
          <a:p>
            <a:pPr lvl="1" algn="just"/>
            <a:r>
              <a:rPr lang="en-US" dirty="0" err="1"/>
              <a:t>Cần</a:t>
            </a:r>
            <a:r>
              <a:rPr lang="en-US" dirty="0"/>
              <a:t> </a:t>
            </a:r>
            <a:r>
              <a:rPr lang="en-US" dirty="0" err="1"/>
              <a:t>phải</a:t>
            </a:r>
            <a:r>
              <a:rPr lang="en-US" dirty="0"/>
              <a:t> </a:t>
            </a:r>
            <a:r>
              <a:rPr lang="en-US" dirty="0" err="1"/>
              <a:t>chỉ</a:t>
            </a:r>
            <a:r>
              <a:rPr lang="en-US" dirty="0"/>
              <a:t> </a:t>
            </a:r>
            <a:r>
              <a:rPr lang="en-US" dirty="0" err="1"/>
              <a:t>định</a:t>
            </a:r>
            <a:r>
              <a:rPr lang="en-US" dirty="0"/>
              <a:t> </a:t>
            </a:r>
            <a:r>
              <a:rPr lang="en-US" dirty="0" err="1"/>
              <a:t>cho</a:t>
            </a:r>
            <a:r>
              <a:rPr lang="en-US" dirty="0"/>
              <a:t> </a:t>
            </a:r>
            <a:r>
              <a:rPr lang="en-US" dirty="0" err="1"/>
              <a:t>hệ</a:t>
            </a:r>
            <a:r>
              <a:rPr lang="en-US" dirty="0"/>
              <a:t> </a:t>
            </a:r>
            <a:r>
              <a:rPr lang="en-US" dirty="0" err="1"/>
              <a:t>điều</a:t>
            </a:r>
            <a:r>
              <a:rPr lang="en-US" dirty="0"/>
              <a:t> </a:t>
            </a:r>
            <a:r>
              <a:rPr lang="en-US" dirty="0" err="1"/>
              <a:t>hành</a:t>
            </a:r>
            <a:r>
              <a:rPr lang="en-US" dirty="0"/>
              <a:t> </a:t>
            </a:r>
            <a:r>
              <a:rPr lang="en-US" dirty="0" err="1"/>
              <a:t>biết</a:t>
            </a:r>
            <a:r>
              <a:rPr lang="en-US" dirty="0"/>
              <a:t> ng</a:t>
            </a:r>
            <a:r>
              <a:rPr lang="vi-VN" dirty="0"/>
              <a:t>ư</a:t>
            </a:r>
            <a:r>
              <a:rPr lang="en-US" dirty="0" err="1"/>
              <a:t>ời</a:t>
            </a:r>
            <a:r>
              <a:rPr lang="en-US" dirty="0"/>
              <a:t> dung </a:t>
            </a:r>
            <a:r>
              <a:rPr lang="en-US" dirty="0" err="1"/>
              <a:t>muốn</a:t>
            </a:r>
            <a:r>
              <a:rPr lang="en-US" dirty="0"/>
              <a:t> </a:t>
            </a:r>
            <a:r>
              <a:rPr lang="en-US" dirty="0" err="1"/>
              <a:t>phản</a:t>
            </a:r>
            <a:r>
              <a:rPr lang="en-US" dirty="0"/>
              <a:t> </a:t>
            </a:r>
            <a:r>
              <a:rPr lang="en-US" dirty="0" err="1"/>
              <a:t>chiếu</a:t>
            </a:r>
            <a:r>
              <a:rPr lang="en-US" dirty="0"/>
              <a:t> </a:t>
            </a:r>
            <a:r>
              <a:rPr lang="en-US" dirty="0" err="1"/>
              <a:t>hoặc</a:t>
            </a:r>
            <a:r>
              <a:rPr lang="en-US" dirty="0"/>
              <a:t> </a:t>
            </a:r>
            <a:r>
              <a:rPr lang="en-US" dirty="0" err="1"/>
              <a:t>mở</a:t>
            </a:r>
            <a:r>
              <a:rPr lang="en-US" dirty="0"/>
              <a:t> </a:t>
            </a:r>
            <a:r>
              <a:rPr lang="en-US" dirty="0" err="1"/>
              <a:t>rộng</a:t>
            </a:r>
            <a:r>
              <a:rPr lang="en-US" dirty="0"/>
              <a:t> </a:t>
            </a:r>
            <a:r>
              <a:rPr lang="en-US" dirty="0" err="1"/>
              <a:t>màn</a:t>
            </a:r>
            <a:r>
              <a:rPr lang="en-US" dirty="0"/>
              <a:t> </a:t>
            </a:r>
            <a:r>
              <a:rPr lang="en-US" dirty="0" err="1"/>
              <a:t>hình</a:t>
            </a:r>
            <a:r>
              <a:rPr lang="en-US" dirty="0"/>
              <a:t> </a:t>
            </a:r>
            <a:r>
              <a:rPr lang="en-US" dirty="0" err="1"/>
              <a:t>trên</a:t>
            </a:r>
            <a:r>
              <a:rPr lang="en-US" dirty="0"/>
              <a:t> </a:t>
            </a:r>
            <a:r>
              <a:rPr lang="en-US" dirty="0" err="1"/>
              <a:t>màn</a:t>
            </a:r>
            <a:r>
              <a:rPr lang="en-US" dirty="0"/>
              <a:t> </a:t>
            </a:r>
            <a:r>
              <a:rPr lang="en-US" dirty="0" err="1"/>
              <a:t>hình</a:t>
            </a:r>
            <a:r>
              <a:rPr lang="en-US" dirty="0"/>
              <a:t> </a:t>
            </a:r>
            <a:r>
              <a:rPr lang="en-US" dirty="0" err="1"/>
              <a:t>ngoài</a:t>
            </a:r>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1585436" y="1497810"/>
            <a:ext cx="1328836" cy="790717"/>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cstate="print">
            <a:extLst>
              <a:ext uri="{28A0092B-C50C-407E-A947-70E740481C1C}">
                <a14:useLocalDpi xmlns:a14="http://schemas.microsoft.com/office/drawing/2010/main" val="0"/>
              </a:ext>
            </a:extLst>
          </a:blip>
          <a:srcRect/>
          <a:stretch/>
        </p:blipFill>
        <p:spPr bwMode="auto">
          <a:xfrm>
            <a:off x="3656818" y="1497811"/>
            <a:ext cx="1662395" cy="844151"/>
          </a:xfrm>
          <a:prstGeom prst="rect">
            <a:avLst/>
          </a:prstGeom>
          <a:ln>
            <a:noFill/>
          </a:ln>
          <a:extLst>
            <a:ext uri="{53640926-AAD7-44D8-BBD7-CCE9431645EC}">
              <a14:shadowObscured xmlns:a14="http://schemas.microsoft.com/office/drawing/2010/main"/>
            </a:ext>
          </a:extLst>
        </p:spPr>
      </p:pic>
      <p:pic>
        <p:nvPicPr>
          <p:cNvPr id="8" name="Picture 7" descr="C:\Users\iheer\Documents\Courseware\Current\NEWEST_GS5\KA\audio-cable.png"/>
          <p:cNvPicPr/>
          <p:nvPr/>
        </p:nvPicPr>
        <p:blipFill>
          <a:blip r:embed="rId4">
            <a:extLst>
              <a:ext uri="{28A0092B-C50C-407E-A947-70E740481C1C}">
                <a14:useLocalDpi xmlns:a14="http://schemas.microsoft.com/office/drawing/2010/main" val="0"/>
              </a:ext>
            </a:extLst>
          </a:blip>
          <a:srcRect/>
          <a:stretch>
            <a:fillRect/>
          </a:stretch>
        </p:blipFill>
        <p:spPr bwMode="auto">
          <a:xfrm>
            <a:off x="6027283" y="1497810"/>
            <a:ext cx="1241399" cy="1090272"/>
          </a:xfrm>
          <a:prstGeom prst="rect">
            <a:avLst/>
          </a:prstGeom>
          <a:noFill/>
          <a:ln>
            <a:noFill/>
          </a:ln>
        </p:spPr>
      </p:pic>
    </p:spTree>
    <p:extLst>
      <p:ext uri="{BB962C8B-B14F-4D97-AF65-F5344CB8AC3E}">
        <p14:creationId xmlns:p14="http://schemas.microsoft.com/office/powerpoint/2010/main" val="86829077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Thiết</a:t>
            </a:r>
            <a:r>
              <a:rPr lang="en-US" dirty="0"/>
              <a:t> </a:t>
            </a:r>
            <a:r>
              <a:rPr lang="en-US" dirty="0" err="1"/>
              <a:t>lập</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sz="half" idx="1"/>
          </p:nvPr>
        </p:nvSpPr>
        <p:spPr>
          <a:xfrm>
            <a:off x="294290" y="1369219"/>
            <a:ext cx="5482571" cy="3263504"/>
          </a:xfrm>
        </p:spPr>
        <p:txBody>
          <a:bodyPr>
            <a:normAutofit/>
          </a:bodyPr>
          <a:lstStyle/>
          <a:p>
            <a:r>
              <a:rPr lang="vi-VN" dirty="0"/>
              <a:t>Sử dụng Chế độ </a:t>
            </a:r>
            <a:r>
              <a:rPr lang="en-US" dirty="0"/>
              <a:t>Presenter View </a:t>
            </a:r>
            <a:endParaRPr lang="vi-VN" dirty="0"/>
          </a:p>
          <a:p>
            <a:pPr lvl="1" algn="just"/>
            <a:r>
              <a:rPr lang="vi-VN" dirty="0"/>
              <a:t>Khi </a:t>
            </a:r>
            <a:r>
              <a:rPr lang="en-US" dirty="0" err="1"/>
              <a:t>chiếu</a:t>
            </a:r>
            <a:r>
              <a:rPr lang="en-US" dirty="0"/>
              <a:t> </a:t>
            </a:r>
            <a:r>
              <a:rPr lang="en-US" dirty="0" err="1"/>
              <a:t>trình</a:t>
            </a:r>
            <a:r>
              <a:rPr lang="en-US" dirty="0"/>
              <a:t> </a:t>
            </a:r>
            <a:r>
              <a:rPr lang="en-US" dirty="0" err="1"/>
              <a:t>chiếu</a:t>
            </a:r>
            <a:r>
              <a:rPr lang="vi-VN" dirty="0"/>
              <a:t> tới một màn hình khác, có thể sử dụng chế độ </a:t>
            </a:r>
            <a:r>
              <a:rPr lang="en-US" dirty="0"/>
              <a:t>Presenter view</a:t>
            </a:r>
            <a:r>
              <a:rPr lang="vi-VN" dirty="0"/>
              <a:t>, cho phép </a:t>
            </a:r>
            <a:r>
              <a:rPr lang="en-US" dirty="0"/>
              <a:t>Presenter</a:t>
            </a:r>
            <a:r>
              <a:rPr lang="vi-VN" dirty="0"/>
              <a:t> xem tất cả các công cụ cần trình bày, trong khi khán giả chỉ nhìn thấy bản trình </a:t>
            </a:r>
            <a:r>
              <a:rPr lang="en-US" dirty="0" err="1"/>
              <a:t>chiếu</a:t>
            </a:r>
            <a:endParaRPr lang="vi-VN" dirty="0"/>
          </a:p>
          <a:p>
            <a:pPr lvl="1" algn="just"/>
            <a:r>
              <a:rPr lang="vi-VN" dirty="0"/>
              <a:t>Trên t</a:t>
            </a:r>
            <a:r>
              <a:rPr lang="en-US" dirty="0" err="1"/>
              <a:t>hẻ</a:t>
            </a:r>
            <a:r>
              <a:rPr lang="vi-VN" dirty="0"/>
              <a:t> </a:t>
            </a:r>
            <a:r>
              <a:rPr lang="en-US" dirty="0"/>
              <a:t>Slide Show</a:t>
            </a:r>
            <a:r>
              <a:rPr lang="vi-VN" dirty="0"/>
              <a:t>, nhóm </a:t>
            </a:r>
            <a:r>
              <a:rPr lang="en-US" dirty="0"/>
              <a:t>Monitors </a:t>
            </a:r>
            <a:r>
              <a:rPr lang="vi-VN" dirty="0">
                <a:sym typeface="Symbol" panose="05050102010706020507" pitchFamily="18" charset="2"/>
              </a:rPr>
              <a:t></a:t>
            </a:r>
            <a:r>
              <a:rPr lang="vi-VN" dirty="0"/>
              <a:t> </a:t>
            </a:r>
            <a:r>
              <a:rPr lang="en-US" dirty="0" err="1"/>
              <a:t>Chọn</a:t>
            </a:r>
            <a:r>
              <a:rPr lang="vi-VN" dirty="0"/>
              <a:t> </a:t>
            </a:r>
            <a:r>
              <a:rPr lang="en-US" dirty="0"/>
              <a:t>Use Presenter View</a:t>
            </a:r>
          </a:p>
        </p:txBody>
      </p:sp>
      <p:pic>
        <p:nvPicPr>
          <p:cNvPr id="7" name="Content Placeholder 6" descr="\\CCISERVER\Common\Publishing\Working\In Development\7500 IC3 GS5\KA\KA L05\PPT Screens\ppt-073.pn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76862" y="2086571"/>
            <a:ext cx="3257231" cy="1828800"/>
          </a:xfrm>
          <a:prstGeom prst="rect">
            <a:avLst/>
          </a:prstGeom>
          <a:noFill/>
          <a:ln>
            <a:noFill/>
          </a:ln>
        </p:spPr>
      </p:pic>
    </p:spTree>
    <p:extLst>
      <p:ext uri="{BB962C8B-B14F-4D97-AF65-F5344CB8AC3E}">
        <p14:creationId xmlns:p14="http://schemas.microsoft.com/office/powerpoint/2010/main" val="9875484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Chia </a:t>
            </a:r>
            <a:r>
              <a:rPr lang="en-US" dirty="0" err="1"/>
              <a:t>sẻ</a:t>
            </a:r>
            <a:r>
              <a:rPr lang="en-US" dirty="0"/>
              <a:t> </a:t>
            </a:r>
            <a:r>
              <a:rPr lang="en-US" dirty="0" err="1"/>
              <a:t>bài</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50" y="1346200"/>
            <a:ext cx="7886700" cy="3286523"/>
          </a:xfrm>
        </p:spPr>
        <p:txBody>
          <a:bodyPr/>
          <a:lstStyle/>
          <a:p>
            <a:r>
              <a:rPr lang="en-US" dirty="0" err="1"/>
              <a:t>Sử</a:t>
            </a:r>
            <a:r>
              <a:rPr lang="en-US" dirty="0"/>
              <a:t> </a:t>
            </a:r>
            <a:r>
              <a:rPr lang="en-US" dirty="0" err="1"/>
              <a:t>dụng</a:t>
            </a:r>
            <a:r>
              <a:rPr lang="en-US" dirty="0"/>
              <a:t> </a:t>
            </a:r>
            <a:r>
              <a:rPr lang="en-US" dirty="0" err="1"/>
              <a:t>thẻ</a:t>
            </a:r>
            <a:r>
              <a:rPr lang="en-US" dirty="0"/>
              <a:t> Share</a:t>
            </a:r>
          </a:p>
          <a:p>
            <a:pPr lvl="1" algn="just"/>
            <a:r>
              <a:rPr lang="en-US" dirty="0" err="1"/>
              <a:t>Sử</a:t>
            </a:r>
            <a:r>
              <a:rPr lang="en-US" dirty="0"/>
              <a:t> </a:t>
            </a:r>
            <a:r>
              <a:rPr lang="en-US" dirty="0" err="1"/>
              <a:t>dụng</a:t>
            </a:r>
            <a:r>
              <a:rPr lang="en-US" dirty="0"/>
              <a:t> </a:t>
            </a:r>
            <a:r>
              <a:rPr lang="en-US" dirty="0" err="1"/>
              <a:t>các</a:t>
            </a:r>
            <a:r>
              <a:rPr lang="en-US" dirty="0"/>
              <a:t> </a:t>
            </a:r>
            <a:r>
              <a:rPr lang="en-US" dirty="0" err="1"/>
              <a:t>tùy</a:t>
            </a:r>
            <a:r>
              <a:rPr lang="en-US" dirty="0"/>
              <a:t> </a:t>
            </a:r>
            <a:r>
              <a:rPr lang="en-US" dirty="0" err="1"/>
              <a:t>chọn</a:t>
            </a:r>
            <a:r>
              <a:rPr lang="en-US" dirty="0"/>
              <a:t> </a:t>
            </a:r>
            <a:r>
              <a:rPr lang="en-US" dirty="0" err="1"/>
              <a:t>trên</a:t>
            </a:r>
            <a:r>
              <a:rPr lang="en-US" dirty="0"/>
              <a:t> </a:t>
            </a:r>
            <a:r>
              <a:rPr lang="en-US" dirty="0" err="1"/>
              <a:t>thẻ</a:t>
            </a:r>
            <a:r>
              <a:rPr lang="en-US" dirty="0"/>
              <a:t> Share </a:t>
            </a:r>
            <a:r>
              <a:rPr lang="en-US" dirty="0" err="1"/>
              <a:t>để</a:t>
            </a:r>
            <a:r>
              <a:rPr lang="en-US" dirty="0"/>
              <a:t> chia </a:t>
            </a:r>
            <a:r>
              <a:rPr lang="en-US" dirty="0" err="1"/>
              <a:t>sẻ</a:t>
            </a:r>
            <a:r>
              <a:rPr lang="en-US" dirty="0"/>
              <a:t> </a:t>
            </a:r>
            <a:r>
              <a:rPr lang="en-US" dirty="0" err="1"/>
              <a:t>toàn</a:t>
            </a:r>
            <a:r>
              <a:rPr lang="en-US" dirty="0"/>
              <a:t> </a:t>
            </a:r>
            <a:r>
              <a:rPr lang="en-US" dirty="0" err="1"/>
              <a:t>bộ</a:t>
            </a:r>
            <a:r>
              <a:rPr lang="en-US" dirty="0"/>
              <a:t> </a:t>
            </a:r>
            <a:r>
              <a:rPr lang="en-US" dirty="0" err="1"/>
              <a:t>bài</a:t>
            </a:r>
            <a:r>
              <a:rPr lang="en-US" dirty="0"/>
              <a:t> </a:t>
            </a:r>
            <a:r>
              <a:rPr lang="en-US" dirty="0" err="1"/>
              <a:t>trình</a:t>
            </a:r>
            <a:r>
              <a:rPr lang="en-US" dirty="0"/>
              <a:t> </a:t>
            </a:r>
            <a:r>
              <a:rPr lang="en-US" dirty="0" err="1"/>
              <a:t>chiếu</a:t>
            </a:r>
            <a:endParaRPr lang="en-US" dirty="0"/>
          </a:p>
        </p:txBody>
      </p:sp>
      <p:pic>
        <p:nvPicPr>
          <p:cNvPr id="6" name="Picture 5" descr="\\CCISERVER\Common\Publishing\Working\In Development\7500 IC3 GS5\KA\KA L05\PPT Screens\ppt-074.png"/>
          <p:cNvPicPr/>
          <p:nvPr/>
        </p:nvPicPr>
        <p:blipFill>
          <a:blip r:embed="rId2">
            <a:extLst>
              <a:ext uri="{28A0092B-C50C-407E-A947-70E740481C1C}">
                <a14:useLocalDpi xmlns:a14="http://schemas.microsoft.com/office/drawing/2010/main" val="0"/>
              </a:ext>
            </a:extLst>
          </a:blip>
          <a:srcRect/>
          <a:stretch>
            <a:fillRect/>
          </a:stretch>
        </p:blipFill>
        <p:spPr bwMode="auto">
          <a:xfrm>
            <a:off x="2906895" y="2382554"/>
            <a:ext cx="4171038" cy="2328353"/>
          </a:xfrm>
          <a:prstGeom prst="rect">
            <a:avLst/>
          </a:prstGeom>
          <a:noFill/>
          <a:ln>
            <a:noFill/>
          </a:ln>
        </p:spPr>
      </p:pic>
    </p:spTree>
    <p:extLst>
      <p:ext uri="{BB962C8B-B14F-4D97-AF65-F5344CB8AC3E}">
        <p14:creationId xmlns:p14="http://schemas.microsoft.com/office/powerpoint/2010/main" val="70633573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Chia </a:t>
            </a:r>
            <a:r>
              <a:rPr lang="en-US" dirty="0" err="1"/>
              <a:t>sẻ</a:t>
            </a:r>
            <a:r>
              <a:rPr lang="en-US" dirty="0"/>
              <a:t> </a:t>
            </a:r>
            <a:r>
              <a:rPr lang="en-US" dirty="0" err="1"/>
              <a:t>bài</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50" y="1346200"/>
            <a:ext cx="7886700" cy="3286523"/>
          </a:xfrm>
        </p:spPr>
        <p:txBody>
          <a:bodyPr/>
          <a:lstStyle/>
          <a:p>
            <a:r>
              <a:rPr lang="en-US" dirty="0" err="1"/>
              <a:t>Sử</a:t>
            </a:r>
            <a:r>
              <a:rPr lang="en-US" dirty="0"/>
              <a:t> </a:t>
            </a:r>
            <a:r>
              <a:rPr lang="en-US" dirty="0" err="1"/>
              <a:t>dụng</a:t>
            </a:r>
            <a:r>
              <a:rPr lang="en-US" dirty="0"/>
              <a:t> </a:t>
            </a:r>
            <a:r>
              <a:rPr lang="en-US" dirty="0" err="1"/>
              <a:t>thẻ</a:t>
            </a:r>
            <a:r>
              <a:rPr lang="en-US" dirty="0"/>
              <a:t> Export</a:t>
            </a:r>
          </a:p>
          <a:p>
            <a:pPr lvl="1" algn="just"/>
            <a:r>
              <a:rPr lang="en-US" dirty="0" err="1"/>
              <a:t>Sử</a:t>
            </a:r>
            <a:r>
              <a:rPr lang="en-US" dirty="0"/>
              <a:t> </a:t>
            </a:r>
            <a:r>
              <a:rPr lang="en-US" dirty="0" err="1"/>
              <a:t>dụng</a:t>
            </a:r>
            <a:r>
              <a:rPr lang="en-US" dirty="0"/>
              <a:t> </a:t>
            </a:r>
            <a:r>
              <a:rPr lang="en-US" dirty="0" err="1"/>
              <a:t>thẻ</a:t>
            </a:r>
            <a:r>
              <a:rPr lang="en-US" dirty="0"/>
              <a:t> Export </a:t>
            </a:r>
            <a:r>
              <a:rPr lang="en-US" dirty="0" err="1"/>
              <a:t>để</a:t>
            </a:r>
            <a:r>
              <a:rPr lang="en-US" dirty="0"/>
              <a:t> </a:t>
            </a:r>
            <a:r>
              <a:rPr lang="en-US" dirty="0" err="1"/>
              <a:t>xuất</a:t>
            </a:r>
            <a:r>
              <a:rPr lang="en-US" dirty="0"/>
              <a:t> ra bản </a:t>
            </a:r>
            <a:r>
              <a:rPr lang="en-US" dirty="0" err="1"/>
              <a:t>trình</a:t>
            </a:r>
            <a:r>
              <a:rPr lang="en-US" dirty="0"/>
              <a:t> </a:t>
            </a:r>
            <a:r>
              <a:rPr lang="en-US" dirty="0" err="1"/>
              <a:t>chiếu</a:t>
            </a:r>
            <a:r>
              <a:rPr lang="en-US" dirty="0"/>
              <a:t> ở </a:t>
            </a:r>
            <a:r>
              <a:rPr lang="en-US" dirty="0" err="1"/>
              <a:t>các</a:t>
            </a:r>
            <a:r>
              <a:rPr lang="en-US" dirty="0"/>
              <a:t> </a:t>
            </a:r>
            <a:r>
              <a:rPr lang="en-US" dirty="0" err="1"/>
              <a:t>định</a:t>
            </a:r>
            <a:r>
              <a:rPr lang="en-US" dirty="0"/>
              <a:t> </a:t>
            </a:r>
            <a:r>
              <a:rPr lang="en-US" dirty="0" err="1"/>
              <a:t>dạng</a:t>
            </a:r>
            <a:r>
              <a:rPr lang="en-US" dirty="0"/>
              <a:t> </a:t>
            </a:r>
            <a:r>
              <a:rPr lang="en-US" dirty="0" err="1"/>
              <a:t>tập</a:t>
            </a:r>
            <a:r>
              <a:rPr lang="en-US" dirty="0"/>
              <a:t> tin </a:t>
            </a:r>
            <a:r>
              <a:rPr lang="en-US" dirty="0" err="1"/>
              <a:t>khác</a:t>
            </a:r>
            <a:endParaRPr lang="en-US" dirty="0"/>
          </a:p>
        </p:txBody>
      </p:sp>
      <p:pic>
        <p:nvPicPr>
          <p:cNvPr id="6" name="Picture 5" descr="\\CCISERVER\Common\Publishing\Working\In Development\7500 IC3 GS5\KA\KA L05\PPT Screens\ppt-075.png"/>
          <p:cNvPicPr/>
          <p:nvPr/>
        </p:nvPicPr>
        <p:blipFill>
          <a:blip r:embed="rId2">
            <a:extLst>
              <a:ext uri="{28A0092B-C50C-407E-A947-70E740481C1C}">
                <a14:useLocalDpi xmlns:a14="http://schemas.microsoft.com/office/drawing/2010/main" val="0"/>
              </a:ext>
            </a:extLst>
          </a:blip>
          <a:srcRect/>
          <a:stretch>
            <a:fillRect/>
          </a:stretch>
        </p:blipFill>
        <p:spPr bwMode="auto">
          <a:xfrm>
            <a:off x="2754189" y="2571750"/>
            <a:ext cx="3635621" cy="2160270"/>
          </a:xfrm>
          <a:prstGeom prst="rect">
            <a:avLst/>
          </a:prstGeom>
          <a:noFill/>
          <a:ln>
            <a:noFill/>
          </a:ln>
        </p:spPr>
      </p:pic>
    </p:spTree>
    <p:extLst>
      <p:ext uri="{BB962C8B-B14F-4D97-AF65-F5344CB8AC3E}">
        <p14:creationId xmlns:p14="http://schemas.microsoft.com/office/powerpoint/2010/main" val="67428595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Chia </a:t>
            </a:r>
            <a:r>
              <a:rPr lang="en-US" dirty="0" err="1"/>
              <a:t>sẻ</a:t>
            </a:r>
            <a:r>
              <a:rPr lang="en-US" dirty="0"/>
              <a:t> </a:t>
            </a:r>
            <a:r>
              <a:rPr lang="en-US" dirty="0" err="1"/>
              <a:t>bài</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420415" y="1201218"/>
            <a:ext cx="8344987" cy="3286523"/>
          </a:xfrm>
        </p:spPr>
        <p:txBody>
          <a:bodyPr>
            <a:normAutofit/>
          </a:bodyPr>
          <a:lstStyle/>
          <a:p>
            <a:r>
              <a:rPr lang="en-US" dirty="0" err="1"/>
              <a:t>Tạo</a:t>
            </a:r>
            <a:r>
              <a:rPr lang="en-US" dirty="0"/>
              <a:t> Handouts </a:t>
            </a:r>
            <a:r>
              <a:rPr lang="en-US" dirty="0" err="1"/>
              <a:t>trong</a:t>
            </a:r>
            <a:r>
              <a:rPr lang="en-US" dirty="0"/>
              <a:t> Word</a:t>
            </a:r>
          </a:p>
          <a:p>
            <a:pPr lvl="1" algn="just"/>
            <a:r>
              <a:rPr lang="en-US" dirty="0" err="1"/>
              <a:t>Chọn</a:t>
            </a:r>
            <a:r>
              <a:rPr lang="en-US" dirty="0"/>
              <a:t> </a:t>
            </a:r>
            <a:r>
              <a:rPr lang="en-US" dirty="0" err="1"/>
              <a:t>thẻ</a:t>
            </a:r>
            <a:r>
              <a:rPr lang="en-US" dirty="0"/>
              <a:t> File </a:t>
            </a:r>
            <a:r>
              <a:rPr lang="en-US" dirty="0">
                <a:sym typeface="Symbol" panose="05050102010706020507" pitchFamily="18" charset="2"/>
              </a:rPr>
              <a:t> </a:t>
            </a:r>
            <a:r>
              <a:rPr lang="en-US" dirty="0" err="1"/>
              <a:t>Chọn</a:t>
            </a:r>
            <a:r>
              <a:rPr lang="en-US" dirty="0"/>
              <a:t> Export </a:t>
            </a:r>
            <a:r>
              <a:rPr lang="en-US" dirty="0">
                <a:sym typeface="Symbol" panose="05050102010706020507" pitchFamily="18" charset="2"/>
              </a:rPr>
              <a:t> </a:t>
            </a:r>
            <a:r>
              <a:rPr lang="en-US" dirty="0" err="1"/>
              <a:t>Chọn</a:t>
            </a:r>
            <a:r>
              <a:rPr lang="en-US" dirty="0"/>
              <a:t> Create Handouts</a:t>
            </a:r>
          </a:p>
          <a:p>
            <a:pPr lvl="1" algn="just"/>
            <a:r>
              <a:rPr lang="en-US" dirty="0" err="1"/>
              <a:t>Nhấp</a:t>
            </a:r>
            <a:r>
              <a:rPr lang="en-US" dirty="0"/>
              <a:t> </a:t>
            </a:r>
            <a:r>
              <a:rPr lang="en-US" dirty="0" err="1"/>
              <a:t>vào</a:t>
            </a:r>
            <a:r>
              <a:rPr lang="en-US" dirty="0"/>
              <a:t> Create Handouts </a:t>
            </a:r>
            <a:r>
              <a:rPr lang="en-US" dirty="0" err="1"/>
              <a:t>để</a:t>
            </a:r>
            <a:r>
              <a:rPr lang="en-US" dirty="0"/>
              <a:t> </a:t>
            </a:r>
            <a:r>
              <a:rPr lang="en-US" dirty="0" err="1"/>
              <a:t>xem</a:t>
            </a:r>
            <a:r>
              <a:rPr lang="en-US" dirty="0"/>
              <a:t> </a:t>
            </a:r>
            <a:r>
              <a:rPr lang="en-US" dirty="0" err="1"/>
              <a:t>các</a:t>
            </a:r>
            <a:r>
              <a:rPr lang="en-US" dirty="0"/>
              <a:t> </a:t>
            </a:r>
            <a:r>
              <a:rPr lang="en-US" dirty="0" err="1"/>
              <a:t>tùy</a:t>
            </a:r>
            <a:r>
              <a:rPr lang="en-US" dirty="0"/>
              <a:t> </a:t>
            </a:r>
            <a:r>
              <a:rPr lang="en-US" dirty="0" err="1"/>
              <a:t>chọn</a:t>
            </a:r>
            <a:r>
              <a:rPr lang="en-US" dirty="0"/>
              <a:t> </a:t>
            </a:r>
            <a:r>
              <a:rPr lang="en-US" dirty="0" err="1"/>
              <a:t>tạo</a:t>
            </a:r>
            <a:r>
              <a:rPr lang="en-US" dirty="0"/>
              <a:t> </a:t>
            </a:r>
            <a:r>
              <a:rPr lang="en-US" dirty="0" err="1"/>
              <a:t>tài</a:t>
            </a:r>
            <a:r>
              <a:rPr lang="en-US" dirty="0"/>
              <a:t> </a:t>
            </a:r>
            <a:r>
              <a:rPr lang="en-US" dirty="0" err="1"/>
              <a:t>liệu</a:t>
            </a:r>
            <a:r>
              <a:rPr lang="en-US" dirty="0"/>
              <a:t> Word</a:t>
            </a:r>
          </a:p>
          <a:p>
            <a:pPr marL="342900" lvl="1" indent="0">
              <a:buNone/>
            </a:pPr>
            <a:endParaRPr lang="en-US" sz="1800" dirty="0"/>
          </a:p>
        </p:txBody>
      </p:sp>
      <p:pic>
        <p:nvPicPr>
          <p:cNvPr id="6" name="Picture 5" descr="\\CCISERVER\Common\Publishing\Working\In Development\7500 IC3 GS5\KA\KA L05\PPT Screens\ppt-07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0576" y="3079531"/>
            <a:ext cx="2740610" cy="1210508"/>
          </a:xfrm>
          <a:prstGeom prst="rect">
            <a:avLst/>
          </a:prstGeom>
          <a:noFill/>
          <a:ln>
            <a:noFill/>
          </a:ln>
        </p:spPr>
      </p:pic>
      <p:pic>
        <p:nvPicPr>
          <p:cNvPr id="7" name="Picture 6" descr="\\CCISERVER\Common\Publishing\Working\In Development\7500 IC3 GS5\KA\KA L05\PPT Screens\ppt-077.png"/>
          <p:cNvPicPr/>
          <p:nvPr/>
        </p:nvPicPr>
        <p:blipFill>
          <a:blip r:embed="rId3">
            <a:extLst>
              <a:ext uri="{28A0092B-C50C-407E-A947-70E740481C1C}">
                <a14:useLocalDpi xmlns:a14="http://schemas.microsoft.com/office/drawing/2010/main" val="0"/>
              </a:ext>
            </a:extLst>
          </a:blip>
          <a:srcRect/>
          <a:stretch>
            <a:fillRect/>
          </a:stretch>
        </p:blipFill>
        <p:spPr bwMode="auto">
          <a:xfrm>
            <a:off x="4902011" y="2451615"/>
            <a:ext cx="1630177" cy="2618184"/>
          </a:xfrm>
          <a:prstGeom prst="rect">
            <a:avLst/>
          </a:prstGeom>
          <a:noFill/>
          <a:ln>
            <a:noFill/>
          </a:ln>
        </p:spPr>
      </p:pic>
    </p:spTree>
    <p:extLst>
      <p:ext uri="{BB962C8B-B14F-4D97-AF65-F5344CB8AC3E}">
        <p14:creationId xmlns:p14="http://schemas.microsoft.com/office/powerpoint/2010/main" val="92335782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 </a:t>
            </a:r>
          </a:p>
        </p:txBody>
      </p:sp>
      <p:sp>
        <p:nvSpPr>
          <p:cNvPr id="3" name="Content Placeholder 2"/>
          <p:cNvSpPr>
            <a:spLocks noGrp="1"/>
          </p:cNvSpPr>
          <p:nvPr>
            <p:ph idx="1"/>
          </p:nvPr>
        </p:nvSpPr>
        <p:spPr/>
        <p:txBody>
          <a:bodyPr/>
          <a:lstStyle/>
          <a:p>
            <a:r>
              <a:rPr lang="en-US" dirty="0" err="1"/>
              <a:t>Duyệt</a:t>
            </a:r>
            <a:r>
              <a:rPr lang="en-US" dirty="0"/>
              <a:t> App Store</a:t>
            </a:r>
          </a:p>
        </p:txBody>
      </p:sp>
      <p:pic>
        <p:nvPicPr>
          <p:cNvPr id="6" name="Picture 5" descr="C:\Users\iheer\Documents\Courseware\Current\NEWEST_GS5\KA\google-play.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bwMode="auto">
          <a:xfrm>
            <a:off x="268090" y="2071683"/>
            <a:ext cx="1806404" cy="2116664"/>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2465068" y="2071683"/>
            <a:ext cx="1996014" cy="2121408"/>
          </a:xfrm>
          <a:prstGeom prst="rect">
            <a:avLst/>
          </a:prstGeom>
          <a:noFill/>
          <a:ln>
            <a:noFill/>
          </a:ln>
          <a:extLst>
            <a:ext uri="{53640926-AAD7-44D8-BBD7-CCE9431645EC}">
              <a14:shadowObscured xmlns:a14="http://schemas.microsoft.com/office/drawing/2010/main"/>
            </a:ext>
          </a:extLst>
        </p:spPr>
      </p:pic>
      <p:pic>
        <p:nvPicPr>
          <p:cNvPr id="8" name="Picture 7" descr="\\CCISERVER\Common\Publishing\Working\In Development\7500 IC3 GS5\KA\KA L01 Apps\Screens\iphone store.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4851656" y="2071683"/>
            <a:ext cx="2029890" cy="2121408"/>
          </a:xfrm>
          <a:prstGeom prst="rect">
            <a:avLst/>
          </a:prstGeom>
          <a:noFill/>
          <a:ln>
            <a:noFill/>
          </a:ln>
          <a:extLst>
            <a:ext uri="{53640926-AAD7-44D8-BBD7-CCE9431645EC}">
              <a14:shadowObscured xmlns:a14="http://schemas.microsoft.com/office/drawing/2010/main"/>
            </a:ext>
          </a:extLst>
        </p:spPr>
      </p:pic>
      <p:pic>
        <p:nvPicPr>
          <p:cNvPr id="9" name="Picture 8" descr="\\CCISERVER\Common\Publishing\Working\In Development\7500 IC3 GS5\KA\KA L01 Apps\Screens\iphone app cat.PN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bwMode="auto">
          <a:xfrm>
            <a:off x="7311549" y="2071683"/>
            <a:ext cx="1554946" cy="2121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0468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Chia </a:t>
            </a:r>
            <a:r>
              <a:rPr lang="en-US" dirty="0" err="1"/>
              <a:t>sẻ</a:t>
            </a:r>
            <a:r>
              <a:rPr lang="en-US" dirty="0"/>
              <a:t> </a:t>
            </a:r>
            <a:r>
              <a:rPr lang="en-US" dirty="0" err="1"/>
              <a:t>bài</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50" y="1346200"/>
            <a:ext cx="5950826" cy="3286523"/>
          </a:xfrm>
        </p:spPr>
        <p:txBody>
          <a:bodyPr>
            <a:normAutofit/>
          </a:bodyPr>
          <a:lstStyle/>
          <a:p>
            <a:r>
              <a:rPr lang="vi-VN" dirty="0"/>
              <a:t>Xuất bản bản trình bày</a:t>
            </a:r>
          </a:p>
          <a:p>
            <a:pPr lvl="1" algn="just"/>
            <a:r>
              <a:rPr lang="vi-VN" dirty="0"/>
              <a:t>Trên t</a:t>
            </a:r>
            <a:r>
              <a:rPr lang="en-US" dirty="0" err="1"/>
              <a:t>hẻ</a:t>
            </a:r>
            <a:r>
              <a:rPr lang="vi-VN" dirty="0"/>
              <a:t> </a:t>
            </a:r>
            <a:r>
              <a:rPr lang="en-US" dirty="0"/>
              <a:t>File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Share</a:t>
            </a:r>
            <a:r>
              <a:rPr lang="vi-VN" dirty="0"/>
              <a:t>, trong bảng </a:t>
            </a:r>
            <a:r>
              <a:rPr lang="en-US" dirty="0"/>
              <a:t>Share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Publish Slides </a:t>
            </a:r>
            <a:r>
              <a:rPr lang="vi-VN" dirty="0"/>
              <a:t>và </a:t>
            </a:r>
            <a:r>
              <a:rPr lang="en-US" dirty="0" err="1"/>
              <a:t>chọn</a:t>
            </a:r>
            <a:r>
              <a:rPr lang="vi-VN" dirty="0"/>
              <a:t> nút </a:t>
            </a:r>
            <a:r>
              <a:rPr lang="en-US" dirty="0"/>
              <a:t>Publish Slides </a:t>
            </a:r>
            <a:endParaRPr lang="vi-VN" dirty="0"/>
          </a:p>
          <a:p>
            <a:pPr lvl="1"/>
            <a:r>
              <a:rPr lang="vi-VN" dirty="0"/>
              <a:t>Trong hộp thoại Publish Slides, chọn các slide để xuất bản </a:t>
            </a:r>
            <a:r>
              <a:rPr lang="vi-VN" dirty="0">
                <a:sym typeface="Symbol" panose="05050102010706020507" pitchFamily="18" charset="2"/>
              </a:rPr>
              <a:t></a:t>
            </a:r>
            <a:r>
              <a:rPr lang="en-US" dirty="0">
                <a:sym typeface="Symbol" panose="05050102010706020507" pitchFamily="18" charset="2"/>
              </a:rPr>
              <a:t> </a:t>
            </a:r>
            <a:r>
              <a:rPr lang="vi-VN" dirty="0"/>
              <a:t>chỉ định vị trí cho các slide sẽ được lưu trữ</a:t>
            </a:r>
            <a:endParaRPr lang="en-US" dirty="0"/>
          </a:p>
        </p:txBody>
      </p:sp>
      <p:pic>
        <p:nvPicPr>
          <p:cNvPr id="6" name="Picture 5" descr="\\CCISERVER\Common\Publishing\Working\In Development\7500 IC3 GS5\KA\KA L05\PPT Screens\ppt-07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6551" y="1545149"/>
            <a:ext cx="1713554" cy="1167178"/>
          </a:xfrm>
          <a:prstGeom prst="rect">
            <a:avLst/>
          </a:prstGeom>
          <a:noFill/>
          <a:ln>
            <a:noFill/>
          </a:ln>
        </p:spPr>
      </p:pic>
      <p:pic>
        <p:nvPicPr>
          <p:cNvPr id="7" name="Picture 6" descr="C:\Users\iheer\Documents\Courseware\Current\NEWEST_GS5\KA\publish-slid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7106" y="2821663"/>
            <a:ext cx="2312443" cy="1811060"/>
          </a:xfrm>
          <a:prstGeom prst="rect">
            <a:avLst/>
          </a:prstGeom>
          <a:noFill/>
          <a:ln>
            <a:noFill/>
          </a:ln>
        </p:spPr>
      </p:pic>
    </p:spTree>
    <p:extLst>
      <p:ext uri="{BB962C8B-B14F-4D97-AF65-F5344CB8AC3E}">
        <p14:creationId xmlns:p14="http://schemas.microsoft.com/office/powerpoint/2010/main" val="112442169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Chia </a:t>
            </a:r>
            <a:r>
              <a:rPr lang="en-US" dirty="0" err="1"/>
              <a:t>sẻ</a:t>
            </a:r>
            <a:r>
              <a:rPr lang="en-US" dirty="0"/>
              <a:t> </a:t>
            </a:r>
            <a:r>
              <a:rPr lang="en-US" dirty="0" err="1"/>
              <a:t>bài</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628650" y="1346200"/>
            <a:ext cx="7886700" cy="3286523"/>
          </a:xfrm>
        </p:spPr>
        <p:txBody>
          <a:bodyPr/>
          <a:lstStyle/>
          <a:p>
            <a:pPr algn="just"/>
            <a:r>
              <a:rPr lang="en-US" dirty="0"/>
              <a:t>In </a:t>
            </a:r>
            <a:r>
              <a:rPr lang="en-US" dirty="0" err="1"/>
              <a:t>các</a:t>
            </a:r>
            <a:r>
              <a:rPr lang="en-US" dirty="0"/>
              <a:t> slide</a:t>
            </a:r>
          </a:p>
          <a:p>
            <a:pPr lvl="1" algn="just"/>
            <a:r>
              <a:rPr lang="en-US" dirty="0" err="1"/>
              <a:t>Có</a:t>
            </a:r>
            <a:r>
              <a:rPr lang="en-US" dirty="0"/>
              <a:t> </a:t>
            </a:r>
            <a:r>
              <a:rPr lang="en-US" dirty="0" err="1"/>
              <a:t>thể</a:t>
            </a:r>
            <a:r>
              <a:rPr lang="en-US" dirty="0"/>
              <a:t> in </a:t>
            </a:r>
            <a:r>
              <a:rPr lang="en-US" dirty="0" err="1"/>
              <a:t>các</a:t>
            </a:r>
            <a:r>
              <a:rPr lang="en-US" dirty="0"/>
              <a:t> slide </a:t>
            </a:r>
            <a:r>
              <a:rPr lang="en-US" dirty="0" err="1"/>
              <a:t>trong</a:t>
            </a:r>
            <a:r>
              <a:rPr lang="en-US" dirty="0"/>
              <a:t> </a:t>
            </a:r>
            <a:r>
              <a:rPr lang="en-US" dirty="0" err="1"/>
              <a:t>bài</a:t>
            </a:r>
            <a:r>
              <a:rPr lang="en-US" dirty="0"/>
              <a:t> </a:t>
            </a:r>
            <a:r>
              <a:rPr lang="en-US" dirty="0" err="1"/>
              <a:t>trình</a:t>
            </a:r>
            <a:r>
              <a:rPr lang="en-US" dirty="0"/>
              <a:t> </a:t>
            </a:r>
            <a:r>
              <a:rPr lang="en-US" dirty="0" err="1"/>
              <a:t>chiếu</a:t>
            </a:r>
            <a:r>
              <a:rPr lang="en-US" dirty="0"/>
              <a:t> </a:t>
            </a:r>
            <a:r>
              <a:rPr lang="en-US" dirty="0" err="1"/>
              <a:t>theo</a:t>
            </a:r>
            <a:r>
              <a:rPr lang="en-US" dirty="0"/>
              <a:t> </a:t>
            </a:r>
            <a:r>
              <a:rPr lang="en-US" dirty="0" err="1"/>
              <a:t>nhiều</a:t>
            </a:r>
            <a:r>
              <a:rPr lang="en-US" dirty="0"/>
              <a:t> </a:t>
            </a:r>
            <a:r>
              <a:rPr lang="en-US" dirty="0" err="1"/>
              <a:t>cách</a:t>
            </a:r>
            <a:r>
              <a:rPr lang="en-US" dirty="0"/>
              <a:t> </a:t>
            </a:r>
            <a:br>
              <a:rPr lang="en-US" dirty="0"/>
            </a:br>
            <a:r>
              <a:rPr lang="en-US" dirty="0" err="1"/>
              <a:t>khác</a:t>
            </a:r>
            <a:r>
              <a:rPr lang="en-US" dirty="0"/>
              <a:t> </a:t>
            </a:r>
            <a:r>
              <a:rPr lang="en-US" dirty="0" err="1"/>
              <a:t>nhau</a:t>
            </a:r>
            <a:endParaRPr lang="en-US" dirty="0"/>
          </a:p>
          <a:p>
            <a:pPr lvl="1" algn="just"/>
            <a:r>
              <a:rPr lang="en-US" dirty="0" err="1"/>
              <a:t>Bấm</a:t>
            </a:r>
            <a:r>
              <a:rPr lang="en-US" dirty="0"/>
              <a:t> </a:t>
            </a:r>
            <a:r>
              <a:rPr lang="en-US" dirty="0" err="1"/>
              <a:t>vào</a:t>
            </a:r>
            <a:r>
              <a:rPr lang="en-US" dirty="0"/>
              <a:t> File </a:t>
            </a:r>
            <a:r>
              <a:rPr lang="en-US" dirty="0">
                <a:sym typeface="Symbol" panose="05050102010706020507" pitchFamily="18" charset="2"/>
              </a:rPr>
              <a:t> </a:t>
            </a:r>
            <a:r>
              <a:rPr lang="en-US" dirty="0" err="1">
                <a:sym typeface="Symbol" panose="05050102010706020507" pitchFamily="18" charset="2"/>
              </a:rPr>
              <a:t>Chọn</a:t>
            </a:r>
            <a:r>
              <a:rPr lang="en-US" dirty="0"/>
              <a:t> Print</a:t>
            </a:r>
          </a:p>
        </p:txBody>
      </p:sp>
      <p:pic>
        <p:nvPicPr>
          <p:cNvPr id="6" name="Picture 5" descr="\\CCISERVER\Common\Publishing\Working\In Development\7500 IC3 GS5\KA\KA L05 PPT\PPT Screens\ppt-te010.png"/>
          <p:cNvPicPr/>
          <p:nvPr/>
        </p:nvPicPr>
        <p:blipFill>
          <a:blip r:embed="rId2">
            <a:extLst>
              <a:ext uri="{28A0092B-C50C-407E-A947-70E740481C1C}">
                <a14:useLocalDpi xmlns:a14="http://schemas.microsoft.com/office/drawing/2010/main" val="0"/>
              </a:ext>
            </a:extLst>
          </a:blip>
          <a:srcRect/>
          <a:stretch>
            <a:fillRect/>
          </a:stretch>
        </p:blipFill>
        <p:spPr bwMode="auto">
          <a:xfrm>
            <a:off x="4892152" y="2431506"/>
            <a:ext cx="1836440" cy="2279401"/>
          </a:xfrm>
          <a:prstGeom prst="rect">
            <a:avLst/>
          </a:prstGeom>
          <a:noFill/>
          <a:ln>
            <a:noFill/>
          </a:ln>
        </p:spPr>
      </p:pic>
      <p:sp>
        <p:nvSpPr>
          <p:cNvPr id="5" name="Arrow: Pentagon 4">
            <a:hlinkClick r:id="rId3" action="ppaction://hlinkpres?slideindex=34&amp;slidetitle=REVIEW QUESTION Microsoft PowerPoint"/>
            <a:extLst>
              <a:ext uri="{FF2B5EF4-FFF2-40B4-BE49-F238E27FC236}">
                <a16:creationId xmlns:a16="http://schemas.microsoft.com/office/drawing/2014/main" id="{43FB0C43-2CD3-4EC0-9FCD-26C447CA732D}"/>
              </a:ext>
            </a:extLst>
          </p:cNvPr>
          <p:cNvSpPr/>
          <p:nvPr/>
        </p:nvSpPr>
        <p:spPr>
          <a:xfrm>
            <a:off x="7766614" y="4668524"/>
            <a:ext cx="1377386" cy="402264"/>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Times New Roman" panose="02020603050405020304" pitchFamily="18" charset="0"/>
                <a:cs typeface="Times New Roman" panose="02020603050405020304" pitchFamily="18" charset="0"/>
              </a:rPr>
              <a:t>Câu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hỏi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ôn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luyện</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28012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 </a:t>
            </a:r>
          </a:p>
        </p:txBody>
      </p:sp>
      <p:sp>
        <p:nvSpPr>
          <p:cNvPr id="3" name="Content Placeholder 2"/>
          <p:cNvSpPr>
            <a:spLocks noGrp="1"/>
          </p:cNvSpPr>
          <p:nvPr>
            <p:ph idx="1"/>
          </p:nvPr>
        </p:nvSpPr>
        <p:spPr>
          <a:xfrm>
            <a:off x="628650" y="1327148"/>
            <a:ext cx="7886700" cy="1979577"/>
          </a:xfrm>
        </p:spPr>
        <p:txBody>
          <a:bodyPr>
            <a:normAutofit/>
          </a:bodyPr>
          <a:lstStyle/>
          <a:p>
            <a:pPr algn="just"/>
            <a:r>
              <a:rPr lang="vi-VN" dirty="0"/>
              <a:t>Productivity/Communication Apps</a:t>
            </a:r>
          </a:p>
          <a:p>
            <a:pPr lvl="1" algn="just"/>
            <a:r>
              <a:rPr lang="vi-VN" dirty="0"/>
              <a:t>Productivity apps là các chương trình cho phép hoàn thành công việc</a:t>
            </a:r>
          </a:p>
          <a:p>
            <a:pPr lvl="1" algn="just"/>
            <a:r>
              <a:rPr lang="vi-VN" dirty="0"/>
              <a:t>Người dùng có thể sử dụng chúng để tạo tài liệu và các tập tin khác hoặc để liên lạc với người khác</a:t>
            </a:r>
          </a:p>
        </p:txBody>
      </p:sp>
      <p:pic>
        <p:nvPicPr>
          <p:cNvPr id="6" name="Picture 5" descr="C:\Users\iheer\Documents\Courseware\Current\NEWEST_GS5\KA\App icons\App icons\hangouts.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7102" y="3405188"/>
            <a:ext cx="441643" cy="495300"/>
          </a:xfrm>
          <a:prstGeom prst="rect">
            <a:avLst/>
          </a:prstGeom>
          <a:noFill/>
          <a:ln>
            <a:noFill/>
          </a:ln>
        </p:spPr>
      </p:pic>
      <p:pic>
        <p:nvPicPr>
          <p:cNvPr id="7" name="Picture 6" descr="C:\Users\iheer\Documents\Courseware\Current\NEWEST_GS5\KA\App icons\App icons\LINE.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90568" y="3405188"/>
            <a:ext cx="487635" cy="495300"/>
          </a:xfrm>
          <a:prstGeom prst="rect">
            <a:avLst/>
          </a:prstGeom>
          <a:noFill/>
          <a:ln>
            <a:noFill/>
          </a:ln>
        </p:spPr>
      </p:pic>
      <p:pic>
        <p:nvPicPr>
          <p:cNvPr id="8" name="Picture 7" descr="C:\Users\iheer\Documents\Courseware\Current\NEWEST_GS5\KA\App icons\App icons\skype2.pn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50027" y="3405188"/>
            <a:ext cx="502376" cy="495300"/>
          </a:xfrm>
          <a:prstGeom prst="rect">
            <a:avLst/>
          </a:prstGeom>
          <a:noFill/>
          <a:ln>
            <a:noFill/>
          </a:ln>
        </p:spPr>
      </p:pic>
      <p:pic>
        <p:nvPicPr>
          <p:cNvPr id="9" name="Picture 8" descr="C:\Users\iheer\Documents\Courseware\Current\NEWEST_GS5\KA\App icons\App icons\Pages.pn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624227" y="3405188"/>
            <a:ext cx="495300" cy="495300"/>
          </a:xfrm>
          <a:prstGeom prst="rect">
            <a:avLst/>
          </a:prstGeom>
          <a:noFill/>
          <a:ln>
            <a:noFill/>
          </a:ln>
        </p:spPr>
      </p:pic>
      <p:pic>
        <p:nvPicPr>
          <p:cNvPr id="10" name="Picture 9" descr="C:\Users\iheer\Documents\Courseware\Current\NEWEST_GS5\KA\App icons\App icons\word in apple store.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991350" y="3405188"/>
            <a:ext cx="495300" cy="495300"/>
          </a:xfrm>
          <a:prstGeom prst="rect">
            <a:avLst/>
          </a:prstGeom>
          <a:noFill/>
          <a:ln>
            <a:noFill/>
          </a:ln>
        </p:spPr>
      </p:pic>
      <p:sp>
        <p:nvSpPr>
          <p:cNvPr id="13" name="Rectangle 12">
            <a:extLst>
              <a:ext uri="{FF2B5EF4-FFF2-40B4-BE49-F238E27FC236}">
                <a16:creationId xmlns:a16="http://schemas.microsoft.com/office/drawing/2014/main" id="{2D2C96BF-5AF9-46EF-8C84-1BD849D7D461}"/>
              </a:ext>
            </a:extLst>
          </p:cNvPr>
          <p:cNvSpPr/>
          <p:nvPr/>
        </p:nvSpPr>
        <p:spPr>
          <a:xfrm>
            <a:off x="898478" y="3998951"/>
            <a:ext cx="1627369"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Google Hangouts</a:t>
            </a:r>
          </a:p>
        </p:txBody>
      </p:sp>
      <p:sp>
        <p:nvSpPr>
          <p:cNvPr id="15" name="Rectangle 14">
            <a:extLst>
              <a:ext uri="{FF2B5EF4-FFF2-40B4-BE49-F238E27FC236}">
                <a16:creationId xmlns:a16="http://schemas.microsoft.com/office/drawing/2014/main" id="{F32CAB8C-27DB-4937-87BC-2EEBF5BD0F6C}"/>
              </a:ext>
            </a:extLst>
          </p:cNvPr>
          <p:cNvSpPr/>
          <p:nvPr/>
        </p:nvSpPr>
        <p:spPr>
          <a:xfrm>
            <a:off x="2808815" y="3998951"/>
            <a:ext cx="651140"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LINE</a:t>
            </a:r>
          </a:p>
        </p:txBody>
      </p:sp>
      <p:sp>
        <p:nvSpPr>
          <p:cNvPr id="16" name="Rectangle 15">
            <a:extLst>
              <a:ext uri="{FF2B5EF4-FFF2-40B4-BE49-F238E27FC236}">
                <a16:creationId xmlns:a16="http://schemas.microsoft.com/office/drawing/2014/main" id="{CE2BA271-49EF-4718-A739-D958D5FE6D89}"/>
              </a:ext>
            </a:extLst>
          </p:cNvPr>
          <p:cNvSpPr/>
          <p:nvPr/>
        </p:nvSpPr>
        <p:spPr>
          <a:xfrm>
            <a:off x="4175645" y="3998951"/>
            <a:ext cx="697627"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Skype</a:t>
            </a:r>
          </a:p>
        </p:txBody>
      </p:sp>
      <p:sp>
        <p:nvSpPr>
          <p:cNvPr id="17" name="Rectangle 16">
            <a:extLst>
              <a:ext uri="{FF2B5EF4-FFF2-40B4-BE49-F238E27FC236}">
                <a16:creationId xmlns:a16="http://schemas.microsoft.com/office/drawing/2014/main" id="{977387F3-0B10-4153-91A6-9AF73C56B6A2}"/>
              </a:ext>
            </a:extLst>
          </p:cNvPr>
          <p:cNvSpPr/>
          <p:nvPr/>
        </p:nvSpPr>
        <p:spPr>
          <a:xfrm>
            <a:off x="5523063" y="4010693"/>
            <a:ext cx="663964"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Pages</a:t>
            </a:r>
          </a:p>
        </p:txBody>
      </p:sp>
      <p:sp>
        <p:nvSpPr>
          <p:cNvPr id="18" name="Rectangle 17">
            <a:extLst>
              <a:ext uri="{FF2B5EF4-FFF2-40B4-BE49-F238E27FC236}">
                <a16:creationId xmlns:a16="http://schemas.microsoft.com/office/drawing/2014/main" id="{5E091230-A13A-42C2-A92F-2160DE36222D}"/>
              </a:ext>
            </a:extLst>
          </p:cNvPr>
          <p:cNvSpPr/>
          <p:nvPr/>
        </p:nvSpPr>
        <p:spPr>
          <a:xfrm>
            <a:off x="6457171" y="4010693"/>
            <a:ext cx="1993559"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Office Mobile (Word)</a:t>
            </a:r>
          </a:p>
        </p:txBody>
      </p:sp>
    </p:spTree>
    <p:extLst>
      <p:ext uri="{BB962C8B-B14F-4D97-AF65-F5344CB8AC3E}">
        <p14:creationId xmlns:p14="http://schemas.microsoft.com/office/powerpoint/2010/main" val="1758999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a:t>
            </a:r>
          </a:p>
        </p:txBody>
      </p:sp>
      <p:sp>
        <p:nvSpPr>
          <p:cNvPr id="3" name="Content Placeholder 2"/>
          <p:cNvSpPr>
            <a:spLocks noGrp="1"/>
          </p:cNvSpPr>
          <p:nvPr>
            <p:ph idx="1"/>
          </p:nvPr>
        </p:nvSpPr>
        <p:spPr>
          <a:xfrm>
            <a:off x="628650" y="1327150"/>
            <a:ext cx="7886700" cy="3305573"/>
          </a:xfrm>
        </p:spPr>
        <p:txBody>
          <a:bodyPr/>
          <a:lstStyle/>
          <a:p>
            <a:pPr algn="just"/>
            <a:r>
              <a:rPr lang="en-US" dirty="0"/>
              <a:t>Content Apps</a:t>
            </a:r>
          </a:p>
          <a:p>
            <a:pPr lvl="1" algn="just"/>
            <a:r>
              <a:rPr lang="vi-VN" dirty="0"/>
              <a:t>Content </a:t>
            </a:r>
            <a:r>
              <a:rPr lang="en-US" dirty="0"/>
              <a:t>A</a:t>
            </a:r>
            <a:r>
              <a:rPr lang="vi-VN" dirty="0"/>
              <a:t>pps tổng hợp tin tức và thông tin</a:t>
            </a:r>
          </a:p>
          <a:p>
            <a:pPr lvl="1" algn="just"/>
            <a:r>
              <a:rPr lang="vi-VN" dirty="0"/>
              <a:t>Sử dụng thông tin vị trí, tài khoản truyền thông xã hội cũng như theo dõi hoạt động trực tuyến của người dùng để mang thông tin liên quan đến cho họ</a:t>
            </a:r>
          </a:p>
        </p:txBody>
      </p:sp>
      <p:pic>
        <p:nvPicPr>
          <p:cNvPr id="6" name="Picture 5" descr="C:\Users\iheer\Documents\Courseware\Current\NEWEST_GS5\KA\App icons\App icons\cnn.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534" y="3306501"/>
            <a:ext cx="754053" cy="743433"/>
          </a:xfrm>
          <a:prstGeom prst="rect">
            <a:avLst/>
          </a:prstGeom>
          <a:noFill/>
          <a:ln>
            <a:noFill/>
          </a:ln>
        </p:spPr>
      </p:pic>
      <p:pic>
        <p:nvPicPr>
          <p:cNvPr id="7" name="Picture 6" descr="C:\Users\iheer\Documents\Courseware\Current\NEWEST_GS5\KA\App icons\App icons\fox-news.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03786" y="3344039"/>
            <a:ext cx="754053" cy="743433"/>
          </a:xfrm>
          <a:prstGeom prst="rect">
            <a:avLst/>
          </a:prstGeom>
          <a:noFill/>
          <a:ln>
            <a:noFill/>
          </a:ln>
        </p:spPr>
      </p:pic>
      <p:pic>
        <p:nvPicPr>
          <p:cNvPr id="8" name="Picture 7" descr="C:\Users\iheer\Documents\Courseware\Current\NEWEST_GS5\KA\App icons\App icons\google.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20400" y="3344039"/>
            <a:ext cx="777064" cy="743432"/>
          </a:xfrm>
          <a:prstGeom prst="rect">
            <a:avLst/>
          </a:prstGeom>
          <a:noFill/>
          <a:ln>
            <a:noFill/>
          </a:ln>
        </p:spPr>
      </p:pic>
      <p:pic>
        <p:nvPicPr>
          <p:cNvPr id="9" name="Picture 8" descr="C:\Users\iheer\Documents\Courseware\Current\NEWEST_GS5\KA\App icons\App icons\wikipedia.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06277" y="3327118"/>
            <a:ext cx="754053" cy="743433"/>
          </a:xfrm>
          <a:prstGeom prst="rect">
            <a:avLst/>
          </a:prstGeom>
          <a:noFill/>
          <a:ln>
            <a:noFill/>
          </a:ln>
        </p:spPr>
      </p:pic>
      <p:sp>
        <p:nvSpPr>
          <p:cNvPr id="13" name="Rectangle 12">
            <a:extLst>
              <a:ext uri="{FF2B5EF4-FFF2-40B4-BE49-F238E27FC236}">
                <a16:creationId xmlns:a16="http://schemas.microsoft.com/office/drawing/2014/main" id="{38A9D238-4AFC-4135-A385-BAE55F181D68}"/>
              </a:ext>
            </a:extLst>
          </p:cNvPr>
          <p:cNvSpPr/>
          <p:nvPr/>
        </p:nvSpPr>
        <p:spPr>
          <a:xfrm>
            <a:off x="526623" y="4212043"/>
            <a:ext cx="615874"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CNN</a:t>
            </a:r>
          </a:p>
        </p:txBody>
      </p:sp>
      <p:sp>
        <p:nvSpPr>
          <p:cNvPr id="14" name="Rectangle 13">
            <a:extLst>
              <a:ext uri="{FF2B5EF4-FFF2-40B4-BE49-F238E27FC236}">
                <a16:creationId xmlns:a16="http://schemas.microsoft.com/office/drawing/2014/main" id="{F40C14EF-276C-457F-BF3B-CA9A6CFEFC60}"/>
              </a:ext>
            </a:extLst>
          </p:cNvPr>
          <p:cNvSpPr/>
          <p:nvPr/>
        </p:nvSpPr>
        <p:spPr>
          <a:xfrm>
            <a:off x="1913019" y="4212043"/>
            <a:ext cx="788999"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Google</a:t>
            </a:r>
          </a:p>
        </p:txBody>
      </p:sp>
      <p:sp>
        <p:nvSpPr>
          <p:cNvPr id="15" name="Rectangle 14">
            <a:extLst>
              <a:ext uri="{FF2B5EF4-FFF2-40B4-BE49-F238E27FC236}">
                <a16:creationId xmlns:a16="http://schemas.microsoft.com/office/drawing/2014/main" id="{F271CE76-1933-4A2F-AA7B-66E591935C0D}"/>
              </a:ext>
            </a:extLst>
          </p:cNvPr>
          <p:cNvSpPr/>
          <p:nvPr/>
        </p:nvSpPr>
        <p:spPr>
          <a:xfrm>
            <a:off x="4501068" y="4212043"/>
            <a:ext cx="1940916"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The New York Times</a:t>
            </a:r>
          </a:p>
        </p:txBody>
      </p:sp>
      <p:sp>
        <p:nvSpPr>
          <p:cNvPr id="16" name="Rectangle 15">
            <a:extLst>
              <a:ext uri="{FF2B5EF4-FFF2-40B4-BE49-F238E27FC236}">
                <a16:creationId xmlns:a16="http://schemas.microsoft.com/office/drawing/2014/main" id="{EADD39CA-1D87-4599-98BE-52124C7E1DAA}"/>
              </a:ext>
            </a:extLst>
          </p:cNvPr>
          <p:cNvSpPr/>
          <p:nvPr/>
        </p:nvSpPr>
        <p:spPr>
          <a:xfrm>
            <a:off x="6428001" y="4212043"/>
            <a:ext cx="1021433"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Fox News</a:t>
            </a:r>
          </a:p>
        </p:txBody>
      </p:sp>
      <p:pic>
        <p:nvPicPr>
          <p:cNvPr id="1026" name="Picture 2">
            <a:extLst>
              <a:ext uri="{FF2B5EF4-FFF2-40B4-BE49-F238E27FC236}">
                <a16:creationId xmlns:a16="http://schemas.microsoft.com/office/drawing/2014/main" id="{F9D47F12-D6DD-430B-8F57-B1D1A470D4DE}"/>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69143" y="3327118"/>
            <a:ext cx="925830" cy="74066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065D627-4C3C-44EF-AFA8-01A626C64AD6}"/>
              </a:ext>
            </a:extLst>
          </p:cNvPr>
          <p:cNvSpPr/>
          <p:nvPr/>
        </p:nvSpPr>
        <p:spPr>
          <a:xfrm>
            <a:off x="2937654" y="4212043"/>
            <a:ext cx="1691297" cy="338554"/>
          </a:xfrm>
          <a:prstGeom prst="rect">
            <a:avLst/>
          </a:prstGeom>
        </p:spPr>
        <p:txBody>
          <a:bodyPr wrap="none">
            <a:spAutoFit/>
          </a:bodyPr>
          <a:lstStyle/>
          <a:p>
            <a:r>
              <a:rPr lang="en-US" sz="1600" dirty="0" err="1">
                <a:solidFill>
                  <a:schemeClr val="bg1"/>
                </a:solidFill>
                <a:latin typeface="Times New Roman" panose="02020603050405020304" pitchFamily="18" charset="0"/>
                <a:cs typeface="Times New Roman" panose="02020603050405020304" pitchFamily="18" charset="0"/>
              </a:rPr>
              <a:t>WikiPedia</a:t>
            </a:r>
            <a:r>
              <a:rPr lang="en-US" sz="1600" dirty="0">
                <a:solidFill>
                  <a:schemeClr val="bg1"/>
                </a:solidFill>
                <a:latin typeface="Times New Roman" panose="02020603050405020304" pitchFamily="18" charset="0"/>
                <a:cs typeface="Times New Roman" panose="02020603050405020304" pitchFamily="18" charset="0"/>
              </a:rPr>
              <a:t> Mobile</a:t>
            </a:r>
          </a:p>
        </p:txBody>
      </p:sp>
      <p:pic>
        <p:nvPicPr>
          <p:cNvPr id="1028" name="Picture 4" descr="iTunes U on the App Store">
            <a:extLst>
              <a:ext uri="{FF2B5EF4-FFF2-40B4-BE49-F238E27FC236}">
                <a16:creationId xmlns:a16="http://schemas.microsoft.com/office/drawing/2014/main" id="{D5E93570-D501-49DD-B2A3-400670D27F93}"/>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7966651" y="3363128"/>
            <a:ext cx="755166" cy="74066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ABD6EBD-8D47-43B7-96D6-F5DC68E2C9C2}"/>
              </a:ext>
            </a:extLst>
          </p:cNvPr>
          <p:cNvSpPr/>
          <p:nvPr/>
        </p:nvSpPr>
        <p:spPr>
          <a:xfrm>
            <a:off x="7833517" y="4212043"/>
            <a:ext cx="884345" cy="338554"/>
          </a:xfrm>
          <a:prstGeom prst="rect">
            <a:avLst/>
          </a:prstGeom>
        </p:spPr>
        <p:txBody>
          <a:bodyPr wrap="none">
            <a:spAutoFit/>
          </a:bodyPr>
          <a:lstStyle/>
          <a:p>
            <a:r>
              <a:rPr lang="en-US" sz="1600" dirty="0" err="1">
                <a:solidFill>
                  <a:schemeClr val="bg1"/>
                </a:solidFill>
                <a:latin typeface="Times New Roman" panose="02020603050405020304" pitchFamily="18" charset="0"/>
                <a:cs typeface="Times New Roman" panose="02020603050405020304" pitchFamily="18" charset="0"/>
              </a:rPr>
              <a:t>iTunesU</a:t>
            </a:r>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7499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a:t>
            </a:r>
          </a:p>
        </p:txBody>
      </p:sp>
      <p:sp>
        <p:nvSpPr>
          <p:cNvPr id="3" name="Content Placeholder 2"/>
          <p:cNvSpPr>
            <a:spLocks noGrp="1"/>
          </p:cNvSpPr>
          <p:nvPr>
            <p:ph idx="1"/>
          </p:nvPr>
        </p:nvSpPr>
        <p:spPr>
          <a:xfrm>
            <a:off x="628650" y="1327150"/>
            <a:ext cx="7886700" cy="3305573"/>
          </a:xfrm>
        </p:spPr>
        <p:txBody>
          <a:bodyPr/>
          <a:lstStyle/>
          <a:p>
            <a:r>
              <a:rPr lang="en-US" dirty="0"/>
              <a:t>Creativity Apps</a:t>
            </a:r>
          </a:p>
          <a:p>
            <a:pPr lvl="1"/>
            <a:r>
              <a:rPr lang="en-US" dirty="0"/>
              <a:t>Creativity apps </a:t>
            </a:r>
            <a:r>
              <a:rPr lang="en-US" dirty="0" err="1"/>
              <a:t>là</a:t>
            </a:r>
            <a:r>
              <a:rPr lang="en-US" dirty="0"/>
              <a:t> </a:t>
            </a:r>
            <a:r>
              <a:rPr lang="en-US" dirty="0" err="1"/>
              <a:t>những</a:t>
            </a:r>
            <a:r>
              <a:rPr lang="en-US" dirty="0"/>
              <a:t> </a:t>
            </a:r>
            <a:r>
              <a:rPr lang="en-US" dirty="0" err="1"/>
              <a:t>ứng</a:t>
            </a:r>
            <a:r>
              <a:rPr lang="en-US" dirty="0"/>
              <a:t> </a:t>
            </a:r>
            <a:r>
              <a:rPr lang="en-US" dirty="0" err="1"/>
              <a:t>dụng</a:t>
            </a:r>
            <a:r>
              <a:rPr lang="en-US" dirty="0"/>
              <a:t> </a:t>
            </a:r>
            <a:r>
              <a:rPr lang="en-US" dirty="0" err="1"/>
              <a:t>cho</a:t>
            </a:r>
            <a:r>
              <a:rPr lang="en-US" dirty="0"/>
              <a:t> </a:t>
            </a:r>
            <a:r>
              <a:rPr lang="en-US" dirty="0" err="1"/>
              <a:t>phép</a:t>
            </a:r>
            <a:r>
              <a:rPr lang="en-US" dirty="0"/>
              <a:t> </a:t>
            </a:r>
            <a:r>
              <a:rPr lang="en-US" dirty="0" err="1"/>
              <a:t>sáng</a:t>
            </a:r>
            <a:r>
              <a:rPr lang="en-US" dirty="0"/>
              <a:t> </a:t>
            </a:r>
            <a:r>
              <a:rPr lang="en-US" dirty="0" err="1"/>
              <a:t>tạo</a:t>
            </a:r>
            <a:r>
              <a:rPr lang="en-US" dirty="0"/>
              <a:t> </a:t>
            </a:r>
            <a:r>
              <a:rPr lang="en-US" dirty="0" err="1"/>
              <a:t>hoặc</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công</a:t>
            </a:r>
            <a:r>
              <a:rPr lang="en-US" dirty="0"/>
              <a:t> </a:t>
            </a:r>
            <a:r>
              <a:rPr lang="en-US" dirty="0" err="1"/>
              <a:t>cụ</a:t>
            </a:r>
            <a:r>
              <a:rPr lang="en-US" dirty="0"/>
              <a:t> </a:t>
            </a:r>
            <a:r>
              <a:rPr lang="en-US" dirty="0" err="1"/>
              <a:t>theo</a:t>
            </a:r>
            <a:r>
              <a:rPr lang="en-US" dirty="0"/>
              <a:t> </a:t>
            </a:r>
            <a:r>
              <a:rPr lang="en-US" dirty="0" err="1"/>
              <a:t>cách</a:t>
            </a:r>
            <a:r>
              <a:rPr lang="en-US" dirty="0"/>
              <a:t> </a:t>
            </a:r>
            <a:r>
              <a:rPr lang="en-US" dirty="0" err="1"/>
              <a:t>sáng</a:t>
            </a:r>
            <a:r>
              <a:rPr lang="en-US" dirty="0"/>
              <a:t> </a:t>
            </a:r>
            <a:r>
              <a:rPr lang="en-US" dirty="0" err="1"/>
              <a:t>tạo</a:t>
            </a:r>
            <a:endParaRPr lang="en-US" dirty="0"/>
          </a:p>
        </p:txBody>
      </p:sp>
      <p:pic>
        <p:nvPicPr>
          <p:cNvPr id="6" name="Picture 5" descr="C:\Users\iheer\Documents\Courseware\Current\NEWEST_GS5\KA\App icons\App icons\afterlight.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4509" y="2805666"/>
            <a:ext cx="859557" cy="847451"/>
          </a:xfrm>
          <a:prstGeom prst="rect">
            <a:avLst/>
          </a:prstGeom>
          <a:noFill/>
          <a:ln>
            <a:noFill/>
          </a:ln>
        </p:spPr>
      </p:pic>
      <p:pic>
        <p:nvPicPr>
          <p:cNvPr id="7" name="Picture 6" descr="C:\Users\iheer\Documents\Courseware\Current\NEWEST_GS5\KA\App icons\App icons\draw something.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67360" y="2805666"/>
            <a:ext cx="834335" cy="847450"/>
          </a:xfrm>
          <a:prstGeom prst="rect">
            <a:avLst/>
          </a:prstGeom>
          <a:noFill/>
          <a:ln>
            <a:noFill/>
          </a:ln>
        </p:spPr>
      </p:pic>
      <p:pic>
        <p:nvPicPr>
          <p:cNvPr id="8" name="Picture 7" descr="C:\Users\iheer\Documents\Courseware\Current\NEWEST_GS5\KA\App icons\App icons\smart tools.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54989" y="2805666"/>
            <a:ext cx="938249" cy="847450"/>
          </a:xfrm>
          <a:prstGeom prst="rect">
            <a:avLst/>
          </a:prstGeom>
          <a:noFill/>
          <a:ln>
            <a:noFill/>
          </a:ln>
        </p:spPr>
      </p:pic>
      <p:sp>
        <p:nvSpPr>
          <p:cNvPr id="12" name="Rectangle 11">
            <a:extLst>
              <a:ext uri="{FF2B5EF4-FFF2-40B4-BE49-F238E27FC236}">
                <a16:creationId xmlns:a16="http://schemas.microsoft.com/office/drawing/2014/main" id="{6C32DCDE-F76F-474B-8C1B-896FFC9D7115}"/>
              </a:ext>
            </a:extLst>
          </p:cNvPr>
          <p:cNvSpPr/>
          <p:nvPr/>
        </p:nvSpPr>
        <p:spPr>
          <a:xfrm>
            <a:off x="1949429" y="3865009"/>
            <a:ext cx="997389"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Afterlight</a:t>
            </a:r>
          </a:p>
        </p:txBody>
      </p:sp>
      <p:sp>
        <p:nvSpPr>
          <p:cNvPr id="13" name="Rectangle 12">
            <a:extLst>
              <a:ext uri="{FF2B5EF4-FFF2-40B4-BE49-F238E27FC236}">
                <a16:creationId xmlns:a16="http://schemas.microsoft.com/office/drawing/2014/main" id="{5F1B2FE0-C216-4463-B3B0-9C45D84A157B}"/>
              </a:ext>
            </a:extLst>
          </p:cNvPr>
          <p:cNvSpPr/>
          <p:nvPr/>
        </p:nvSpPr>
        <p:spPr>
          <a:xfrm>
            <a:off x="3416452" y="3881032"/>
            <a:ext cx="1582484"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Draw Something</a:t>
            </a:r>
          </a:p>
        </p:txBody>
      </p:sp>
      <p:sp>
        <p:nvSpPr>
          <p:cNvPr id="14" name="Rectangle 13">
            <a:extLst>
              <a:ext uri="{FF2B5EF4-FFF2-40B4-BE49-F238E27FC236}">
                <a16:creationId xmlns:a16="http://schemas.microsoft.com/office/drawing/2014/main" id="{E12422A7-C0FE-4264-B70E-9F6D35C1F98E}"/>
              </a:ext>
            </a:extLst>
          </p:cNvPr>
          <p:cNvSpPr/>
          <p:nvPr/>
        </p:nvSpPr>
        <p:spPr>
          <a:xfrm>
            <a:off x="5335041" y="3881032"/>
            <a:ext cx="1178143"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Smart Tools</a:t>
            </a:r>
          </a:p>
        </p:txBody>
      </p:sp>
    </p:spTree>
    <p:extLst>
      <p:ext uri="{BB962C8B-B14F-4D97-AF65-F5344CB8AC3E}">
        <p14:creationId xmlns:p14="http://schemas.microsoft.com/office/powerpoint/2010/main" val="23371797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DD4C-A7E5-47B3-8CED-4226D7E54B0E}"/>
              </a:ext>
            </a:extLst>
          </p:cNvPr>
          <p:cNvSpPr>
            <a:spLocks noGrp="1"/>
          </p:cNvSpPr>
          <p:nvPr>
            <p:ph type="ctrTitle"/>
          </p:nvPr>
        </p:nvSpPr>
        <p:spPr>
          <a:xfrm>
            <a:off x="1143000" y="1545021"/>
            <a:ext cx="6858000" cy="1922079"/>
          </a:xfrm>
        </p:spPr>
        <p:txBody>
          <a:bodyPr>
            <a:normAutofit/>
          </a:bodyPr>
          <a:lstStyle/>
          <a:p>
            <a:r>
              <a:rPr lang="en-US" sz="2800" dirty="0" err="1"/>
              <a:t>Bài</a:t>
            </a:r>
            <a:r>
              <a:rPr lang="en-US" sz="2800" dirty="0"/>
              <a:t> 8</a:t>
            </a:r>
            <a:br>
              <a:rPr lang="en-US" sz="4400" dirty="0"/>
            </a:br>
            <a:r>
              <a:rPr lang="en-US" sz="4400" dirty="0"/>
              <a:t>Apps </a:t>
            </a:r>
            <a:r>
              <a:rPr lang="en-US" sz="4400" dirty="0" err="1"/>
              <a:t>và</a:t>
            </a:r>
            <a:r>
              <a:rPr lang="en-US" sz="4400" dirty="0"/>
              <a:t> Applications</a:t>
            </a:r>
            <a:br>
              <a:rPr lang="en-US" dirty="0"/>
            </a:br>
            <a:r>
              <a:rPr lang="en-US" sz="3600" dirty="0"/>
              <a:t>Apps </a:t>
            </a:r>
            <a:r>
              <a:rPr lang="en-US" sz="3600" dirty="0" err="1"/>
              <a:t>và</a:t>
            </a:r>
            <a:r>
              <a:rPr lang="en-US" sz="3600" dirty="0"/>
              <a:t> Applications</a:t>
            </a:r>
            <a:endParaRPr lang="en-US" dirty="0"/>
          </a:p>
        </p:txBody>
      </p:sp>
    </p:spTree>
    <p:extLst>
      <p:ext uri="{BB962C8B-B14F-4D97-AF65-F5344CB8AC3E}">
        <p14:creationId xmlns:p14="http://schemas.microsoft.com/office/powerpoint/2010/main" val="444723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a:t>
            </a:r>
          </a:p>
        </p:txBody>
      </p:sp>
      <p:sp>
        <p:nvSpPr>
          <p:cNvPr id="3" name="Content Placeholder 2"/>
          <p:cNvSpPr>
            <a:spLocks noGrp="1"/>
          </p:cNvSpPr>
          <p:nvPr>
            <p:ph idx="1"/>
          </p:nvPr>
        </p:nvSpPr>
        <p:spPr>
          <a:xfrm>
            <a:off x="628650" y="1327150"/>
            <a:ext cx="7886700" cy="3305573"/>
          </a:xfrm>
        </p:spPr>
        <p:txBody>
          <a:bodyPr>
            <a:normAutofit/>
          </a:bodyPr>
          <a:lstStyle/>
          <a:p>
            <a:r>
              <a:rPr lang="en-US" dirty="0"/>
              <a:t>Social Media Apps</a:t>
            </a:r>
          </a:p>
          <a:p>
            <a:pPr lvl="1"/>
            <a:r>
              <a:rPr lang="vi-VN" dirty="0"/>
              <a:t>Social media sites là các trang web mà người dùng có thể tham gia để kết nối với mọi người và chia sẻ các mục</a:t>
            </a:r>
            <a:endParaRPr lang="en-US" dirty="0"/>
          </a:p>
          <a:p>
            <a:pPr lvl="1"/>
            <a:endParaRPr lang="en-US" dirty="0"/>
          </a:p>
          <a:p>
            <a:pPr marL="342900" lvl="1" indent="0">
              <a:buNone/>
            </a:pPr>
            <a:endParaRPr lang="en-US" dirty="0"/>
          </a:p>
          <a:p>
            <a:endParaRPr lang="en-US" dirty="0"/>
          </a:p>
        </p:txBody>
      </p:sp>
      <p:pic>
        <p:nvPicPr>
          <p:cNvPr id="6" name="Picture 5" descr="C:\Users\iheer\Documents\Courseware\Current\NEWEST_GS5\KA\App icons\App icons\facebook.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0459" y="2571750"/>
            <a:ext cx="826259" cy="826259"/>
          </a:xfrm>
          <a:prstGeom prst="rect">
            <a:avLst/>
          </a:prstGeom>
          <a:noFill/>
          <a:ln>
            <a:noFill/>
          </a:ln>
        </p:spPr>
      </p:pic>
      <p:pic>
        <p:nvPicPr>
          <p:cNvPr id="7" name="Picture 6" descr="C:\Users\iheer\Documents\Courseware\Current\NEWEST_GS5\KA\App icons\App icons\twitter.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58870" y="2571750"/>
            <a:ext cx="826259" cy="826259"/>
          </a:xfrm>
          <a:prstGeom prst="rect">
            <a:avLst/>
          </a:prstGeom>
          <a:noFill/>
          <a:ln>
            <a:noFill/>
          </a:ln>
        </p:spPr>
      </p:pic>
      <p:pic>
        <p:nvPicPr>
          <p:cNvPr id="8" name="Picture 7" descr="C:\Users\iheer\Documents\Courseware\Current\NEWEST_GS5\KA\App icons\App icons\instagram.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87280" y="2571750"/>
            <a:ext cx="826259" cy="826259"/>
          </a:xfrm>
          <a:prstGeom prst="rect">
            <a:avLst/>
          </a:prstGeom>
          <a:noFill/>
          <a:ln>
            <a:noFill/>
          </a:ln>
        </p:spPr>
      </p:pic>
      <p:sp>
        <p:nvSpPr>
          <p:cNvPr id="12" name="Rectangle 11">
            <a:extLst>
              <a:ext uri="{FF2B5EF4-FFF2-40B4-BE49-F238E27FC236}">
                <a16:creationId xmlns:a16="http://schemas.microsoft.com/office/drawing/2014/main" id="{92094027-63F1-4B5A-87F0-FD8C9332B4B8}"/>
              </a:ext>
            </a:extLst>
          </p:cNvPr>
          <p:cNvSpPr/>
          <p:nvPr/>
        </p:nvSpPr>
        <p:spPr>
          <a:xfrm>
            <a:off x="2030459" y="3613042"/>
            <a:ext cx="982961"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Facebook</a:t>
            </a:r>
          </a:p>
        </p:txBody>
      </p:sp>
      <p:sp>
        <p:nvSpPr>
          <p:cNvPr id="13" name="Rectangle 12">
            <a:extLst>
              <a:ext uri="{FF2B5EF4-FFF2-40B4-BE49-F238E27FC236}">
                <a16:creationId xmlns:a16="http://schemas.microsoft.com/office/drawing/2014/main" id="{130DC606-D5D1-4190-90B8-6C9C2B31B86A}"/>
              </a:ext>
            </a:extLst>
          </p:cNvPr>
          <p:cNvSpPr/>
          <p:nvPr/>
        </p:nvSpPr>
        <p:spPr>
          <a:xfrm>
            <a:off x="4158870" y="3613042"/>
            <a:ext cx="776303"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Twitter</a:t>
            </a:r>
          </a:p>
        </p:txBody>
      </p:sp>
      <p:sp>
        <p:nvSpPr>
          <p:cNvPr id="14" name="Rectangle 13">
            <a:extLst>
              <a:ext uri="{FF2B5EF4-FFF2-40B4-BE49-F238E27FC236}">
                <a16:creationId xmlns:a16="http://schemas.microsoft.com/office/drawing/2014/main" id="{2598AC14-A8CD-41C7-8A5D-8C4BC82793D9}"/>
              </a:ext>
            </a:extLst>
          </p:cNvPr>
          <p:cNvSpPr/>
          <p:nvPr/>
        </p:nvSpPr>
        <p:spPr>
          <a:xfrm>
            <a:off x="6220957" y="3613042"/>
            <a:ext cx="1008609"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Instagram</a:t>
            </a:r>
          </a:p>
        </p:txBody>
      </p:sp>
    </p:spTree>
    <p:extLst>
      <p:ext uri="{BB962C8B-B14F-4D97-AF65-F5344CB8AC3E}">
        <p14:creationId xmlns:p14="http://schemas.microsoft.com/office/powerpoint/2010/main" val="1213986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a:t>
            </a:r>
          </a:p>
        </p:txBody>
      </p:sp>
      <p:sp>
        <p:nvSpPr>
          <p:cNvPr id="3" name="Content Placeholder 2"/>
          <p:cNvSpPr>
            <a:spLocks noGrp="1"/>
          </p:cNvSpPr>
          <p:nvPr>
            <p:ph idx="1"/>
          </p:nvPr>
        </p:nvSpPr>
        <p:spPr>
          <a:xfrm>
            <a:off x="404037" y="1327150"/>
            <a:ext cx="8447175" cy="3305573"/>
          </a:xfrm>
        </p:spPr>
        <p:txBody>
          <a:bodyPr>
            <a:normAutofit/>
          </a:bodyPr>
          <a:lstStyle/>
          <a:p>
            <a:r>
              <a:rPr lang="en-US" dirty="0"/>
              <a:t>Audio Apps</a:t>
            </a:r>
          </a:p>
          <a:p>
            <a:pPr lvl="1"/>
            <a:r>
              <a:rPr lang="vi-VN" dirty="0"/>
              <a:t>Truyền phát nội dung âm thanh và phát nội dung được lưu trữ</a:t>
            </a:r>
          </a:p>
          <a:p>
            <a:endParaRPr lang="en-US" dirty="0"/>
          </a:p>
        </p:txBody>
      </p:sp>
      <p:pic>
        <p:nvPicPr>
          <p:cNvPr id="6" name="Picture 5" descr="C:\Users\iheer\Documents\Courseware\Current\NEWEST_GS5\KA\App icons\App icons\Audibl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33157" y="2851400"/>
            <a:ext cx="693549" cy="693549"/>
          </a:xfrm>
          <a:prstGeom prst="rect">
            <a:avLst/>
          </a:prstGeom>
          <a:noFill/>
          <a:ln>
            <a:noFill/>
          </a:ln>
        </p:spPr>
      </p:pic>
      <p:pic>
        <p:nvPicPr>
          <p:cNvPr id="7" name="Picture 6" descr="C:\Users\iheer\Documents\Courseware\Current\NEWEST_GS5\KA\App icons\App icons\iTunes.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84476" y="2818399"/>
            <a:ext cx="770402" cy="759551"/>
          </a:xfrm>
          <a:prstGeom prst="rect">
            <a:avLst/>
          </a:prstGeom>
          <a:noFill/>
          <a:ln>
            <a:noFill/>
          </a:ln>
        </p:spPr>
      </p:pic>
      <p:pic>
        <p:nvPicPr>
          <p:cNvPr id="8" name="Picture 7" descr="C:\Users\iheer\Documents\Courseware\Current\NEWEST_GS5\KA\App icons\App icons\Pandora.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12648" y="2818698"/>
            <a:ext cx="793286" cy="758952"/>
          </a:xfrm>
          <a:prstGeom prst="rect">
            <a:avLst/>
          </a:prstGeom>
          <a:noFill/>
          <a:ln>
            <a:noFill/>
          </a:ln>
        </p:spPr>
      </p:pic>
      <p:pic>
        <p:nvPicPr>
          <p:cNvPr id="9" name="Picture 8" descr="C:\Users\iheer\Documents\Courseware\Current\NEWEST_GS5\KA\App icons\App icons\spotify on google play.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63703" y="2818698"/>
            <a:ext cx="769794" cy="758952"/>
          </a:xfrm>
          <a:prstGeom prst="rect">
            <a:avLst/>
          </a:prstGeom>
          <a:noFill/>
          <a:ln>
            <a:noFill/>
          </a:ln>
        </p:spPr>
      </p:pic>
      <p:sp>
        <p:nvSpPr>
          <p:cNvPr id="13" name="Rectangle 12">
            <a:extLst>
              <a:ext uri="{FF2B5EF4-FFF2-40B4-BE49-F238E27FC236}">
                <a16:creationId xmlns:a16="http://schemas.microsoft.com/office/drawing/2014/main" id="{CFCEF938-5CB7-41B1-822F-4F8163584EA4}"/>
              </a:ext>
            </a:extLst>
          </p:cNvPr>
          <p:cNvSpPr/>
          <p:nvPr/>
        </p:nvSpPr>
        <p:spPr>
          <a:xfrm>
            <a:off x="1356577" y="3758532"/>
            <a:ext cx="846707" cy="338554"/>
          </a:xfrm>
          <a:prstGeom prst="rect">
            <a:avLst/>
          </a:prstGeom>
        </p:spPr>
        <p:txBody>
          <a:bodyPr wrap="none">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Audible</a:t>
            </a:r>
          </a:p>
        </p:txBody>
      </p:sp>
      <p:sp>
        <p:nvSpPr>
          <p:cNvPr id="14" name="Rectangle 13">
            <a:extLst>
              <a:ext uri="{FF2B5EF4-FFF2-40B4-BE49-F238E27FC236}">
                <a16:creationId xmlns:a16="http://schemas.microsoft.com/office/drawing/2014/main" id="{093FE579-2C4D-4112-9560-5D0926B8CA05}"/>
              </a:ext>
            </a:extLst>
          </p:cNvPr>
          <p:cNvSpPr/>
          <p:nvPr/>
        </p:nvSpPr>
        <p:spPr>
          <a:xfrm>
            <a:off x="2992664" y="3758532"/>
            <a:ext cx="1354025" cy="338554"/>
          </a:xfrm>
          <a:prstGeom prst="rect">
            <a:avLst/>
          </a:prstGeom>
        </p:spPr>
        <p:txBody>
          <a:bodyPr wrap="none">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iTunes Music </a:t>
            </a:r>
          </a:p>
        </p:txBody>
      </p:sp>
      <p:sp>
        <p:nvSpPr>
          <p:cNvPr id="15" name="Rectangle 14">
            <a:extLst>
              <a:ext uri="{FF2B5EF4-FFF2-40B4-BE49-F238E27FC236}">
                <a16:creationId xmlns:a16="http://schemas.microsoft.com/office/drawing/2014/main" id="{47805C71-C091-437A-A3E1-C30C76030C40}"/>
              </a:ext>
            </a:extLst>
          </p:cNvPr>
          <p:cNvSpPr/>
          <p:nvPr/>
        </p:nvSpPr>
        <p:spPr>
          <a:xfrm>
            <a:off x="5212648" y="3758532"/>
            <a:ext cx="857927" cy="338554"/>
          </a:xfrm>
          <a:prstGeom prst="rect">
            <a:avLst/>
          </a:prstGeom>
        </p:spPr>
        <p:txBody>
          <a:bodyPr wrap="none">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Pandora</a:t>
            </a:r>
          </a:p>
        </p:txBody>
      </p:sp>
      <p:sp>
        <p:nvSpPr>
          <p:cNvPr id="16" name="Rectangle 15">
            <a:extLst>
              <a:ext uri="{FF2B5EF4-FFF2-40B4-BE49-F238E27FC236}">
                <a16:creationId xmlns:a16="http://schemas.microsoft.com/office/drawing/2014/main" id="{2B5F264A-2EA3-4E2E-B234-47151B6E9765}"/>
              </a:ext>
            </a:extLst>
          </p:cNvPr>
          <p:cNvSpPr/>
          <p:nvPr/>
        </p:nvSpPr>
        <p:spPr>
          <a:xfrm>
            <a:off x="7109233" y="3758532"/>
            <a:ext cx="790601" cy="338554"/>
          </a:xfrm>
          <a:prstGeom prst="rect">
            <a:avLst/>
          </a:prstGeom>
        </p:spPr>
        <p:txBody>
          <a:bodyPr wrap="none">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Spotify</a:t>
            </a:r>
          </a:p>
        </p:txBody>
      </p:sp>
    </p:spTree>
    <p:extLst>
      <p:ext uri="{BB962C8B-B14F-4D97-AF65-F5344CB8AC3E}">
        <p14:creationId xmlns:p14="http://schemas.microsoft.com/office/powerpoint/2010/main" val="24985282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a:t>
            </a:r>
          </a:p>
        </p:txBody>
      </p:sp>
      <p:sp>
        <p:nvSpPr>
          <p:cNvPr id="3" name="Content Placeholder 2"/>
          <p:cNvSpPr>
            <a:spLocks noGrp="1"/>
          </p:cNvSpPr>
          <p:nvPr>
            <p:ph idx="1"/>
          </p:nvPr>
        </p:nvSpPr>
        <p:spPr>
          <a:xfrm>
            <a:off x="628650" y="1327150"/>
            <a:ext cx="8136752" cy="3305573"/>
          </a:xfrm>
        </p:spPr>
        <p:txBody>
          <a:bodyPr/>
          <a:lstStyle/>
          <a:p>
            <a:r>
              <a:rPr lang="en-US" dirty="0"/>
              <a:t>Video Apps</a:t>
            </a:r>
          </a:p>
          <a:p>
            <a:pPr lvl="1"/>
            <a:r>
              <a:rPr lang="vi-VN" dirty="0"/>
              <a:t>Truyền phát nội dung video hoặc phát nội dung được lưu trữ</a:t>
            </a:r>
          </a:p>
        </p:txBody>
      </p:sp>
      <p:pic>
        <p:nvPicPr>
          <p:cNvPr id="6" name="Picture 5" descr="C:\Users\iheer\Documents\Courseware\Current\NEWEST_GS5\KA\App icons\App icons\hulu.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9836" y="2658645"/>
            <a:ext cx="743747" cy="743747"/>
          </a:xfrm>
          <a:prstGeom prst="rect">
            <a:avLst/>
          </a:prstGeom>
          <a:noFill/>
          <a:ln>
            <a:noFill/>
          </a:ln>
        </p:spPr>
      </p:pic>
      <p:pic>
        <p:nvPicPr>
          <p:cNvPr id="7" name="Picture 6" descr="C:\Users\iheer\Documents\Courseware\Current\NEWEST_GS5\KA\App icons\App icons\netflix.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82465" y="2658645"/>
            <a:ext cx="743747" cy="743747"/>
          </a:xfrm>
          <a:prstGeom prst="rect">
            <a:avLst/>
          </a:prstGeom>
          <a:noFill/>
          <a:ln>
            <a:noFill/>
          </a:ln>
        </p:spPr>
      </p:pic>
      <p:pic>
        <p:nvPicPr>
          <p:cNvPr id="8" name="Picture 7" descr="C:\Users\iheer\Documents\Courseware\Current\NEWEST_GS5\KA\App icons\App icons\ustream.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05094" y="2658645"/>
            <a:ext cx="754373" cy="743747"/>
          </a:xfrm>
          <a:prstGeom prst="rect">
            <a:avLst/>
          </a:prstGeom>
          <a:noFill/>
          <a:ln>
            <a:noFill/>
          </a:ln>
        </p:spPr>
      </p:pic>
      <p:pic>
        <p:nvPicPr>
          <p:cNvPr id="9" name="Picture 8" descr="C:\Users\iheer\Documents\Courseware\Current\NEWEST_GS5\KA\App icons\App icons\watch-espn.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38349" y="2658645"/>
            <a:ext cx="743747" cy="743747"/>
          </a:xfrm>
          <a:prstGeom prst="rect">
            <a:avLst/>
          </a:prstGeom>
          <a:noFill/>
          <a:ln>
            <a:noFill/>
          </a:ln>
        </p:spPr>
      </p:pic>
      <p:pic>
        <p:nvPicPr>
          <p:cNvPr id="10" name="Picture 9" descr="C:\Users\iheer\Documents\Courseware\Current\NEWEST_GS5\KA\App icons\App icons\youtube.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760977" y="2658645"/>
            <a:ext cx="754373" cy="743747"/>
          </a:xfrm>
          <a:prstGeom prst="rect">
            <a:avLst/>
          </a:prstGeom>
          <a:noFill/>
          <a:ln>
            <a:noFill/>
          </a:ln>
        </p:spPr>
      </p:pic>
      <p:sp>
        <p:nvSpPr>
          <p:cNvPr id="14" name="Rectangle 13">
            <a:extLst>
              <a:ext uri="{FF2B5EF4-FFF2-40B4-BE49-F238E27FC236}">
                <a16:creationId xmlns:a16="http://schemas.microsoft.com/office/drawing/2014/main" id="{4C62CA88-00E4-4324-BEB7-343FAE9C4AA6}"/>
              </a:ext>
            </a:extLst>
          </p:cNvPr>
          <p:cNvSpPr/>
          <p:nvPr/>
        </p:nvSpPr>
        <p:spPr>
          <a:xfrm>
            <a:off x="918963" y="3604721"/>
            <a:ext cx="595035" cy="338554"/>
          </a:xfrm>
          <a:prstGeom prst="rect">
            <a:avLst/>
          </a:prstGeom>
        </p:spPr>
        <p:txBody>
          <a:bodyPr wrap="none">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Hulu</a:t>
            </a:r>
          </a:p>
        </p:txBody>
      </p:sp>
      <p:sp>
        <p:nvSpPr>
          <p:cNvPr id="15" name="Rectangle 14">
            <a:extLst>
              <a:ext uri="{FF2B5EF4-FFF2-40B4-BE49-F238E27FC236}">
                <a16:creationId xmlns:a16="http://schemas.microsoft.com/office/drawing/2014/main" id="{7165CBEA-2708-4C7E-8574-4F7D7CA1F80E}"/>
              </a:ext>
            </a:extLst>
          </p:cNvPr>
          <p:cNvSpPr/>
          <p:nvPr/>
        </p:nvSpPr>
        <p:spPr>
          <a:xfrm>
            <a:off x="2570258" y="3604721"/>
            <a:ext cx="768159" cy="338554"/>
          </a:xfrm>
          <a:prstGeom prst="rect">
            <a:avLst/>
          </a:prstGeom>
        </p:spPr>
        <p:txBody>
          <a:bodyPr wrap="none">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Netflix</a:t>
            </a:r>
          </a:p>
        </p:txBody>
      </p:sp>
      <p:sp>
        <p:nvSpPr>
          <p:cNvPr id="16" name="Rectangle 15">
            <a:extLst>
              <a:ext uri="{FF2B5EF4-FFF2-40B4-BE49-F238E27FC236}">
                <a16:creationId xmlns:a16="http://schemas.microsoft.com/office/drawing/2014/main" id="{4343646C-1B59-48A0-9011-007EBA6EC60C}"/>
              </a:ext>
            </a:extLst>
          </p:cNvPr>
          <p:cNvSpPr/>
          <p:nvPr/>
        </p:nvSpPr>
        <p:spPr>
          <a:xfrm>
            <a:off x="4111772" y="3604721"/>
            <a:ext cx="1127232" cy="338554"/>
          </a:xfrm>
          <a:prstGeom prst="rect">
            <a:avLst/>
          </a:prstGeom>
        </p:spPr>
        <p:txBody>
          <a:bodyPr wrap="none">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UStream.tv</a:t>
            </a:r>
          </a:p>
        </p:txBody>
      </p:sp>
      <p:sp>
        <p:nvSpPr>
          <p:cNvPr id="17" name="Rectangle 16">
            <a:extLst>
              <a:ext uri="{FF2B5EF4-FFF2-40B4-BE49-F238E27FC236}">
                <a16:creationId xmlns:a16="http://schemas.microsoft.com/office/drawing/2014/main" id="{6A75F78D-EFA0-490B-A519-88FF78981D8F}"/>
              </a:ext>
            </a:extLst>
          </p:cNvPr>
          <p:cNvSpPr/>
          <p:nvPr/>
        </p:nvSpPr>
        <p:spPr>
          <a:xfrm>
            <a:off x="5902281" y="3604721"/>
            <a:ext cx="1205395" cy="338554"/>
          </a:xfrm>
          <a:prstGeom prst="rect">
            <a:avLst/>
          </a:prstGeom>
        </p:spPr>
        <p:txBody>
          <a:bodyPr wrap="none">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WatchESPN</a:t>
            </a:r>
          </a:p>
        </p:txBody>
      </p:sp>
      <p:sp>
        <p:nvSpPr>
          <p:cNvPr id="18" name="Rectangle 17">
            <a:extLst>
              <a:ext uri="{FF2B5EF4-FFF2-40B4-BE49-F238E27FC236}">
                <a16:creationId xmlns:a16="http://schemas.microsoft.com/office/drawing/2014/main" id="{CA459003-8ABA-4342-BC6B-EB745C551F00}"/>
              </a:ext>
            </a:extLst>
          </p:cNvPr>
          <p:cNvSpPr/>
          <p:nvPr/>
        </p:nvSpPr>
        <p:spPr>
          <a:xfrm>
            <a:off x="7672586" y="3604721"/>
            <a:ext cx="931152" cy="338554"/>
          </a:xfrm>
          <a:prstGeom prst="rect">
            <a:avLst/>
          </a:prstGeom>
        </p:spPr>
        <p:txBody>
          <a:bodyPr wrap="none">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YouTube</a:t>
            </a:r>
          </a:p>
        </p:txBody>
      </p:sp>
    </p:spTree>
    <p:extLst>
      <p:ext uri="{BB962C8B-B14F-4D97-AF65-F5344CB8AC3E}">
        <p14:creationId xmlns:p14="http://schemas.microsoft.com/office/powerpoint/2010/main" val="1540030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a:t>
            </a:r>
          </a:p>
        </p:txBody>
      </p:sp>
      <p:sp>
        <p:nvSpPr>
          <p:cNvPr id="3" name="Content Placeholder 2"/>
          <p:cNvSpPr>
            <a:spLocks noGrp="1"/>
          </p:cNvSpPr>
          <p:nvPr>
            <p:ph idx="1"/>
          </p:nvPr>
        </p:nvSpPr>
        <p:spPr>
          <a:xfrm>
            <a:off x="628650" y="1327150"/>
            <a:ext cx="7886700" cy="3305573"/>
          </a:xfrm>
        </p:spPr>
        <p:txBody>
          <a:bodyPr/>
          <a:lstStyle/>
          <a:p>
            <a:r>
              <a:rPr lang="en-US" dirty="0" err="1"/>
              <a:t>Tìm</a:t>
            </a:r>
            <a:r>
              <a:rPr lang="en-US" dirty="0"/>
              <a:t> </a:t>
            </a:r>
            <a:r>
              <a:rPr lang="en-US" dirty="0" err="1"/>
              <a:t>kiếm</a:t>
            </a:r>
            <a:r>
              <a:rPr lang="en-US" dirty="0"/>
              <a:t> </a:t>
            </a:r>
            <a:r>
              <a:rPr lang="en-US" dirty="0" err="1"/>
              <a:t>trong</a:t>
            </a:r>
            <a:r>
              <a:rPr lang="en-US" dirty="0"/>
              <a:t> App Store</a:t>
            </a:r>
          </a:p>
          <a:p>
            <a:pPr lvl="1"/>
            <a:r>
              <a:rPr lang="en-US" dirty="0" err="1"/>
              <a:t>Nhập</a:t>
            </a:r>
            <a:r>
              <a:rPr lang="en-US" dirty="0"/>
              <a:t> </a:t>
            </a:r>
            <a:r>
              <a:rPr lang="en-US" dirty="0" err="1"/>
              <a:t>tên</a:t>
            </a:r>
            <a:r>
              <a:rPr lang="en-US" dirty="0"/>
              <a:t> </a:t>
            </a:r>
            <a:r>
              <a:rPr lang="en-US" dirty="0" err="1"/>
              <a:t>của</a:t>
            </a:r>
            <a:r>
              <a:rPr lang="en-US" dirty="0"/>
              <a:t> </a:t>
            </a:r>
            <a:r>
              <a:rPr lang="en-US" dirty="0" err="1"/>
              <a:t>một</a:t>
            </a:r>
            <a:r>
              <a:rPr lang="en-US" dirty="0"/>
              <a:t> </a:t>
            </a:r>
            <a:r>
              <a:rPr lang="en-US" dirty="0" err="1"/>
              <a:t>ứng</a:t>
            </a:r>
            <a:r>
              <a:rPr lang="en-US" dirty="0"/>
              <a:t> </a:t>
            </a:r>
            <a:r>
              <a:rPr lang="en-US" dirty="0" err="1"/>
              <a:t>dụng</a:t>
            </a:r>
            <a:r>
              <a:rPr lang="en-US" dirty="0"/>
              <a:t> </a:t>
            </a:r>
            <a:r>
              <a:rPr lang="en-US" dirty="0" err="1"/>
              <a:t>cụ</a:t>
            </a:r>
            <a:r>
              <a:rPr lang="en-US" dirty="0"/>
              <a:t> </a:t>
            </a:r>
            <a:r>
              <a:rPr lang="en-US" dirty="0" err="1"/>
              <a:t>thể</a:t>
            </a:r>
            <a:r>
              <a:rPr lang="en-US" dirty="0"/>
              <a:t> </a:t>
            </a:r>
            <a:r>
              <a:rPr lang="en-US" dirty="0" err="1"/>
              <a:t>vào</a:t>
            </a:r>
            <a:r>
              <a:rPr lang="en-US" dirty="0"/>
              <a:t> </a:t>
            </a:r>
            <a:r>
              <a:rPr lang="en-US" dirty="0" err="1"/>
              <a:t>thanh</a:t>
            </a:r>
            <a:r>
              <a:rPr lang="en-US" dirty="0"/>
              <a:t> </a:t>
            </a:r>
            <a:r>
              <a:rPr lang="en-US" dirty="0" err="1"/>
              <a:t>Tìm</a:t>
            </a:r>
            <a:r>
              <a:rPr lang="en-US" dirty="0"/>
              <a:t> </a:t>
            </a:r>
            <a:r>
              <a:rPr lang="en-US" dirty="0" err="1"/>
              <a:t>kiếm</a:t>
            </a:r>
            <a:r>
              <a:rPr lang="en-US" dirty="0"/>
              <a:t> </a:t>
            </a:r>
            <a:r>
              <a:rPr lang="en-US" dirty="0" err="1"/>
              <a:t>và</a:t>
            </a:r>
            <a:r>
              <a:rPr lang="en-US" dirty="0"/>
              <a:t> </a:t>
            </a:r>
            <a:r>
              <a:rPr lang="en-US" dirty="0" err="1"/>
              <a:t>tìm</a:t>
            </a:r>
            <a:r>
              <a:rPr lang="en-US" dirty="0"/>
              <a:t> </a:t>
            </a:r>
            <a:r>
              <a:rPr lang="en-US" dirty="0" err="1"/>
              <a:t>kiếm</a:t>
            </a:r>
            <a:r>
              <a:rPr lang="en-US" dirty="0"/>
              <a:t> </a:t>
            </a:r>
            <a:r>
              <a:rPr lang="en-US" dirty="0" err="1"/>
              <a:t>các</a:t>
            </a:r>
            <a:r>
              <a:rPr lang="en-US" dirty="0"/>
              <a:t> </a:t>
            </a:r>
            <a:r>
              <a:rPr lang="en-US" dirty="0" err="1"/>
              <a:t>kết</a:t>
            </a:r>
            <a:r>
              <a:rPr lang="en-US" dirty="0"/>
              <a:t> </a:t>
            </a:r>
            <a:r>
              <a:rPr lang="en-US" dirty="0" err="1"/>
              <a:t>quả</a:t>
            </a:r>
            <a:r>
              <a:rPr lang="en-US" dirty="0"/>
              <a:t> </a:t>
            </a:r>
            <a:r>
              <a:rPr lang="en-US" dirty="0" err="1"/>
              <a:t>phù</a:t>
            </a:r>
            <a:r>
              <a:rPr lang="en-US" dirty="0"/>
              <a:t> </a:t>
            </a:r>
            <a:r>
              <a:rPr lang="en-US" dirty="0" err="1"/>
              <a:t>hợp</a:t>
            </a:r>
            <a:r>
              <a:rPr lang="en-US" dirty="0"/>
              <a:t> </a:t>
            </a:r>
            <a:r>
              <a:rPr lang="en-US" dirty="0" err="1"/>
              <a:t>nhất</a:t>
            </a:r>
            <a:endParaRPr lang="en-US" dirty="0"/>
          </a:p>
          <a:p>
            <a:endParaRPr lang="en-US" dirty="0"/>
          </a:p>
        </p:txBody>
      </p:sp>
      <p:pic>
        <p:nvPicPr>
          <p:cNvPr id="6" name="Picture 5" descr="C:\Users\iheer\Documents\Courseware\Current\NEWEST_GS5\KA\searchbox.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bwMode="auto">
          <a:xfrm>
            <a:off x="1684806" y="2979936"/>
            <a:ext cx="2683868" cy="1366217"/>
          </a:xfrm>
          <a:prstGeom prst="rect">
            <a:avLst/>
          </a:prstGeom>
          <a:noFill/>
          <a:ln>
            <a:noFill/>
          </a:ln>
          <a:extLst>
            <a:ext uri="{53640926-AAD7-44D8-BBD7-CCE9431645EC}">
              <a14:shadowObscured xmlns:a14="http://schemas.microsoft.com/office/drawing/2010/main"/>
            </a:ext>
          </a:extLst>
        </p:spPr>
      </p:pic>
      <p:pic>
        <p:nvPicPr>
          <p:cNvPr id="7" name="Picture 6" descr="C:\Users\iheer\Documents\Courseware\Current\NEWEST_GS5\KA\search-results.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5053050" y="2782771"/>
            <a:ext cx="2682590" cy="18499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633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a:t>
            </a:r>
          </a:p>
        </p:txBody>
      </p:sp>
      <p:sp>
        <p:nvSpPr>
          <p:cNvPr id="3" name="Content Placeholder 2"/>
          <p:cNvSpPr>
            <a:spLocks noGrp="1"/>
          </p:cNvSpPr>
          <p:nvPr>
            <p:ph idx="1"/>
          </p:nvPr>
        </p:nvSpPr>
        <p:spPr>
          <a:xfrm>
            <a:off x="628651" y="1343320"/>
            <a:ext cx="3571210" cy="3289403"/>
          </a:xfrm>
        </p:spPr>
        <p:txBody>
          <a:bodyPr>
            <a:normAutofit/>
          </a:bodyPr>
          <a:lstStyle/>
          <a:p>
            <a:r>
              <a:rPr lang="en-US" dirty="0" err="1"/>
              <a:t>Lấy</a:t>
            </a:r>
            <a:r>
              <a:rPr lang="en-US" dirty="0"/>
              <a:t> </a:t>
            </a:r>
            <a:r>
              <a:rPr lang="en-US" dirty="0" err="1"/>
              <a:t>ứng</a:t>
            </a:r>
            <a:r>
              <a:rPr lang="en-US" dirty="0"/>
              <a:t> </a:t>
            </a:r>
            <a:r>
              <a:rPr lang="en-US" dirty="0" err="1"/>
              <a:t>dụng</a:t>
            </a:r>
            <a:endParaRPr lang="en-US" dirty="0"/>
          </a:p>
          <a:p>
            <a:pPr lvl="1"/>
            <a:r>
              <a:rPr lang="en-US" dirty="0" err="1"/>
              <a:t>Tìm</a:t>
            </a:r>
            <a:r>
              <a:rPr lang="en-US" dirty="0"/>
              <a:t> App</a:t>
            </a:r>
          </a:p>
          <a:p>
            <a:pPr lvl="1"/>
            <a:r>
              <a:rPr lang="en-US" dirty="0" err="1"/>
              <a:t>Mở</a:t>
            </a:r>
            <a:r>
              <a:rPr lang="en-US" dirty="0"/>
              <a:t> </a:t>
            </a:r>
            <a:r>
              <a:rPr lang="en-US" dirty="0" err="1"/>
              <a:t>trang</a:t>
            </a:r>
            <a:r>
              <a:rPr lang="en-US" dirty="0"/>
              <a:t> Detail</a:t>
            </a:r>
          </a:p>
          <a:p>
            <a:pPr lvl="1"/>
            <a:r>
              <a:rPr lang="en-US" dirty="0" err="1"/>
              <a:t>Nhấp</a:t>
            </a:r>
            <a:r>
              <a:rPr lang="en-US" dirty="0"/>
              <a:t> </a:t>
            </a:r>
            <a:r>
              <a:rPr lang="en-US" dirty="0" err="1"/>
              <a:t>vào</a:t>
            </a:r>
            <a:r>
              <a:rPr lang="en-US" dirty="0"/>
              <a:t> Install</a:t>
            </a:r>
          </a:p>
        </p:txBody>
      </p:sp>
      <p:pic>
        <p:nvPicPr>
          <p:cNvPr id="6" name="Picture 5" descr="C:\Users\iheer\Documents\Courseware\Current\NEWEST_GS5\KA\search.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bwMode="auto">
          <a:xfrm>
            <a:off x="3850836" y="2068830"/>
            <a:ext cx="2186609" cy="1005840"/>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6266668" y="1436000"/>
            <a:ext cx="1640512" cy="25603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38817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a:t>
            </a:r>
          </a:p>
        </p:txBody>
      </p:sp>
      <p:sp>
        <p:nvSpPr>
          <p:cNvPr id="3" name="Content Placeholder 2"/>
          <p:cNvSpPr>
            <a:spLocks noGrp="1"/>
          </p:cNvSpPr>
          <p:nvPr>
            <p:ph idx="1"/>
          </p:nvPr>
        </p:nvSpPr>
        <p:spPr>
          <a:xfrm>
            <a:off x="628650" y="1327150"/>
            <a:ext cx="7886700" cy="3305573"/>
          </a:xfrm>
        </p:spPr>
        <p:txBody>
          <a:bodyPr>
            <a:normAutofit/>
          </a:bodyPr>
          <a:lstStyle/>
          <a:p>
            <a:pPr algn="just">
              <a:lnSpc>
                <a:spcPct val="110000"/>
              </a:lnSpc>
            </a:pPr>
            <a:r>
              <a:rPr lang="en-US" dirty="0"/>
              <a:t>In-App </a:t>
            </a:r>
            <a:r>
              <a:rPr lang="en-US" dirty="0" err="1"/>
              <a:t>mua</a:t>
            </a:r>
            <a:r>
              <a:rPr lang="en-US" dirty="0"/>
              <a:t> </a:t>
            </a:r>
            <a:r>
              <a:rPr lang="en-US" dirty="0" err="1"/>
              <a:t>hàng</a:t>
            </a:r>
            <a:r>
              <a:rPr lang="en-US" dirty="0"/>
              <a:t> (In-App Purchases)</a:t>
            </a:r>
          </a:p>
          <a:p>
            <a:pPr lvl="1" algn="just">
              <a:lnSpc>
                <a:spcPct val="110000"/>
              </a:lnSpc>
            </a:pPr>
            <a:r>
              <a:rPr lang="vi-VN" dirty="0"/>
              <a:t>Mua hàng được thực hiện từ trong ứng dụng di động</a:t>
            </a:r>
          </a:p>
          <a:p>
            <a:pPr lvl="1" algn="just">
              <a:lnSpc>
                <a:spcPct val="110000"/>
              </a:lnSpc>
            </a:pPr>
            <a:r>
              <a:rPr lang="vi-VN" dirty="0"/>
              <a:t>Toàn bộ quá trình mua được hoàn thành từ trong ứng dụng</a:t>
            </a:r>
          </a:p>
          <a:p>
            <a:pPr lvl="1" algn="just">
              <a:lnSpc>
                <a:spcPct val="110000"/>
              </a:lnSpc>
            </a:pPr>
            <a:r>
              <a:rPr lang="vi-VN" dirty="0"/>
              <a:t>Quá trình có thể được tự động nếu thông tin thanh toán được cập nhật</a:t>
            </a:r>
          </a:p>
          <a:p>
            <a:pPr lvl="1" algn="just">
              <a:lnSpc>
                <a:spcPct val="110000"/>
              </a:lnSpc>
            </a:pPr>
            <a:r>
              <a:rPr lang="vi-VN" dirty="0"/>
              <a:t>Người dùng có thể định cấu hình thiết bị của mình để yêu cầu mật khẩu khi mua hàng trong ứng dụng</a:t>
            </a:r>
          </a:p>
        </p:txBody>
      </p:sp>
    </p:spTree>
    <p:extLst>
      <p:ext uri="{BB962C8B-B14F-4D97-AF65-F5344CB8AC3E}">
        <p14:creationId xmlns:p14="http://schemas.microsoft.com/office/powerpoint/2010/main" val="1067321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a:t>
            </a:r>
          </a:p>
        </p:txBody>
      </p:sp>
      <p:sp>
        <p:nvSpPr>
          <p:cNvPr id="10" name="Content Placeholder 2">
            <a:extLst>
              <a:ext uri="{FF2B5EF4-FFF2-40B4-BE49-F238E27FC236}">
                <a16:creationId xmlns:a16="http://schemas.microsoft.com/office/drawing/2014/main" id="{2FFBAD01-8F31-4A01-B671-C0F265B4EEB7}"/>
              </a:ext>
            </a:extLst>
          </p:cNvPr>
          <p:cNvSpPr txBox="1">
            <a:spLocks/>
          </p:cNvSpPr>
          <p:nvPr/>
        </p:nvSpPr>
        <p:spPr>
          <a:xfrm>
            <a:off x="378598" y="1268016"/>
            <a:ext cx="4136252" cy="3452840"/>
          </a:xfrm>
          <a:prstGeom prst="rect">
            <a:avLst/>
          </a:prstGeom>
        </p:spPr>
        <p:txBody>
          <a:bodyPr vert="horz" lIns="68580" tIns="34290" rIns="68580" bIns="34290" numCol="1" rtlCol="0">
            <a:normAutofit fontScale="77500" lnSpcReduction="20000"/>
          </a:bodyPr>
          <a:lstStyle>
            <a:lvl1pPr marL="228600" indent="-228600" algn="l" defTabSz="914400" rtl="0" eaLnBrk="1" latinLnBrk="0" hangingPunct="1">
              <a:lnSpc>
                <a:spcPct val="108000"/>
              </a:lnSpc>
              <a:spcBef>
                <a:spcPts val="6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08000"/>
              </a:lnSpc>
              <a:spcBef>
                <a:spcPts val="6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08000"/>
              </a:lnSpc>
              <a:spcBef>
                <a:spcPts val="6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08000"/>
              </a:lnSpc>
              <a:spcBef>
                <a:spcPts val="6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08000"/>
              </a:lnSpc>
              <a:spcBef>
                <a:spcPts val="6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vi-VN" sz="2600" dirty="0">
                <a:solidFill>
                  <a:schemeClr val="bg1"/>
                </a:solidFill>
              </a:rPr>
              <a:t>Để xóa một </a:t>
            </a:r>
            <a:r>
              <a:rPr lang="en-US" sz="2600" dirty="0">
                <a:solidFill>
                  <a:schemeClr val="bg1"/>
                </a:solidFill>
              </a:rPr>
              <a:t>App</a:t>
            </a:r>
            <a:r>
              <a:rPr lang="vi-VN" sz="2600" dirty="0">
                <a:solidFill>
                  <a:schemeClr val="bg1"/>
                </a:solidFill>
              </a:rPr>
              <a:t> trên Android:</a:t>
            </a:r>
          </a:p>
          <a:p>
            <a:pPr lvl="1" indent="-342900" algn="just">
              <a:lnSpc>
                <a:spcPct val="120000"/>
              </a:lnSpc>
              <a:buFont typeface="+mj-lt"/>
              <a:buAutoNum type="arabicPeriod"/>
            </a:pPr>
            <a:r>
              <a:rPr lang="vi-VN" sz="2300" dirty="0">
                <a:solidFill>
                  <a:schemeClr val="bg1"/>
                </a:solidFill>
              </a:rPr>
              <a:t>Mở ứng dụng </a:t>
            </a:r>
            <a:r>
              <a:rPr lang="en-US" sz="2300" dirty="0">
                <a:solidFill>
                  <a:schemeClr val="bg1"/>
                </a:solidFill>
              </a:rPr>
              <a:t>Google Play Store</a:t>
            </a:r>
            <a:r>
              <a:rPr lang="vi-VN" sz="2300" dirty="0">
                <a:solidFill>
                  <a:schemeClr val="bg1"/>
                </a:solidFill>
              </a:rPr>
              <a:t>.</a:t>
            </a:r>
          </a:p>
          <a:p>
            <a:pPr lvl="1" indent="-342900" algn="just">
              <a:lnSpc>
                <a:spcPct val="120000"/>
              </a:lnSpc>
              <a:buFont typeface="+mj-lt"/>
              <a:buAutoNum type="arabicPeriod"/>
            </a:pPr>
            <a:r>
              <a:rPr lang="vi-VN" sz="2300" dirty="0">
                <a:solidFill>
                  <a:schemeClr val="bg1"/>
                </a:solidFill>
              </a:rPr>
              <a:t>Chạm vào biểu tượng menu, sau đó nhấn </a:t>
            </a:r>
            <a:r>
              <a:rPr lang="en-US" sz="2300" dirty="0">
                <a:solidFill>
                  <a:schemeClr val="bg1"/>
                </a:solidFill>
              </a:rPr>
              <a:t>My apps &amp; games</a:t>
            </a:r>
            <a:r>
              <a:rPr lang="vi-VN" sz="2300" dirty="0">
                <a:solidFill>
                  <a:schemeClr val="bg1"/>
                </a:solidFill>
              </a:rPr>
              <a:t>.</a:t>
            </a:r>
          </a:p>
          <a:p>
            <a:pPr lvl="1" indent="-342900" algn="just">
              <a:lnSpc>
                <a:spcPct val="120000"/>
              </a:lnSpc>
              <a:buFont typeface="+mj-lt"/>
              <a:buAutoNum type="arabicPeriod"/>
            </a:pPr>
            <a:r>
              <a:rPr lang="vi-VN" sz="2300" dirty="0">
                <a:solidFill>
                  <a:schemeClr val="bg1"/>
                </a:solidFill>
              </a:rPr>
              <a:t>Trên tab </a:t>
            </a:r>
            <a:r>
              <a:rPr lang="en-US" sz="2300" dirty="0">
                <a:solidFill>
                  <a:schemeClr val="bg1"/>
                </a:solidFill>
              </a:rPr>
              <a:t>Installed</a:t>
            </a:r>
            <a:r>
              <a:rPr lang="vi-VN" sz="2300" dirty="0">
                <a:solidFill>
                  <a:schemeClr val="bg1"/>
                </a:solidFill>
              </a:rPr>
              <a:t>, chạm vào bất kỳ ứng dụng nào có nhãn là </a:t>
            </a:r>
            <a:r>
              <a:rPr lang="en-US" sz="2300" dirty="0">
                <a:solidFill>
                  <a:schemeClr val="bg1"/>
                </a:solidFill>
              </a:rPr>
              <a:t>“Installed”</a:t>
            </a:r>
            <a:r>
              <a:rPr lang="vi-VN" sz="2300" dirty="0">
                <a:solidFill>
                  <a:schemeClr val="bg1"/>
                </a:solidFill>
              </a:rPr>
              <a:t> để mở các tùy chọn.</a:t>
            </a:r>
          </a:p>
          <a:p>
            <a:pPr lvl="1" indent="-342900" algn="just">
              <a:lnSpc>
                <a:spcPct val="120000"/>
              </a:lnSpc>
              <a:buFont typeface="+mj-lt"/>
              <a:buAutoNum type="arabicPeriod"/>
            </a:pPr>
            <a:r>
              <a:rPr lang="en-US" sz="2300" dirty="0" err="1">
                <a:solidFill>
                  <a:schemeClr val="bg1"/>
                </a:solidFill>
              </a:rPr>
              <a:t>Chạm</a:t>
            </a:r>
            <a:r>
              <a:rPr lang="vi-VN" sz="2300" dirty="0">
                <a:solidFill>
                  <a:schemeClr val="bg1"/>
                </a:solidFill>
              </a:rPr>
              <a:t> </a:t>
            </a:r>
            <a:r>
              <a:rPr lang="en-US" sz="2300" dirty="0">
                <a:solidFill>
                  <a:schemeClr val="bg1"/>
                </a:solidFill>
              </a:rPr>
              <a:t>Uninstall</a:t>
            </a:r>
            <a:r>
              <a:rPr lang="vi-VN" sz="2300" dirty="0">
                <a:solidFill>
                  <a:schemeClr val="bg1"/>
                </a:solidFill>
              </a:rPr>
              <a:t> để xóa và xác nhận xóa nếu được nhắc.</a:t>
            </a:r>
          </a:p>
          <a:p>
            <a:pPr lvl="1" indent="-342900" algn="just">
              <a:lnSpc>
                <a:spcPct val="120000"/>
              </a:lnSpc>
              <a:buFont typeface="+mj-lt"/>
              <a:buAutoNum type="arabicPeriod"/>
            </a:pPr>
            <a:r>
              <a:rPr lang="vi-VN" sz="2300" dirty="0">
                <a:solidFill>
                  <a:schemeClr val="bg1"/>
                </a:solidFill>
              </a:rPr>
              <a:t>Đóng </a:t>
            </a:r>
            <a:r>
              <a:rPr lang="en-US" sz="2300" dirty="0">
                <a:solidFill>
                  <a:schemeClr val="bg1"/>
                </a:solidFill>
              </a:rPr>
              <a:t>Google Play Store app</a:t>
            </a:r>
            <a:endParaRPr lang="en-US" sz="1300" dirty="0">
              <a:solidFill>
                <a:schemeClr val="bg1"/>
              </a:solidFill>
            </a:endParaRPr>
          </a:p>
        </p:txBody>
      </p:sp>
      <p:sp>
        <p:nvSpPr>
          <p:cNvPr id="11" name="Content Placeholder 7">
            <a:extLst>
              <a:ext uri="{FF2B5EF4-FFF2-40B4-BE49-F238E27FC236}">
                <a16:creationId xmlns:a16="http://schemas.microsoft.com/office/drawing/2014/main" id="{A89AC78F-717F-4724-92FC-77AE45FE833B}"/>
              </a:ext>
            </a:extLst>
          </p:cNvPr>
          <p:cNvSpPr txBox="1">
            <a:spLocks/>
          </p:cNvSpPr>
          <p:nvPr/>
        </p:nvSpPr>
        <p:spPr>
          <a:xfrm>
            <a:off x="4629149" y="1268015"/>
            <a:ext cx="4222063" cy="3452839"/>
          </a:xfrm>
          <a:prstGeom prst="rect">
            <a:avLst/>
          </a:prstGeom>
        </p:spPr>
        <p:txBody>
          <a:bodyPr vert="horz" lIns="68580" tIns="34290" rIns="68580" bIns="34290" rtlCol="0">
            <a:normAutofit/>
          </a:bodyPr>
          <a:lstStyle>
            <a:lvl1pPr marL="228600" indent="-228600" algn="l" defTabSz="914400" rtl="0" eaLnBrk="1" latinLnBrk="0" hangingPunct="1">
              <a:lnSpc>
                <a:spcPct val="108000"/>
              </a:lnSpc>
              <a:spcBef>
                <a:spcPts val="6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08000"/>
              </a:lnSpc>
              <a:spcBef>
                <a:spcPts val="6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08000"/>
              </a:lnSpc>
              <a:spcBef>
                <a:spcPts val="6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08000"/>
              </a:lnSpc>
              <a:spcBef>
                <a:spcPts val="6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08000"/>
              </a:lnSpc>
              <a:spcBef>
                <a:spcPts val="6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vi-VN" sz="2200" dirty="0">
                <a:solidFill>
                  <a:schemeClr val="bg1"/>
                </a:solidFill>
              </a:rPr>
              <a:t>Để gỡ cài đặt </a:t>
            </a:r>
            <a:r>
              <a:rPr lang="en-US" sz="2200" dirty="0">
                <a:solidFill>
                  <a:schemeClr val="bg1"/>
                </a:solidFill>
              </a:rPr>
              <a:t>App</a:t>
            </a:r>
            <a:r>
              <a:rPr lang="vi-VN" sz="2200" dirty="0">
                <a:solidFill>
                  <a:schemeClr val="bg1"/>
                </a:solidFill>
              </a:rPr>
              <a:t> trên iPhone hoặc iPad:</a:t>
            </a:r>
          </a:p>
          <a:p>
            <a:pPr lvl="1" indent="-342900" algn="just">
              <a:lnSpc>
                <a:spcPct val="100000"/>
              </a:lnSpc>
              <a:buFont typeface="+mj-lt"/>
              <a:buAutoNum type="arabicPeriod"/>
            </a:pPr>
            <a:r>
              <a:rPr lang="vi-VN" sz="1800" dirty="0">
                <a:solidFill>
                  <a:schemeClr val="bg1"/>
                </a:solidFill>
              </a:rPr>
              <a:t>Đi đến </a:t>
            </a:r>
            <a:r>
              <a:rPr lang="en-US" sz="1800" dirty="0">
                <a:solidFill>
                  <a:schemeClr val="bg1"/>
                </a:solidFill>
              </a:rPr>
              <a:t>Home screen</a:t>
            </a:r>
            <a:r>
              <a:rPr lang="vi-VN" sz="1800" dirty="0">
                <a:solidFill>
                  <a:schemeClr val="bg1"/>
                </a:solidFill>
              </a:rPr>
              <a:t>.</a:t>
            </a:r>
          </a:p>
          <a:p>
            <a:pPr lvl="1" indent="-342900" algn="just">
              <a:lnSpc>
                <a:spcPct val="100000"/>
              </a:lnSpc>
              <a:buFont typeface="+mj-lt"/>
              <a:buAutoNum type="arabicPeriod"/>
            </a:pPr>
            <a:r>
              <a:rPr lang="vi-VN" sz="1800" dirty="0">
                <a:solidFill>
                  <a:schemeClr val="bg1"/>
                </a:solidFill>
              </a:rPr>
              <a:t>Tìm biểu tượng ứng dụng cần xóa.</a:t>
            </a:r>
          </a:p>
          <a:p>
            <a:pPr lvl="1" indent="-342900" algn="just">
              <a:lnSpc>
                <a:spcPct val="100000"/>
              </a:lnSpc>
              <a:buFont typeface="+mj-lt"/>
              <a:buAutoNum type="arabicPeriod"/>
            </a:pPr>
            <a:r>
              <a:rPr lang="vi-VN" sz="1800" dirty="0">
                <a:solidFill>
                  <a:schemeClr val="bg1"/>
                </a:solidFill>
              </a:rPr>
              <a:t>Nhấn và giữ biểu tượng cho đến khi tất cả các biểu tượng bắt đầu lắc lư.</a:t>
            </a:r>
          </a:p>
          <a:p>
            <a:pPr lvl="1" indent="-342900" algn="just">
              <a:lnSpc>
                <a:spcPct val="100000"/>
              </a:lnSpc>
              <a:buFont typeface="+mj-lt"/>
              <a:buAutoNum type="arabicPeriod"/>
            </a:pPr>
            <a:r>
              <a:rPr lang="en-US" sz="1800" dirty="0" err="1">
                <a:solidFill>
                  <a:schemeClr val="bg1"/>
                </a:solidFill>
              </a:rPr>
              <a:t>Chạm</a:t>
            </a:r>
            <a:r>
              <a:rPr lang="vi-VN" sz="1800" dirty="0">
                <a:solidFill>
                  <a:schemeClr val="bg1"/>
                </a:solidFill>
              </a:rPr>
              <a:t> vào x </a:t>
            </a:r>
            <a:r>
              <a:rPr lang="en-US" sz="1800" dirty="0" err="1">
                <a:solidFill>
                  <a:schemeClr val="bg1"/>
                </a:solidFill>
              </a:rPr>
              <a:t>của</a:t>
            </a:r>
            <a:r>
              <a:rPr lang="vi-VN" sz="1800" dirty="0">
                <a:solidFill>
                  <a:schemeClr val="bg1"/>
                </a:solidFill>
              </a:rPr>
              <a:t> ứng dụng để xóa và xác nhận xóa.</a:t>
            </a:r>
            <a:endParaRPr lang="en-US" sz="1800" dirty="0">
              <a:solidFill>
                <a:schemeClr val="bg1"/>
              </a:solidFill>
            </a:endParaRPr>
          </a:p>
        </p:txBody>
      </p:sp>
    </p:spTree>
    <p:extLst>
      <p:ext uri="{BB962C8B-B14F-4D97-AF65-F5344CB8AC3E}">
        <p14:creationId xmlns:p14="http://schemas.microsoft.com/office/powerpoint/2010/main" val="39139655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ứng</a:t>
            </a:r>
            <a:r>
              <a:rPr lang="en-US" dirty="0"/>
              <a:t> </a:t>
            </a:r>
            <a:r>
              <a:rPr lang="en-US" dirty="0" err="1"/>
              <a:t>dụng</a:t>
            </a:r>
            <a:r>
              <a:rPr lang="en-US" dirty="0"/>
              <a:t> </a:t>
            </a:r>
            <a:r>
              <a:rPr lang="en-US" dirty="0" err="1"/>
              <a:t>cục</a:t>
            </a:r>
            <a:r>
              <a:rPr lang="en-US" dirty="0"/>
              <a:t> </a:t>
            </a:r>
            <a:r>
              <a:rPr lang="en-US" dirty="0" err="1"/>
              <a:t>bộ</a:t>
            </a:r>
            <a:r>
              <a:rPr lang="en-US" dirty="0"/>
              <a:t> (Local Apps)</a:t>
            </a:r>
          </a:p>
        </p:txBody>
      </p:sp>
      <p:sp>
        <p:nvSpPr>
          <p:cNvPr id="3" name="Content Placeholder 2"/>
          <p:cNvSpPr>
            <a:spLocks noGrp="1"/>
          </p:cNvSpPr>
          <p:nvPr>
            <p:ph sz="half" idx="1"/>
          </p:nvPr>
        </p:nvSpPr>
        <p:spPr>
          <a:xfrm>
            <a:off x="393405" y="1255002"/>
            <a:ext cx="3806454" cy="3263504"/>
          </a:xfrm>
        </p:spPr>
        <p:txBody>
          <a:bodyPr>
            <a:normAutofit/>
          </a:bodyPr>
          <a:lstStyle/>
          <a:p>
            <a:r>
              <a:rPr lang="en-US" sz="2200" dirty="0" err="1"/>
              <a:t>Khôi</a:t>
            </a:r>
            <a:r>
              <a:rPr lang="en-US" sz="2200" dirty="0"/>
              <a:t> </a:t>
            </a:r>
            <a:r>
              <a:rPr lang="en-US" sz="2200" dirty="0" err="1"/>
              <a:t>phục</a:t>
            </a:r>
            <a:r>
              <a:rPr lang="en-US" sz="2200" dirty="0"/>
              <a:t> App </a:t>
            </a:r>
            <a:r>
              <a:rPr lang="en-US" sz="2200" dirty="0" err="1"/>
              <a:t>trên</a:t>
            </a:r>
            <a:r>
              <a:rPr lang="en-US" sz="2200" dirty="0"/>
              <a:t> Android:</a:t>
            </a:r>
          </a:p>
          <a:p>
            <a:pPr lvl="1">
              <a:lnSpc>
                <a:spcPct val="110000"/>
              </a:lnSpc>
            </a:pPr>
            <a:r>
              <a:rPr lang="en-US" sz="1800" dirty="0" err="1"/>
              <a:t>Mở</a:t>
            </a:r>
            <a:r>
              <a:rPr lang="en-US" sz="1800" dirty="0"/>
              <a:t> Play Store.</a:t>
            </a:r>
          </a:p>
          <a:p>
            <a:pPr lvl="1">
              <a:lnSpc>
                <a:spcPct val="110000"/>
              </a:lnSpc>
            </a:pPr>
            <a:r>
              <a:rPr lang="en-US" sz="1800" dirty="0" err="1"/>
              <a:t>Nhấp</a:t>
            </a:r>
            <a:r>
              <a:rPr lang="en-US" sz="1800" dirty="0"/>
              <a:t> </a:t>
            </a:r>
            <a:r>
              <a:rPr lang="en-US" sz="1800" dirty="0" err="1"/>
              <a:t>vào</a:t>
            </a:r>
            <a:r>
              <a:rPr lang="en-US" sz="1800" dirty="0"/>
              <a:t> </a:t>
            </a:r>
            <a:r>
              <a:rPr lang="en-US" sz="1800" dirty="0" err="1"/>
              <a:t>nút</a:t>
            </a:r>
            <a:r>
              <a:rPr lang="en-US" sz="1800" dirty="0"/>
              <a:t> Menu.</a:t>
            </a:r>
          </a:p>
          <a:p>
            <a:pPr lvl="1">
              <a:lnSpc>
                <a:spcPct val="110000"/>
              </a:lnSpc>
            </a:pPr>
            <a:r>
              <a:rPr lang="en-US" sz="1800" dirty="0" err="1"/>
              <a:t>Chạm</a:t>
            </a:r>
            <a:r>
              <a:rPr lang="en-US" sz="1800" dirty="0"/>
              <a:t> </a:t>
            </a:r>
            <a:r>
              <a:rPr lang="en-US" sz="1800" dirty="0" err="1"/>
              <a:t>vào</a:t>
            </a:r>
            <a:r>
              <a:rPr lang="en-US" sz="1800" dirty="0"/>
              <a:t> My apps &amp; games.</a:t>
            </a:r>
          </a:p>
          <a:p>
            <a:pPr lvl="1">
              <a:lnSpc>
                <a:spcPct val="110000"/>
              </a:lnSpc>
            </a:pPr>
            <a:r>
              <a:rPr lang="en-US" sz="1800" dirty="0" err="1"/>
              <a:t>Chạm</a:t>
            </a:r>
            <a:r>
              <a:rPr lang="en-US" sz="1800" dirty="0"/>
              <a:t> </a:t>
            </a:r>
            <a:r>
              <a:rPr lang="en-US" sz="1800" dirty="0" err="1"/>
              <a:t>vào</a:t>
            </a:r>
            <a:r>
              <a:rPr lang="en-US" sz="1800" dirty="0"/>
              <a:t> </a:t>
            </a:r>
            <a:r>
              <a:rPr lang="en-US" sz="1800" dirty="0" err="1"/>
              <a:t>thẻ</a:t>
            </a:r>
            <a:r>
              <a:rPr lang="en-US" sz="1800" dirty="0"/>
              <a:t> All.</a:t>
            </a:r>
          </a:p>
          <a:p>
            <a:pPr lvl="1">
              <a:lnSpc>
                <a:spcPct val="110000"/>
              </a:lnSpc>
            </a:pPr>
            <a:r>
              <a:rPr lang="en-US" sz="1800" dirty="0" err="1"/>
              <a:t>Chạm</a:t>
            </a:r>
            <a:r>
              <a:rPr lang="en-US" sz="1800" dirty="0"/>
              <a:t> </a:t>
            </a:r>
            <a:r>
              <a:rPr lang="en-US" sz="1800" dirty="0" err="1"/>
              <a:t>vào</a:t>
            </a:r>
            <a:r>
              <a:rPr lang="en-US" sz="1800" dirty="0"/>
              <a:t> App </a:t>
            </a:r>
            <a:r>
              <a:rPr lang="en-US" sz="1800" dirty="0" err="1"/>
              <a:t>cần</a:t>
            </a:r>
            <a:r>
              <a:rPr lang="en-US" sz="1800" dirty="0"/>
              <a:t> </a:t>
            </a:r>
            <a:r>
              <a:rPr lang="en-US" sz="1800" dirty="0" err="1"/>
              <a:t>khôi</a:t>
            </a:r>
            <a:r>
              <a:rPr lang="en-US" sz="1800" dirty="0"/>
              <a:t> </a:t>
            </a:r>
            <a:r>
              <a:rPr lang="en-US" sz="1800" dirty="0" err="1"/>
              <a:t>phục</a:t>
            </a:r>
            <a:r>
              <a:rPr lang="en-US" sz="1800" dirty="0"/>
              <a:t>, </a:t>
            </a:r>
            <a:r>
              <a:rPr lang="en-US" sz="1800" dirty="0" err="1"/>
              <a:t>và</a:t>
            </a:r>
            <a:r>
              <a:rPr lang="en-US" sz="1800" dirty="0"/>
              <a:t> </a:t>
            </a:r>
            <a:r>
              <a:rPr lang="en-US" sz="1800" dirty="0" err="1"/>
              <a:t>nhấp</a:t>
            </a:r>
            <a:r>
              <a:rPr lang="en-US" sz="1800" dirty="0"/>
              <a:t> </a:t>
            </a:r>
            <a:r>
              <a:rPr lang="en-US" sz="1800" dirty="0" err="1"/>
              <a:t>vào</a:t>
            </a:r>
            <a:r>
              <a:rPr lang="en-US" sz="1800" dirty="0"/>
              <a:t> Install.</a:t>
            </a:r>
          </a:p>
        </p:txBody>
      </p:sp>
      <p:sp>
        <p:nvSpPr>
          <p:cNvPr id="8" name="Content Placeholder 7"/>
          <p:cNvSpPr>
            <a:spLocks noGrp="1"/>
          </p:cNvSpPr>
          <p:nvPr>
            <p:ph sz="half" idx="2"/>
          </p:nvPr>
        </p:nvSpPr>
        <p:spPr>
          <a:xfrm>
            <a:off x="4788638" y="1255002"/>
            <a:ext cx="3886200" cy="3263504"/>
          </a:xfrm>
        </p:spPr>
        <p:txBody>
          <a:bodyPr>
            <a:normAutofit/>
          </a:bodyPr>
          <a:lstStyle/>
          <a:p>
            <a:pPr>
              <a:lnSpc>
                <a:spcPct val="100000"/>
              </a:lnSpc>
            </a:pPr>
            <a:r>
              <a:rPr lang="vi-VN" sz="2200" dirty="0"/>
              <a:t>Khôi phục App trên iOS:</a:t>
            </a:r>
          </a:p>
          <a:p>
            <a:pPr lvl="1">
              <a:lnSpc>
                <a:spcPct val="100000"/>
              </a:lnSpc>
            </a:pPr>
            <a:r>
              <a:rPr lang="vi-VN" sz="1800" dirty="0"/>
              <a:t>Mở App Store.</a:t>
            </a:r>
          </a:p>
          <a:p>
            <a:pPr lvl="1">
              <a:lnSpc>
                <a:spcPct val="100000"/>
              </a:lnSpc>
            </a:pPr>
            <a:r>
              <a:rPr lang="vi-VN" sz="1800" dirty="0"/>
              <a:t>Chạm vào Updates.</a:t>
            </a:r>
          </a:p>
          <a:p>
            <a:pPr lvl="1">
              <a:lnSpc>
                <a:spcPct val="100000"/>
              </a:lnSpc>
            </a:pPr>
            <a:r>
              <a:rPr lang="vi-VN" sz="1800" dirty="0"/>
              <a:t>Chạm vào Purchased.</a:t>
            </a:r>
          </a:p>
          <a:p>
            <a:pPr lvl="1">
              <a:lnSpc>
                <a:spcPct val="100000"/>
              </a:lnSpc>
            </a:pPr>
            <a:r>
              <a:rPr lang="vi-VN" sz="1800" dirty="0"/>
              <a:t>Chạm vào thẻ Not on This iPhone.</a:t>
            </a:r>
          </a:p>
          <a:p>
            <a:pPr lvl="1">
              <a:lnSpc>
                <a:spcPct val="100000"/>
              </a:lnSpc>
            </a:pPr>
            <a:r>
              <a:rPr lang="vi-VN" sz="1800" dirty="0"/>
              <a:t>Tìm App cần khôi phục, chạm vào biểu tượng cloud để cài đặt lại.</a:t>
            </a:r>
          </a:p>
          <a:p>
            <a:endParaRPr lang="en-US" dirty="0"/>
          </a:p>
        </p:txBody>
      </p:sp>
      <p:sp>
        <p:nvSpPr>
          <p:cNvPr id="6" name="Arrow: Pentagon 5">
            <a:hlinkClick r:id="rId2" action="ppaction://hlinkpres?slideindex=2&amp;slidetitle=REVIEW QUESTIONS Apps và Applications"/>
            <a:extLst>
              <a:ext uri="{FF2B5EF4-FFF2-40B4-BE49-F238E27FC236}">
                <a16:creationId xmlns:a16="http://schemas.microsoft.com/office/drawing/2014/main" id="{4988A209-DC2D-411D-A28E-CC3DB92684E8}"/>
              </a:ext>
            </a:extLst>
          </p:cNvPr>
          <p:cNvSpPr/>
          <p:nvPr/>
        </p:nvSpPr>
        <p:spPr>
          <a:xfrm>
            <a:off x="7766614" y="4668524"/>
            <a:ext cx="1377386" cy="402264"/>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Times New Roman" panose="02020603050405020304" pitchFamily="18" charset="0"/>
                <a:cs typeface="Times New Roman" panose="02020603050405020304" pitchFamily="18" charset="0"/>
              </a:rPr>
              <a:t>Câu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hỏi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ôn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luyện</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732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DD4C-A7E5-47B3-8CED-4226D7E54B0E}"/>
              </a:ext>
            </a:extLst>
          </p:cNvPr>
          <p:cNvSpPr>
            <a:spLocks noGrp="1"/>
          </p:cNvSpPr>
          <p:nvPr>
            <p:ph type="ctrTitle"/>
          </p:nvPr>
        </p:nvSpPr>
        <p:spPr/>
        <p:txBody>
          <a:bodyPr>
            <a:normAutofit/>
          </a:bodyPr>
          <a:lstStyle/>
          <a:p>
            <a:r>
              <a:rPr lang="en-US" sz="2800" dirty="0" err="1"/>
              <a:t>Bài</a:t>
            </a:r>
            <a:r>
              <a:rPr lang="en-US" sz="2800" dirty="0"/>
              <a:t> 9</a:t>
            </a:r>
            <a:br>
              <a:rPr lang="en-US" sz="4400" dirty="0"/>
            </a:br>
            <a:r>
              <a:rPr lang="en-US" sz="4400" dirty="0" err="1"/>
              <a:t>Sử</a:t>
            </a:r>
            <a:r>
              <a:rPr lang="en-US" sz="4400" dirty="0"/>
              <a:t> </a:t>
            </a:r>
            <a:r>
              <a:rPr lang="en-US" sz="4400" dirty="0" err="1"/>
              <a:t>dụng</a:t>
            </a:r>
            <a:r>
              <a:rPr lang="en-US" sz="4400" dirty="0"/>
              <a:t> Microsoft Word</a:t>
            </a:r>
            <a:br>
              <a:rPr lang="en-US" dirty="0"/>
            </a:br>
            <a:r>
              <a:rPr lang="en-US" sz="3600" dirty="0"/>
              <a:t>Microsoft Word</a:t>
            </a:r>
            <a:endParaRPr lang="en-US" dirty="0"/>
          </a:p>
        </p:txBody>
      </p:sp>
      <p:sp>
        <p:nvSpPr>
          <p:cNvPr id="3" name="Subtitle 2">
            <a:extLst>
              <a:ext uri="{FF2B5EF4-FFF2-40B4-BE49-F238E27FC236}">
                <a16:creationId xmlns:a16="http://schemas.microsoft.com/office/drawing/2014/main" id="{548C1A82-6388-4FBF-AECE-63926B9A694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974566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tính</a:t>
            </a:r>
            <a:r>
              <a:rPr lang="en-US" dirty="0"/>
              <a:t> </a:t>
            </a:r>
            <a:r>
              <a:rPr lang="en-US" dirty="0" err="1"/>
              <a:t>năng</a:t>
            </a:r>
            <a:r>
              <a:rPr lang="en-US" dirty="0"/>
              <a:t> </a:t>
            </a:r>
            <a:r>
              <a:rPr lang="en-US" dirty="0" err="1"/>
              <a:t>chung</a:t>
            </a:r>
            <a:endParaRPr lang="en-US" dirty="0"/>
          </a:p>
        </p:txBody>
      </p:sp>
      <p:sp>
        <p:nvSpPr>
          <p:cNvPr id="3" name="Content Placeholder 2"/>
          <p:cNvSpPr>
            <a:spLocks noGrp="1"/>
          </p:cNvSpPr>
          <p:nvPr>
            <p:ph idx="1"/>
          </p:nvPr>
        </p:nvSpPr>
        <p:spPr>
          <a:xfrm>
            <a:off x="628650" y="1169495"/>
            <a:ext cx="7886700" cy="3305573"/>
          </a:xfrm>
        </p:spPr>
        <p:txBody>
          <a:bodyPr>
            <a:normAutofit/>
          </a:bodyPr>
          <a:lstStyle/>
          <a:p>
            <a:pPr algn="just"/>
            <a:r>
              <a:rPr lang="vi-VN" dirty="0"/>
              <a:t>Nhiều ứng dụng chia sẻ một số yếu tố phổ biến</a:t>
            </a:r>
          </a:p>
          <a:p>
            <a:pPr lvl="1" algn="just"/>
            <a:r>
              <a:rPr lang="en-US" dirty="0" err="1"/>
              <a:t>Các</a:t>
            </a:r>
            <a:r>
              <a:rPr lang="en-US" dirty="0"/>
              <a:t> </a:t>
            </a:r>
            <a:r>
              <a:rPr lang="en-US" dirty="0" err="1"/>
              <a:t>yếu</a:t>
            </a:r>
            <a:r>
              <a:rPr lang="en-US" dirty="0"/>
              <a:t> </a:t>
            </a:r>
            <a:r>
              <a:rPr lang="en-US" dirty="0" err="1"/>
              <a:t>tố</a:t>
            </a:r>
            <a:r>
              <a:rPr lang="vi-VN" dirty="0"/>
              <a:t> này xuất hiện ở cùng một vị trí trên màn hình</a:t>
            </a:r>
          </a:p>
          <a:p>
            <a:pPr algn="just"/>
            <a:r>
              <a:rPr lang="vi-VN" dirty="0"/>
              <a:t>Nhiều ứng dụng có cùng các bước tập hợp các tiêu chuẩn trên cơ sở các ứng dụng cơ bản, để thực hiện các tác vụ cơ bản, bất kể ứng dụng là gì</a:t>
            </a:r>
          </a:p>
          <a:p>
            <a:pPr algn="just"/>
            <a:r>
              <a:rPr lang="vi-VN" dirty="0"/>
              <a:t>Các ứng dụng và hệ điều hành chia sẻ nhiều phím tắt giống nhau được gán theo mặc định</a:t>
            </a:r>
            <a:endParaRPr lang="en-US" dirty="0"/>
          </a:p>
        </p:txBody>
      </p:sp>
    </p:spTree>
    <p:extLst>
      <p:ext uri="{BB962C8B-B14F-4D97-AF65-F5344CB8AC3E}">
        <p14:creationId xmlns:p14="http://schemas.microsoft.com/office/powerpoint/2010/main" val="6802539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Apps </a:t>
            </a:r>
            <a:r>
              <a:rPr lang="en-US" dirty="0" err="1"/>
              <a:t>và</a:t>
            </a:r>
            <a:r>
              <a:rPr lang="en-US" dirty="0"/>
              <a:t> Applications</a:t>
            </a:r>
          </a:p>
        </p:txBody>
      </p:sp>
      <p:sp>
        <p:nvSpPr>
          <p:cNvPr id="8" name="Content Placeholder 2">
            <a:extLst>
              <a:ext uri="{FF2B5EF4-FFF2-40B4-BE49-F238E27FC236}">
                <a16:creationId xmlns:a16="http://schemas.microsoft.com/office/drawing/2014/main" id="{EF511DEB-274F-42F2-ABBE-5B30EE2EE975}"/>
              </a:ext>
            </a:extLst>
          </p:cNvPr>
          <p:cNvSpPr txBox="1">
            <a:spLocks/>
          </p:cNvSpPr>
          <p:nvPr/>
        </p:nvSpPr>
        <p:spPr>
          <a:xfrm>
            <a:off x="628650" y="1169581"/>
            <a:ext cx="7886700" cy="3500846"/>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108000"/>
              </a:lnSpc>
              <a:spcBef>
                <a:spcPts val="6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08000"/>
              </a:lnSpc>
              <a:spcBef>
                <a:spcPts val="6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08000"/>
              </a:lnSpc>
              <a:spcBef>
                <a:spcPts val="6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08000"/>
              </a:lnSpc>
              <a:spcBef>
                <a:spcPts val="6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08000"/>
              </a:lnSpc>
              <a:spcBef>
                <a:spcPts val="6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bg1"/>
                </a:solidFill>
              </a:rPr>
              <a:t>Applications</a:t>
            </a:r>
            <a:r>
              <a:rPr lang="vi-VN" sz="2600" dirty="0">
                <a:solidFill>
                  <a:schemeClr val="bg1"/>
                </a:solidFill>
              </a:rPr>
              <a:t> là các chương trình phức tạp được thiết kế để sử dụng với chuột và bàn phím</a:t>
            </a:r>
            <a:r>
              <a:rPr lang="en-US" sz="2600" dirty="0">
                <a:solidFill>
                  <a:schemeClr val="bg1"/>
                </a:solidFill>
              </a:rPr>
              <a:t>.</a:t>
            </a:r>
            <a:endParaRPr lang="vi-VN" sz="2600" dirty="0">
              <a:solidFill>
                <a:schemeClr val="bg1"/>
              </a:solidFill>
            </a:endParaRPr>
          </a:p>
          <a:p>
            <a:pPr lvl="1" algn="just"/>
            <a:r>
              <a:rPr lang="vi-VN" dirty="0">
                <a:solidFill>
                  <a:schemeClr val="bg1"/>
                </a:solidFill>
              </a:rPr>
              <a:t>Chúng đòi hỏi một lượng tài nguyên hệ thống khá lớn và chúng thực hiện một loạt các chức năng</a:t>
            </a:r>
            <a:r>
              <a:rPr lang="en-US" dirty="0">
                <a:solidFill>
                  <a:schemeClr val="bg1"/>
                </a:solidFill>
              </a:rPr>
              <a:t>.</a:t>
            </a:r>
            <a:endParaRPr lang="vi-VN" dirty="0">
              <a:solidFill>
                <a:schemeClr val="bg1"/>
              </a:solidFill>
            </a:endParaRPr>
          </a:p>
          <a:p>
            <a:pPr algn="just"/>
            <a:r>
              <a:rPr lang="en-US" sz="2600" dirty="0">
                <a:solidFill>
                  <a:schemeClr val="bg1"/>
                </a:solidFill>
              </a:rPr>
              <a:t>Apps</a:t>
            </a:r>
            <a:r>
              <a:rPr lang="vi-VN" sz="2600" dirty="0">
                <a:solidFill>
                  <a:schemeClr val="bg1"/>
                </a:solidFill>
              </a:rPr>
              <a:t> nhỏ và nhẹ được thiết kế để sử dụng trên các thiết bị màn hình cảm ứng và chức năng của chúng tập trung hơn nhiều</a:t>
            </a:r>
            <a:r>
              <a:rPr lang="en-US" sz="2600" dirty="0">
                <a:solidFill>
                  <a:schemeClr val="bg1"/>
                </a:solidFill>
              </a:rPr>
              <a:t>.</a:t>
            </a:r>
            <a:endParaRPr lang="vi-VN" sz="2600" dirty="0">
              <a:solidFill>
                <a:schemeClr val="bg1"/>
              </a:solidFill>
            </a:endParaRPr>
          </a:p>
          <a:p>
            <a:pPr lvl="1" algn="just"/>
            <a:r>
              <a:rPr lang="vi-VN" sz="2600" dirty="0">
                <a:solidFill>
                  <a:schemeClr val="bg1"/>
                </a:solidFill>
              </a:rPr>
              <a:t>Nhiều </a:t>
            </a:r>
            <a:r>
              <a:rPr lang="en-US" sz="2600" dirty="0">
                <a:solidFill>
                  <a:schemeClr val="bg1"/>
                </a:solidFill>
              </a:rPr>
              <a:t>Apps</a:t>
            </a:r>
            <a:r>
              <a:rPr lang="vi-VN" sz="2600" dirty="0">
                <a:solidFill>
                  <a:schemeClr val="bg1"/>
                </a:solidFill>
              </a:rPr>
              <a:t> thực hiện các tác vụ riêng lẻ có thể thực hiện trong trình duyệt web</a:t>
            </a:r>
            <a:r>
              <a:rPr lang="en-US" sz="2600" dirty="0">
                <a:solidFill>
                  <a:schemeClr val="bg1"/>
                </a:solidFill>
              </a:rPr>
              <a:t>.</a:t>
            </a:r>
          </a:p>
        </p:txBody>
      </p:sp>
    </p:spTree>
    <p:extLst>
      <p:ext uri="{BB962C8B-B14F-4D97-AF65-F5344CB8AC3E}">
        <p14:creationId xmlns:p14="http://schemas.microsoft.com/office/powerpoint/2010/main" val="35034283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tính</a:t>
            </a:r>
            <a:r>
              <a:rPr lang="en-US" dirty="0"/>
              <a:t> </a:t>
            </a:r>
            <a:r>
              <a:rPr lang="en-US" dirty="0" err="1"/>
              <a:t>năng</a:t>
            </a:r>
            <a:r>
              <a:rPr lang="en-US" dirty="0"/>
              <a:t> </a:t>
            </a:r>
            <a:r>
              <a:rPr lang="en-US" dirty="0" err="1"/>
              <a:t>chung</a:t>
            </a:r>
            <a:endParaRPr lang="en-US" dirty="0"/>
          </a:p>
        </p:txBody>
      </p:sp>
      <p:sp>
        <p:nvSpPr>
          <p:cNvPr id="3" name="Content Placeholder 2"/>
          <p:cNvSpPr>
            <a:spLocks noGrp="1"/>
          </p:cNvSpPr>
          <p:nvPr>
            <p:ph idx="1"/>
          </p:nvPr>
        </p:nvSpPr>
        <p:spPr>
          <a:xfrm>
            <a:off x="493986" y="1166751"/>
            <a:ext cx="8271416" cy="3305573"/>
          </a:xfrm>
        </p:spPr>
        <p:txBody>
          <a:bodyPr>
            <a:normAutofit/>
          </a:bodyPr>
          <a:lstStyle/>
          <a:p>
            <a:r>
              <a:rPr lang="vi-VN" dirty="0"/>
              <a:t>Bắt đầu một ứng dụng</a:t>
            </a:r>
          </a:p>
          <a:p>
            <a:pPr lvl="1"/>
            <a:r>
              <a:rPr lang="en-US" dirty="0"/>
              <a:t>B</a:t>
            </a:r>
            <a:r>
              <a:rPr lang="vi-VN" dirty="0"/>
              <a:t>ắt đầu một ứng dụng được cài đặt trên thiết bị Windows 10:</a:t>
            </a:r>
          </a:p>
          <a:p>
            <a:pPr lvl="2"/>
            <a:r>
              <a:rPr lang="vi-VN" sz="2400" dirty="0"/>
              <a:t>Nhấp vào nút Start</a:t>
            </a:r>
            <a:r>
              <a:rPr lang="en-US" sz="2400" dirty="0"/>
              <a:t> </a:t>
            </a:r>
            <a:r>
              <a:rPr lang="vi-VN" sz="2400" dirty="0">
                <a:sym typeface="Symbol" panose="05050102010706020507" pitchFamily="18" charset="2"/>
              </a:rPr>
              <a:t></a:t>
            </a:r>
            <a:r>
              <a:rPr lang="en-US" sz="2400" dirty="0">
                <a:sym typeface="Symbol" panose="05050102010706020507" pitchFamily="18" charset="2"/>
              </a:rPr>
              <a:t> </a:t>
            </a:r>
            <a:r>
              <a:rPr lang="en-US" sz="2400" dirty="0" err="1"/>
              <a:t>Chọn</a:t>
            </a:r>
            <a:r>
              <a:rPr lang="vi-VN" sz="2400" dirty="0"/>
              <a:t> All Apps</a:t>
            </a:r>
            <a:r>
              <a:rPr lang="en-US" sz="2400" dirty="0"/>
              <a:t> </a:t>
            </a:r>
            <a:r>
              <a:rPr lang="en-US" sz="2400" dirty="0">
                <a:sym typeface="Symbol" panose="05050102010706020507" pitchFamily="18" charset="2"/>
              </a:rPr>
              <a:t> </a:t>
            </a:r>
            <a:r>
              <a:rPr lang="en-US" sz="2400" dirty="0" err="1">
                <a:sym typeface="Symbol" panose="05050102010706020507" pitchFamily="18" charset="2"/>
              </a:rPr>
              <a:t>Chọn</a:t>
            </a:r>
            <a:r>
              <a:rPr lang="en-US" sz="2400" dirty="0">
                <a:sym typeface="Symbol" panose="05050102010706020507" pitchFamily="18" charset="2"/>
              </a:rPr>
              <a:t> </a:t>
            </a:r>
            <a:r>
              <a:rPr lang="en-US" sz="2400" dirty="0" err="1">
                <a:sym typeface="Symbol" panose="05050102010706020507" pitchFamily="18" charset="2"/>
              </a:rPr>
              <a:t>ứng</a:t>
            </a:r>
            <a:r>
              <a:rPr lang="en-US" sz="2400" dirty="0">
                <a:sym typeface="Symbol" panose="05050102010706020507" pitchFamily="18" charset="2"/>
              </a:rPr>
              <a:t> </a:t>
            </a:r>
            <a:r>
              <a:rPr lang="en-US" sz="2400" dirty="0" err="1">
                <a:sym typeface="Symbol" panose="05050102010706020507" pitchFamily="18" charset="2"/>
              </a:rPr>
              <a:t>dụng</a:t>
            </a:r>
            <a:r>
              <a:rPr lang="en-US" sz="2400" dirty="0">
                <a:sym typeface="Symbol" panose="05050102010706020507" pitchFamily="18" charset="2"/>
              </a:rPr>
              <a:t> </a:t>
            </a:r>
            <a:r>
              <a:rPr lang="en-US" sz="2400" dirty="0" err="1">
                <a:sym typeface="Symbol" panose="05050102010706020507" pitchFamily="18" charset="2"/>
              </a:rPr>
              <a:t>trong</a:t>
            </a:r>
            <a:r>
              <a:rPr lang="en-US" sz="2400" dirty="0">
                <a:sym typeface="Symbol" panose="05050102010706020507" pitchFamily="18" charset="2"/>
              </a:rPr>
              <a:t> Menu </a:t>
            </a:r>
            <a:r>
              <a:rPr lang="en-US" sz="2400" dirty="0" err="1">
                <a:sym typeface="Symbol" panose="05050102010706020507" pitchFamily="18" charset="2"/>
              </a:rPr>
              <a:t>hoặc</a:t>
            </a:r>
            <a:endParaRPr lang="en-US" sz="2400" dirty="0">
              <a:sym typeface="Symbol" panose="05050102010706020507" pitchFamily="18" charset="2"/>
            </a:endParaRPr>
          </a:p>
          <a:p>
            <a:pPr lvl="2"/>
            <a:r>
              <a:rPr lang="en-US" sz="2400" dirty="0" err="1">
                <a:sym typeface="Symbol" panose="05050102010706020507" pitchFamily="18" charset="2"/>
              </a:rPr>
              <a:t>Nhập</a:t>
            </a:r>
            <a:r>
              <a:rPr lang="en-US" sz="2400" dirty="0">
                <a:sym typeface="Symbol" panose="05050102010706020507" pitchFamily="18" charset="2"/>
              </a:rPr>
              <a:t> </a:t>
            </a:r>
            <a:r>
              <a:rPr lang="en-US" sz="2400" dirty="0" err="1">
                <a:sym typeface="Symbol" panose="05050102010706020507" pitchFamily="18" charset="2"/>
              </a:rPr>
              <a:t>tên</a:t>
            </a:r>
            <a:r>
              <a:rPr lang="en-US" sz="2400" dirty="0">
                <a:sym typeface="Symbol" panose="05050102010706020507" pitchFamily="18" charset="2"/>
              </a:rPr>
              <a:t> </a:t>
            </a:r>
            <a:r>
              <a:rPr lang="en-US" sz="2400" dirty="0" err="1">
                <a:sym typeface="Symbol" panose="05050102010706020507" pitchFamily="18" charset="2"/>
              </a:rPr>
              <a:t>ứng</a:t>
            </a:r>
            <a:r>
              <a:rPr lang="en-US" sz="2400" dirty="0">
                <a:sym typeface="Symbol" panose="05050102010706020507" pitchFamily="18" charset="2"/>
              </a:rPr>
              <a:t> </a:t>
            </a:r>
            <a:r>
              <a:rPr lang="en-US" sz="2400" dirty="0" err="1">
                <a:sym typeface="Symbol" panose="05050102010706020507" pitchFamily="18" charset="2"/>
              </a:rPr>
              <a:t>dụng</a:t>
            </a:r>
            <a:r>
              <a:rPr lang="en-US" sz="2400" dirty="0">
                <a:sym typeface="Symbol" panose="05050102010706020507" pitchFamily="18" charset="2"/>
              </a:rPr>
              <a:t> </a:t>
            </a:r>
            <a:r>
              <a:rPr lang="en-US" sz="2400" dirty="0" err="1">
                <a:sym typeface="Symbol" panose="05050102010706020507" pitchFamily="18" charset="2"/>
              </a:rPr>
              <a:t>trong</a:t>
            </a:r>
            <a:r>
              <a:rPr lang="en-US" sz="2400" dirty="0">
                <a:sym typeface="Symbol" panose="05050102010706020507" pitchFamily="18" charset="2"/>
              </a:rPr>
              <a:t> Search box</a:t>
            </a:r>
            <a:endParaRPr lang="vi-VN" sz="2400" dirty="0"/>
          </a:p>
          <a:p>
            <a:r>
              <a:rPr lang="vi-VN" dirty="0"/>
              <a:t>Thoát khỏi một ứng dụng</a:t>
            </a:r>
          </a:p>
          <a:p>
            <a:pPr lvl="1"/>
            <a:r>
              <a:rPr lang="en-US" dirty="0"/>
              <a:t>T</a:t>
            </a:r>
            <a:r>
              <a:rPr lang="vi-VN" dirty="0"/>
              <a:t>hoát</a:t>
            </a:r>
            <a:r>
              <a:rPr lang="en-US" dirty="0"/>
              <a:t>/</a:t>
            </a:r>
            <a:r>
              <a:rPr lang="vi-VN" dirty="0"/>
              <a:t>đóng ứng dụng được cài đặt trên thiết bị Windows 10, nhấp</a:t>
            </a:r>
            <a:r>
              <a:rPr lang="en-US" dirty="0"/>
              <a:t>     Close</a:t>
            </a:r>
            <a:r>
              <a:rPr lang="vi-VN" dirty="0"/>
              <a:t>) ở góc trên cùng bên phải của cửa sổ ứng dụng</a:t>
            </a:r>
            <a:endParaRPr lang="en-US" dirty="0"/>
          </a:p>
        </p:txBody>
      </p:sp>
      <p:pic>
        <p:nvPicPr>
          <p:cNvPr id="6" name="Picture 5" descr="\\CCISERVER\Common\Publishing\Working\In Development\7500 IC3 GS5\KA\KA L02 Word\Word Screens\wd-090.png"/>
          <p:cNvPicPr/>
          <p:nvPr/>
        </p:nvPicPr>
        <p:blipFill>
          <a:blip r:embed="rId2">
            <a:extLst>
              <a:ext uri="{28A0092B-C50C-407E-A947-70E740481C1C}">
                <a14:useLocalDpi xmlns:a14="http://schemas.microsoft.com/office/drawing/2010/main" val="0"/>
              </a:ext>
            </a:extLst>
          </a:blip>
          <a:srcRect/>
          <a:stretch>
            <a:fillRect/>
          </a:stretch>
        </p:blipFill>
        <p:spPr bwMode="auto">
          <a:xfrm>
            <a:off x="1750889" y="4018789"/>
            <a:ext cx="282095" cy="189521"/>
          </a:xfrm>
          <a:prstGeom prst="rect">
            <a:avLst/>
          </a:prstGeom>
          <a:noFill/>
          <a:ln>
            <a:noFill/>
          </a:ln>
        </p:spPr>
      </p:pic>
    </p:spTree>
    <p:extLst>
      <p:ext uri="{BB962C8B-B14F-4D97-AF65-F5344CB8AC3E}">
        <p14:creationId xmlns:p14="http://schemas.microsoft.com/office/powerpoint/2010/main" val="28400159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Backstage View</a:t>
            </a:r>
          </a:p>
        </p:txBody>
      </p:sp>
      <p:pic>
        <p:nvPicPr>
          <p:cNvPr id="6" name="Picture 5" descr="\\CCISERVER\Common\Publishing\Working\In Development\7500 IC3 GS5\KA\KA L02\Word\wd-003.png"/>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68016"/>
            <a:ext cx="6455697" cy="3466074"/>
          </a:xfrm>
          <a:prstGeom prst="rect">
            <a:avLst/>
          </a:prstGeom>
          <a:noFill/>
          <a:ln>
            <a:noFill/>
          </a:ln>
        </p:spPr>
      </p:pic>
    </p:spTree>
    <p:extLst>
      <p:ext uri="{BB962C8B-B14F-4D97-AF65-F5344CB8AC3E}">
        <p14:creationId xmlns:p14="http://schemas.microsoft.com/office/powerpoint/2010/main" val="211343041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Màm</a:t>
            </a:r>
            <a:r>
              <a:rPr lang="en-US" dirty="0"/>
              <a:t> </a:t>
            </a:r>
            <a:r>
              <a:rPr lang="en-US" dirty="0" err="1"/>
              <a:t>hình</a:t>
            </a:r>
            <a:r>
              <a:rPr lang="en-US" dirty="0"/>
              <a:t> </a:t>
            </a:r>
            <a:r>
              <a:rPr lang="en-US" dirty="0" err="1"/>
              <a:t>soạn</a:t>
            </a:r>
            <a:r>
              <a:rPr lang="en-US" dirty="0"/>
              <a:t> </a:t>
            </a:r>
            <a:r>
              <a:rPr lang="en-US" dirty="0" err="1"/>
              <a:t>thảo</a:t>
            </a:r>
            <a:r>
              <a:rPr lang="en-US" dirty="0"/>
              <a:t> </a:t>
            </a:r>
            <a:r>
              <a:rPr lang="en-US" dirty="0" err="1"/>
              <a:t>văn</a:t>
            </a:r>
            <a:r>
              <a:rPr lang="en-US" dirty="0"/>
              <a:t> bản</a:t>
            </a:r>
          </a:p>
        </p:txBody>
      </p:sp>
      <p:grpSp>
        <p:nvGrpSpPr>
          <p:cNvPr id="6" name="Canvas 147"/>
          <p:cNvGrpSpPr/>
          <p:nvPr/>
        </p:nvGrpSpPr>
        <p:grpSpPr>
          <a:xfrm>
            <a:off x="1514476" y="1304959"/>
            <a:ext cx="5736851" cy="3540254"/>
            <a:chOff x="0" y="-1589"/>
            <a:chExt cx="5742305" cy="3543619"/>
          </a:xfrm>
        </p:grpSpPr>
        <p:sp>
          <p:nvSpPr>
            <p:cNvPr id="7" name="Rectangle 6"/>
            <p:cNvSpPr/>
            <p:nvPr/>
          </p:nvSpPr>
          <p:spPr>
            <a:xfrm>
              <a:off x="0" y="0"/>
              <a:ext cx="5742305" cy="3542030"/>
            </a:xfrm>
            <a:prstGeom prst="rect">
              <a:avLst/>
            </a:prstGeom>
          </p:spPr>
        </p:sp>
        <p:pic>
          <p:nvPicPr>
            <p:cNvPr id="8" name="Picture 7" descr="\\CCISERVER\Common\Publishing\Working\In Development\7500 IC3 GS5\KA\KA L02\Word\wd-010.png"/>
            <p:cNvPicPr/>
            <p:nvPr/>
          </p:nvPicPr>
          <p:blipFill>
            <a:blip r:embed="rId2">
              <a:extLst>
                <a:ext uri="{28A0092B-C50C-407E-A947-70E740481C1C}">
                  <a14:useLocalDpi xmlns:a14="http://schemas.microsoft.com/office/drawing/2010/main" val="0"/>
                </a:ext>
              </a:extLst>
            </a:blip>
            <a:srcRect/>
            <a:stretch>
              <a:fillRect/>
            </a:stretch>
          </p:blipFill>
          <p:spPr bwMode="auto">
            <a:xfrm>
              <a:off x="0" y="429300"/>
              <a:ext cx="5742305" cy="3063874"/>
            </a:xfrm>
            <a:prstGeom prst="rect">
              <a:avLst/>
            </a:prstGeom>
            <a:noFill/>
            <a:ln>
              <a:noFill/>
            </a:ln>
          </p:spPr>
        </p:pic>
        <p:cxnSp>
          <p:nvCxnSpPr>
            <p:cNvPr id="9" name="Straight Arrow Connector 8"/>
            <p:cNvCxnSpPr/>
            <p:nvPr/>
          </p:nvCxnSpPr>
          <p:spPr>
            <a:xfrm>
              <a:off x="137533" y="190851"/>
              <a:ext cx="0" cy="39764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1035" y="285000"/>
              <a:ext cx="0" cy="17543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42454" y="222429"/>
              <a:ext cx="0" cy="35086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 Box 463"/>
            <p:cNvSpPr txBox="1"/>
            <p:nvPr/>
          </p:nvSpPr>
          <p:spPr>
            <a:xfrm>
              <a:off x="1754771" y="1527483"/>
              <a:ext cx="849649" cy="152042"/>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Insertion Point</a:t>
              </a:r>
            </a:p>
          </p:txBody>
        </p:sp>
        <p:cxnSp>
          <p:nvCxnSpPr>
            <p:cNvPr id="13" name="Straight Arrow Connector 12"/>
            <p:cNvCxnSpPr/>
            <p:nvPr/>
          </p:nvCxnSpPr>
          <p:spPr>
            <a:xfrm flipH="1">
              <a:off x="1545602" y="1609095"/>
              <a:ext cx="209935"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9590" y="3162300"/>
              <a:ext cx="0" cy="24414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 Box 463"/>
            <p:cNvSpPr txBox="1"/>
            <p:nvPr/>
          </p:nvSpPr>
          <p:spPr>
            <a:xfrm>
              <a:off x="518659" y="3012178"/>
              <a:ext cx="647411" cy="1686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4290" tIns="0" rIns="0" bIns="0" numCol="1" spcCol="0" rtlCol="0" fromWordArt="0" anchor="ctr" anchorCtr="0" forceAA="0" compatLnSpc="1">
              <a:prstTxWarp prst="textNoShape">
                <a:avLst/>
              </a:prstTxWarp>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Status Bar</a:t>
              </a:r>
            </a:p>
          </p:txBody>
        </p:sp>
        <p:sp>
          <p:nvSpPr>
            <p:cNvPr id="16" name="Left Brace 15"/>
            <p:cNvSpPr/>
            <p:nvPr/>
          </p:nvSpPr>
          <p:spPr>
            <a:xfrm rot="16200000" flipH="1">
              <a:off x="4669522" y="3100248"/>
              <a:ext cx="146779" cy="413437"/>
            </a:xfrm>
            <a:prstGeom prst="leftBrac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b="1" dirty="0">
                <a:latin typeface="Arial" panose="020B0604020202020204" pitchFamily="34" charset="0"/>
                <a:cs typeface="Arial" panose="020B0604020202020204" pitchFamily="34" charset="0"/>
              </a:endParaRPr>
            </a:p>
          </p:txBody>
        </p:sp>
        <p:sp>
          <p:nvSpPr>
            <p:cNvPr id="17" name="Text Box 463"/>
            <p:cNvSpPr txBox="1"/>
            <p:nvPr/>
          </p:nvSpPr>
          <p:spPr>
            <a:xfrm>
              <a:off x="4214428" y="3027431"/>
              <a:ext cx="768615" cy="2137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View Buttons</a:t>
              </a:r>
            </a:p>
          </p:txBody>
        </p:sp>
        <p:cxnSp>
          <p:nvCxnSpPr>
            <p:cNvPr id="18" name="Straight Arrow Connector 17"/>
            <p:cNvCxnSpPr/>
            <p:nvPr/>
          </p:nvCxnSpPr>
          <p:spPr>
            <a:xfrm>
              <a:off x="5274168" y="3227729"/>
              <a:ext cx="0" cy="17134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 Box 463"/>
            <p:cNvSpPr txBox="1"/>
            <p:nvPr/>
          </p:nvSpPr>
          <p:spPr>
            <a:xfrm>
              <a:off x="5022783" y="3024707"/>
              <a:ext cx="719522" cy="2091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Zoom Slider</a:t>
              </a:r>
            </a:p>
          </p:txBody>
        </p:sp>
        <p:sp>
          <p:nvSpPr>
            <p:cNvPr id="20" name="Text Box 463"/>
            <p:cNvSpPr txBox="1"/>
            <p:nvPr/>
          </p:nvSpPr>
          <p:spPr>
            <a:xfrm>
              <a:off x="24386" y="8258"/>
              <a:ext cx="470596" cy="175433"/>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File Tab</a:t>
              </a:r>
            </a:p>
          </p:txBody>
        </p:sp>
        <p:sp>
          <p:nvSpPr>
            <p:cNvPr id="21" name="Text Box 463"/>
            <p:cNvSpPr txBox="1"/>
            <p:nvPr/>
          </p:nvSpPr>
          <p:spPr>
            <a:xfrm>
              <a:off x="212669" y="155674"/>
              <a:ext cx="1256007" cy="152042"/>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900" b="1" dirty="0">
                  <a:latin typeface="Arial" panose="020B0604020202020204" pitchFamily="34" charset="0"/>
                  <a:ea typeface="Times New Roman" panose="02020603050405020304" pitchFamily="18" charset="0"/>
                  <a:cs typeface="Arial" panose="020B0604020202020204" pitchFamily="34" charset="0"/>
                </a:rPr>
                <a:t>Quick Access Toolbar</a:t>
              </a:r>
            </a:p>
          </p:txBody>
        </p:sp>
        <p:sp>
          <p:nvSpPr>
            <p:cNvPr id="22" name="Text Box 463"/>
            <p:cNvSpPr txBox="1"/>
            <p:nvPr/>
          </p:nvSpPr>
          <p:spPr>
            <a:xfrm>
              <a:off x="1578856" y="138806"/>
              <a:ext cx="720605" cy="175433"/>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Ribbon Tabs</a:t>
              </a:r>
            </a:p>
          </p:txBody>
        </p:sp>
        <p:cxnSp>
          <p:nvCxnSpPr>
            <p:cNvPr id="23" name="Straight Arrow Connector 22"/>
            <p:cNvCxnSpPr/>
            <p:nvPr/>
          </p:nvCxnSpPr>
          <p:spPr>
            <a:xfrm>
              <a:off x="5441155" y="182152"/>
              <a:ext cx="0" cy="24209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 Box 463"/>
            <p:cNvSpPr txBox="1"/>
            <p:nvPr/>
          </p:nvSpPr>
          <p:spPr>
            <a:xfrm>
              <a:off x="4397920" y="-1589"/>
              <a:ext cx="1344385" cy="161155"/>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Min/Restore/Max/Close</a:t>
              </a:r>
            </a:p>
          </p:txBody>
        </p:sp>
        <p:sp>
          <p:nvSpPr>
            <p:cNvPr id="25" name="Text Box 8"/>
            <p:cNvSpPr txBox="1"/>
            <p:nvPr/>
          </p:nvSpPr>
          <p:spPr>
            <a:xfrm>
              <a:off x="3989991" y="149546"/>
              <a:ext cx="1374217" cy="15683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US" sz="900" b="1" dirty="0">
                  <a:latin typeface="Arial" panose="020B0604020202020204" pitchFamily="34" charset="0"/>
                  <a:ea typeface="Times New Roman" panose="02020603050405020304" pitchFamily="18" charset="0"/>
                  <a:cs typeface="Arial" panose="020B0604020202020204" pitchFamily="34" charset="0"/>
                </a:rPr>
                <a:t>Ribbon Display Options</a:t>
              </a:r>
            </a:p>
          </p:txBody>
        </p:sp>
        <p:cxnSp>
          <p:nvCxnSpPr>
            <p:cNvPr id="26" name="Straight Arrow Connector 25"/>
            <p:cNvCxnSpPr/>
            <p:nvPr/>
          </p:nvCxnSpPr>
          <p:spPr>
            <a:xfrm>
              <a:off x="5060307" y="288698"/>
              <a:ext cx="0" cy="1584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1"/>
            <p:cNvSpPr txBox="1"/>
            <p:nvPr/>
          </p:nvSpPr>
          <p:spPr>
            <a:xfrm>
              <a:off x="2362283" y="109727"/>
              <a:ext cx="639260" cy="21090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en-US" sz="900" b="1" dirty="0">
                  <a:latin typeface="Arial" panose="020B0604020202020204" pitchFamily="34" charset="0"/>
                  <a:ea typeface="Times New Roman" panose="02020603050405020304" pitchFamily="18" charset="0"/>
                  <a:cs typeface="Arial" panose="020B0604020202020204" pitchFamily="34" charset="0"/>
                </a:rPr>
                <a:t>Title Bar</a:t>
              </a:r>
            </a:p>
          </p:txBody>
        </p:sp>
        <p:cxnSp>
          <p:nvCxnSpPr>
            <p:cNvPr id="28" name="Straight Arrow Connector 27"/>
            <p:cNvCxnSpPr/>
            <p:nvPr/>
          </p:nvCxnSpPr>
          <p:spPr>
            <a:xfrm>
              <a:off x="2711724" y="283873"/>
              <a:ext cx="0" cy="1581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2"/>
            <p:cNvSpPr txBox="1"/>
            <p:nvPr/>
          </p:nvSpPr>
          <p:spPr>
            <a:xfrm>
              <a:off x="2995390" y="109534"/>
              <a:ext cx="556276" cy="20478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Tell Me</a:t>
              </a:r>
            </a:p>
          </p:txBody>
        </p:sp>
        <p:cxnSp>
          <p:nvCxnSpPr>
            <p:cNvPr id="30" name="Straight Arrow Connector 29"/>
            <p:cNvCxnSpPr/>
            <p:nvPr/>
          </p:nvCxnSpPr>
          <p:spPr>
            <a:xfrm>
              <a:off x="3212071" y="304800"/>
              <a:ext cx="0" cy="28604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71712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Commands and Features</a:t>
            </a:r>
          </a:p>
        </p:txBody>
      </p:sp>
      <p:sp>
        <p:nvSpPr>
          <p:cNvPr id="3" name="Content Placeholder 2"/>
          <p:cNvSpPr>
            <a:spLocks noGrp="1"/>
          </p:cNvSpPr>
          <p:nvPr>
            <p:ph idx="1"/>
          </p:nvPr>
        </p:nvSpPr>
        <p:spPr>
          <a:xfrm>
            <a:off x="628651" y="1327150"/>
            <a:ext cx="5236121" cy="3305573"/>
          </a:xfrm>
        </p:spPr>
        <p:txBody>
          <a:bodyPr>
            <a:normAutofit/>
          </a:bodyPr>
          <a:lstStyle/>
          <a:p>
            <a:pPr algn="just"/>
            <a:r>
              <a:rPr lang="en-US" dirty="0" err="1"/>
              <a:t>Sử</a:t>
            </a:r>
            <a:r>
              <a:rPr lang="en-US" dirty="0"/>
              <a:t> </a:t>
            </a:r>
            <a:r>
              <a:rPr lang="en-US" dirty="0" err="1"/>
              <a:t>dụng</a:t>
            </a:r>
            <a:r>
              <a:rPr lang="en-US" dirty="0"/>
              <a:t> ScreenTips</a:t>
            </a:r>
          </a:p>
          <a:p>
            <a:pPr lvl="1" algn="just"/>
            <a:r>
              <a:rPr lang="en-US" dirty="0" err="1"/>
              <a:t>Giúp</a:t>
            </a:r>
            <a:r>
              <a:rPr lang="en-US" dirty="0"/>
              <a:t> </a:t>
            </a:r>
            <a:r>
              <a:rPr lang="en-US" dirty="0" err="1"/>
              <a:t>xác</a:t>
            </a:r>
            <a:r>
              <a:rPr lang="en-US" dirty="0"/>
              <a:t> </a:t>
            </a:r>
            <a:r>
              <a:rPr lang="en-US" dirty="0" err="1"/>
              <a:t>định</a:t>
            </a:r>
            <a:r>
              <a:rPr lang="en-US" dirty="0"/>
              <a:t> </a:t>
            </a:r>
            <a:r>
              <a:rPr lang="en-US" dirty="0" err="1"/>
              <a:t>các</a:t>
            </a:r>
            <a:r>
              <a:rPr lang="en-US" dirty="0"/>
              <a:t> </a:t>
            </a:r>
            <a:r>
              <a:rPr lang="en-US" dirty="0" err="1"/>
              <a:t>nút</a:t>
            </a:r>
            <a:r>
              <a:rPr lang="en-US" dirty="0"/>
              <a:t> </a:t>
            </a:r>
            <a:r>
              <a:rPr lang="en-US" dirty="0" err="1"/>
              <a:t>hoặc</a:t>
            </a:r>
            <a:r>
              <a:rPr lang="en-US" dirty="0"/>
              <a:t> </a:t>
            </a:r>
            <a:r>
              <a:rPr lang="en-US" dirty="0" err="1"/>
              <a:t>thành</a:t>
            </a:r>
            <a:r>
              <a:rPr lang="en-US" dirty="0"/>
              <a:t> </a:t>
            </a:r>
            <a:r>
              <a:rPr lang="en-US" dirty="0" err="1"/>
              <a:t>phần</a:t>
            </a:r>
            <a:r>
              <a:rPr lang="en-US" dirty="0"/>
              <a:t> </a:t>
            </a:r>
            <a:r>
              <a:rPr lang="en-US" dirty="0" err="1"/>
              <a:t>trên</a:t>
            </a:r>
            <a:r>
              <a:rPr lang="en-US" dirty="0"/>
              <a:t> </a:t>
            </a:r>
            <a:r>
              <a:rPr lang="en-US" dirty="0" err="1"/>
              <a:t>các</a:t>
            </a:r>
            <a:r>
              <a:rPr lang="en-US" dirty="0"/>
              <a:t> tab </a:t>
            </a:r>
            <a:r>
              <a:rPr lang="en-US" dirty="0" err="1"/>
              <a:t>của</a:t>
            </a:r>
            <a:r>
              <a:rPr lang="en-US" dirty="0"/>
              <a:t> Ribbon </a:t>
            </a:r>
            <a:r>
              <a:rPr lang="en-US" dirty="0" err="1"/>
              <a:t>và</a:t>
            </a:r>
            <a:r>
              <a:rPr lang="en-US" dirty="0"/>
              <a:t> </a:t>
            </a:r>
            <a:r>
              <a:rPr lang="en-US" dirty="0" err="1"/>
              <a:t>trên</a:t>
            </a:r>
            <a:r>
              <a:rPr lang="en-US" dirty="0"/>
              <a:t> </a:t>
            </a:r>
            <a:r>
              <a:rPr lang="en-US" dirty="0" err="1"/>
              <a:t>màn</a:t>
            </a:r>
            <a:r>
              <a:rPr lang="en-US" dirty="0"/>
              <a:t> </a:t>
            </a:r>
            <a:r>
              <a:rPr lang="en-US" dirty="0" err="1"/>
              <a:t>hình</a:t>
            </a:r>
            <a:endParaRPr lang="en-US" dirty="0"/>
          </a:p>
          <a:p>
            <a:pPr lvl="1" algn="just"/>
            <a:r>
              <a:rPr lang="en-US" dirty="0" err="1"/>
              <a:t>Để</a:t>
            </a:r>
            <a:r>
              <a:rPr lang="en-US" dirty="0"/>
              <a:t> </a:t>
            </a:r>
            <a:r>
              <a:rPr lang="en-US" dirty="0" err="1"/>
              <a:t>xem</a:t>
            </a:r>
            <a:r>
              <a:rPr lang="en-US" dirty="0"/>
              <a:t> ScreenTip, </a:t>
            </a:r>
            <a:r>
              <a:rPr lang="en-US" dirty="0" err="1"/>
              <a:t>đặt</a:t>
            </a:r>
            <a:r>
              <a:rPr lang="en-US" dirty="0"/>
              <a:t> con </a:t>
            </a:r>
            <a:r>
              <a:rPr lang="en-US" dirty="0" err="1"/>
              <a:t>trỏ</a:t>
            </a:r>
            <a:r>
              <a:rPr lang="en-US" dirty="0"/>
              <a:t> </a:t>
            </a:r>
            <a:r>
              <a:rPr lang="en-US" dirty="0" err="1"/>
              <a:t>chuột</a:t>
            </a:r>
            <a:r>
              <a:rPr lang="en-US" dirty="0"/>
              <a:t> </a:t>
            </a:r>
            <a:r>
              <a:rPr lang="en-US" dirty="0" err="1"/>
              <a:t>lên</a:t>
            </a:r>
            <a:r>
              <a:rPr lang="en-US" dirty="0"/>
              <a:t> </a:t>
            </a:r>
            <a:r>
              <a:rPr lang="en-US" dirty="0" err="1"/>
              <a:t>trên</a:t>
            </a:r>
            <a:r>
              <a:rPr lang="en-US" dirty="0"/>
              <a:t> </a:t>
            </a:r>
            <a:r>
              <a:rPr lang="en-US" dirty="0" err="1"/>
              <a:t>mục</a:t>
            </a:r>
            <a:endParaRPr lang="en-US" dirty="0"/>
          </a:p>
        </p:txBody>
      </p:sp>
      <p:pic>
        <p:nvPicPr>
          <p:cNvPr id="6" name="Picture 5" descr="\\CCISERVER\Common\Publishing\Working\In Development\7500 IC3 GS5\KA\KA L02\Word\wd-004.png"/>
          <p:cNvPicPr/>
          <p:nvPr/>
        </p:nvPicPr>
        <p:blipFill>
          <a:blip r:embed="rId2">
            <a:extLst>
              <a:ext uri="{28A0092B-C50C-407E-A947-70E740481C1C}">
                <a14:useLocalDpi xmlns:a14="http://schemas.microsoft.com/office/drawing/2010/main" val="0"/>
              </a:ext>
            </a:extLst>
          </a:blip>
          <a:srcRect/>
          <a:stretch>
            <a:fillRect/>
          </a:stretch>
        </p:blipFill>
        <p:spPr bwMode="auto">
          <a:xfrm>
            <a:off x="6015330" y="2011258"/>
            <a:ext cx="2892713" cy="1639310"/>
          </a:xfrm>
          <a:prstGeom prst="rect">
            <a:avLst/>
          </a:prstGeom>
          <a:noFill/>
          <a:ln>
            <a:noFill/>
          </a:ln>
        </p:spPr>
      </p:pic>
    </p:spTree>
    <p:extLst>
      <p:ext uri="{BB962C8B-B14F-4D97-AF65-F5344CB8AC3E}">
        <p14:creationId xmlns:p14="http://schemas.microsoft.com/office/powerpoint/2010/main" val="398434618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Truy</a:t>
            </a:r>
            <a:r>
              <a:rPr lang="en-US" dirty="0"/>
              <a:t> </a:t>
            </a:r>
            <a:r>
              <a:rPr lang="en-US" dirty="0" err="1"/>
              <a:t>cập</a:t>
            </a:r>
            <a:r>
              <a:rPr lang="en-US" dirty="0"/>
              <a:t> </a:t>
            </a:r>
            <a:r>
              <a:rPr lang="en-US" dirty="0" err="1"/>
              <a:t>các</a:t>
            </a:r>
            <a:r>
              <a:rPr lang="en-US" dirty="0"/>
              <a:t> </a:t>
            </a:r>
            <a:r>
              <a:rPr lang="en-US" dirty="0" err="1"/>
              <a:t>lệnh</a:t>
            </a:r>
            <a:r>
              <a:rPr lang="en-US" dirty="0"/>
              <a:t> </a:t>
            </a:r>
            <a:r>
              <a:rPr lang="en-US" dirty="0" err="1"/>
              <a:t>và</a:t>
            </a:r>
            <a:r>
              <a:rPr lang="en-US" dirty="0"/>
              <a:t> </a:t>
            </a:r>
            <a:r>
              <a:rPr lang="en-US" dirty="0" err="1"/>
              <a:t>các</a:t>
            </a:r>
            <a:r>
              <a:rPr lang="en-US" dirty="0"/>
              <a:t> </a:t>
            </a:r>
            <a:r>
              <a:rPr lang="en-US" dirty="0" err="1"/>
              <a:t>tính</a:t>
            </a:r>
            <a:r>
              <a:rPr lang="en-US" dirty="0"/>
              <a:t> </a:t>
            </a:r>
            <a:r>
              <a:rPr lang="en-US" dirty="0" err="1"/>
              <a:t>năng</a:t>
            </a:r>
            <a:endParaRPr lang="en-US" dirty="0"/>
          </a:p>
        </p:txBody>
      </p:sp>
      <p:sp>
        <p:nvSpPr>
          <p:cNvPr id="3" name="Content Placeholder 2"/>
          <p:cNvSpPr>
            <a:spLocks noGrp="1"/>
          </p:cNvSpPr>
          <p:nvPr>
            <p:ph idx="1"/>
          </p:nvPr>
        </p:nvSpPr>
        <p:spPr>
          <a:xfrm>
            <a:off x="628649" y="1327150"/>
            <a:ext cx="8189529" cy="3305573"/>
          </a:xfrm>
        </p:spPr>
        <p:txBody>
          <a:bodyPr>
            <a:normAutofit/>
          </a:bodyPr>
          <a:lstStyle/>
          <a:p>
            <a:r>
              <a:rPr lang="vi-VN" dirty="0"/>
              <a:t>Sử dụng Thanh công cụ truy cập nhanh</a:t>
            </a:r>
          </a:p>
          <a:p>
            <a:pPr lvl="1"/>
            <a:r>
              <a:rPr lang="vi-VN" dirty="0"/>
              <a:t>Bao gồm các nút </a:t>
            </a:r>
            <a:r>
              <a:rPr lang="en-US" dirty="0"/>
              <a:t>Save, Undo, </a:t>
            </a:r>
            <a:r>
              <a:rPr lang="en-US" dirty="0" err="1"/>
              <a:t>và</a:t>
            </a:r>
            <a:r>
              <a:rPr lang="en-US" dirty="0"/>
              <a:t> Redo</a:t>
            </a:r>
            <a:r>
              <a:rPr lang="vi-VN" dirty="0"/>
              <a:t> theo mặc định</a:t>
            </a:r>
            <a:r>
              <a:rPr lang="en-US" dirty="0"/>
              <a:t>.</a:t>
            </a:r>
            <a:endParaRPr lang="vi-VN" dirty="0"/>
          </a:p>
          <a:p>
            <a:pPr lvl="1"/>
            <a:endParaRPr lang="vi-VN" sz="1800" dirty="0"/>
          </a:p>
          <a:p>
            <a:pPr lvl="1"/>
            <a:endParaRPr lang="vi-VN" sz="1800" dirty="0"/>
          </a:p>
          <a:p>
            <a:pPr lvl="1"/>
            <a:r>
              <a:rPr lang="en-US" dirty="0"/>
              <a:t>C</a:t>
            </a:r>
            <a:r>
              <a:rPr lang="vi-VN" dirty="0"/>
              <a:t>ó thể tùy chỉnh</a:t>
            </a:r>
          </a:p>
          <a:p>
            <a:pPr lvl="1"/>
            <a:r>
              <a:rPr lang="en-US" dirty="0" err="1"/>
              <a:t>Trỏ</a:t>
            </a:r>
            <a:r>
              <a:rPr lang="en-US" dirty="0"/>
              <a:t> </a:t>
            </a:r>
            <a:r>
              <a:rPr lang="en-US" dirty="0" err="1"/>
              <a:t>chuột</a:t>
            </a:r>
            <a:r>
              <a:rPr lang="en-US" dirty="0"/>
              <a:t>/</a:t>
            </a:r>
            <a:r>
              <a:rPr lang="vi-VN" dirty="0"/>
              <a:t>nhấp vào </a:t>
            </a:r>
            <a:r>
              <a:rPr lang="en-US" dirty="0"/>
              <a:t>Icon, Active Icon</a:t>
            </a:r>
            <a:r>
              <a:rPr lang="vi-VN" dirty="0"/>
              <a:t> sẽ xuất hiện với màu nền khác</a:t>
            </a:r>
            <a:r>
              <a:rPr lang="en-US" dirty="0"/>
              <a:t>.</a:t>
            </a:r>
          </a:p>
        </p:txBody>
      </p:sp>
      <p:pic>
        <p:nvPicPr>
          <p:cNvPr id="6" name="Picture 5" descr="\\CCISERVER\Common\Publishing\Working\In Development\7500 IC3 GS5\KA\KA L02\Word\wd-00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1736" y="2231596"/>
            <a:ext cx="3095057" cy="528391"/>
          </a:xfrm>
          <a:prstGeom prst="rect">
            <a:avLst/>
          </a:prstGeom>
          <a:noFill/>
          <a:ln>
            <a:noFill/>
          </a:ln>
        </p:spPr>
      </p:pic>
    </p:spTree>
    <p:extLst>
      <p:ext uri="{BB962C8B-B14F-4D97-AF65-F5344CB8AC3E}">
        <p14:creationId xmlns:p14="http://schemas.microsoft.com/office/powerpoint/2010/main" val="6845275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Truy</a:t>
            </a:r>
            <a:r>
              <a:rPr lang="en-US" dirty="0"/>
              <a:t> </a:t>
            </a:r>
            <a:r>
              <a:rPr lang="en-US" dirty="0" err="1"/>
              <a:t>cập</a:t>
            </a:r>
            <a:r>
              <a:rPr lang="en-US" dirty="0"/>
              <a:t> </a:t>
            </a:r>
            <a:r>
              <a:rPr lang="en-US" dirty="0" err="1"/>
              <a:t>các</a:t>
            </a:r>
            <a:r>
              <a:rPr lang="en-US" dirty="0"/>
              <a:t> </a:t>
            </a:r>
            <a:r>
              <a:rPr lang="en-US" dirty="0" err="1"/>
              <a:t>lệnh</a:t>
            </a:r>
            <a:r>
              <a:rPr lang="en-US" dirty="0"/>
              <a:t> </a:t>
            </a:r>
            <a:r>
              <a:rPr lang="en-US" dirty="0" err="1"/>
              <a:t>và</a:t>
            </a:r>
            <a:r>
              <a:rPr lang="en-US" dirty="0"/>
              <a:t> </a:t>
            </a:r>
            <a:r>
              <a:rPr lang="en-US" dirty="0" err="1"/>
              <a:t>các</a:t>
            </a:r>
            <a:r>
              <a:rPr lang="en-US" dirty="0"/>
              <a:t> </a:t>
            </a:r>
            <a:r>
              <a:rPr lang="en-US" dirty="0" err="1"/>
              <a:t>tính</a:t>
            </a:r>
            <a:r>
              <a:rPr lang="en-US" dirty="0"/>
              <a:t> </a:t>
            </a:r>
            <a:r>
              <a:rPr lang="en-US" dirty="0" err="1"/>
              <a:t>năng</a:t>
            </a:r>
            <a:endParaRPr lang="en-US" dirty="0"/>
          </a:p>
        </p:txBody>
      </p:sp>
      <p:sp>
        <p:nvSpPr>
          <p:cNvPr id="3" name="Content Placeholder 2"/>
          <p:cNvSpPr>
            <a:spLocks noGrp="1"/>
          </p:cNvSpPr>
          <p:nvPr>
            <p:ph idx="1"/>
          </p:nvPr>
        </p:nvSpPr>
        <p:spPr>
          <a:xfrm>
            <a:off x="628650" y="1327150"/>
            <a:ext cx="7886700" cy="3305573"/>
          </a:xfrm>
        </p:spPr>
        <p:txBody>
          <a:bodyPr/>
          <a:lstStyle/>
          <a:p>
            <a:r>
              <a:rPr lang="vi-VN" dirty="0"/>
              <a:t>Sử dụng </a:t>
            </a:r>
            <a:r>
              <a:rPr lang="en-US" dirty="0"/>
              <a:t>Ribbon</a:t>
            </a:r>
            <a:endParaRPr lang="vi-VN" dirty="0"/>
          </a:p>
          <a:p>
            <a:pPr lvl="1"/>
            <a:r>
              <a:rPr lang="vi-VN" dirty="0"/>
              <a:t>Giúp nhanh chóng tìm thấy các nút lệnh </a:t>
            </a:r>
            <a:r>
              <a:rPr lang="en-US" dirty="0"/>
              <a:t>ng</a:t>
            </a:r>
            <a:r>
              <a:rPr lang="vi-VN" dirty="0"/>
              <a:t>ư</a:t>
            </a:r>
            <a:r>
              <a:rPr lang="en-US" dirty="0" err="1"/>
              <a:t>ời</a:t>
            </a:r>
            <a:r>
              <a:rPr lang="en-US" dirty="0"/>
              <a:t> </a:t>
            </a:r>
            <a:r>
              <a:rPr lang="en-US" dirty="0" err="1"/>
              <a:t>dùng</a:t>
            </a:r>
            <a:r>
              <a:rPr lang="vi-VN" dirty="0"/>
              <a:t> yêu cầu để hoàn thành một nhiệm vụ</a:t>
            </a:r>
          </a:p>
          <a:p>
            <a:pPr lvl="1"/>
            <a:r>
              <a:rPr lang="vi-VN" dirty="0"/>
              <a:t>Các nút lệnh được nhóm hợp lý trên mỗi tab, với mỗi tab liên quan đến một loại hoạt động</a:t>
            </a:r>
          </a:p>
          <a:p>
            <a:pPr lvl="1"/>
            <a:r>
              <a:rPr lang="vi-VN" dirty="0"/>
              <a:t>Một số tab chỉ xuất hiện khi áp dụng cho một tính năng</a:t>
            </a:r>
            <a:endParaRPr lang="en-US" dirty="0"/>
          </a:p>
          <a:p>
            <a:endParaRPr lang="en-US" dirty="0"/>
          </a:p>
        </p:txBody>
      </p:sp>
      <p:pic>
        <p:nvPicPr>
          <p:cNvPr id="6" name="Picture 5" descr="\\CCISERVER\Common\Publishing\Working\In Development\7500 IC3 GS5\KA\KA L02\Word\wd-006.png"/>
          <p:cNvPicPr/>
          <p:nvPr/>
        </p:nvPicPr>
        <p:blipFill>
          <a:blip r:embed="rId2">
            <a:extLst>
              <a:ext uri="{28A0092B-C50C-407E-A947-70E740481C1C}">
                <a14:useLocalDpi xmlns:a14="http://schemas.microsoft.com/office/drawing/2010/main" val="0"/>
              </a:ext>
            </a:extLst>
          </a:blip>
          <a:srcRect/>
          <a:stretch>
            <a:fillRect/>
          </a:stretch>
        </p:blipFill>
        <p:spPr bwMode="auto">
          <a:xfrm>
            <a:off x="1347961" y="3820549"/>
            <a:ext cx="6282857" cy="812174"/>
          </a:xfrm>
          <a:prstGeom prst="rect">
            <a:avLst/>
          </a:prstGeom>
          <a:noFill/>
          <a:ln>
            <a:noFill/>
          </a:ln>
        </p:spPr>
      </p:pic>
    </p:spTree>
    <p:extLst>
      <p:ext uri="{BB962C8B-B14F-4D97-AF65-F5344CB8AC3E}">
        <p14:creationId xmlns:p14="http://schemas.microsoft.com/office/powerpoint/2010/main" val="2562466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Truy</a:t>
            </a:r>
            <a:r>
              <a:rPr lang="en-US" dirty="0"/>
              <a:t> </a:t>
            </a:r>
            <a:r>
              <a:rPr lang="en-US" dirty="0" err="1"/>
              <a:t>cập</a:t>
            </a:r>
            <a:r>
              <a:rPr lang="en-US" dirty="0"/>
              <a:t> </a:t>
            </a:r>
            <a:r>
              <a:rPr lang="en-US" dirty="0" err="1"/>
              <a:t>các</a:t>
            </a:r>
            <a:r>
              <a:rPr lang="en-US" dirty="0"/>
              <a:t> </a:t>
            </a:r>
            <a:r>
              <a:rPr lang="en-US" dirty="0" err="1"/>
              <a:t>lệnh</a:t>
            </a:r>
            <a:r>
              <a:rPr lang="en-US" dirty="0"/>
              <a:t> </a:t>
            </a:r>
            <a:r>
              <a:rPr lang="en-US" dirty="0" err="1"/>
              <a:t>và</a:t>
            </a:r>
            <a:r>
              <a:rPr lang="en-US" dirty="0"/>
              <a:t> </a:t>
            </a:r>
            <a:r>
              <a:rPr lang="en-US" dirty="0" err="1"/>
              <a:t>các</a:t>
            </a:r>
            <a:r>
              <a:rPr lang="en-US" dirty="0"/>
              <a:t> </a:t>
            </a:r>
            <a:r>
              <a:rPr lang="en-US" dirty="0" err="1"/>
              <a:t>tính</a:t>
            </a:r>
            <a:r>
              <a:rPr lang="en-US" dirty="0"/>
              <a:t> </a:t>
            </a:r>
            <a:r>
              <a:rPr lang="en-US" dirty="0" err="1"/>
              <a:t>năng</a:t>
            </a:r>
            <a:endParaRPr lang="en-US" dirty="0"/>
          </a:p>
        </p:txBody>
      </p:sp>
      <p:sp>
        <p:nvSpPr>
          <p:cNvPr id="3" name="Content Placeholder 2"/>
          <p:cNvSpPr>
            <a:spLocks noGrp="1"/>
          </p:cNvSpPr>
          <p:nvPr>
            <p:ph sz="half" idx="1"/>
          </p:nvPr>
        </p:nvSpPr>
        <p:spPr>
          <a:xfrm>
            <a:off x="451945" y="1369219"/>
            <a:ext cx="6085489" cy="3263504"/>
          </a:xfrm>
        </p:spPr>
        <p:txBody>
          <a:bodyPr>
            <a:normAutofit/>
          </a:bodyPr>
          <a:lstStyle/>
          <a:p>
            <a:pPr algn="just"/>
            <a:r>
              <a:rPr lang="vi-VN" dirty="0"/>
              <a:t>Một nút lệnh với một mũi tên cung cấp hai sự lựa chọn:</a:t>
            </a:r>
          </a:p>
          <a:p>
            <a:pPr lvl="1" algn="just"/>
            <a:r>
              <a:rPr lang="vi-VN" dirty="0"/>
              <a:t>Nhấp vào nút để kích hoạt tùy chọn này với các cài đặt hiện tại; hoặc</a:t>
            </a:r>
          </a:p>
          <a:p>
            <a:pPr lvl="1" algn="just"/>
            <a:r>
              <a:rPr lang="vi-VN" dirty="0"/>
              <a:t>Bấm vào mũi tên để hiển thị menu thả xuống với nhiều tùy chọn hơn cho lệnh đó.</a:t>
            </a:r>
            <a:r>
              <a:rPr lang="en-US" sz="1800" dirty="0"/>
              <a:t>	</a:t>
            </a:r>
          </a:p>
        </p:txBody>
      </p:sp>
      <p:pic>
        <p:nvPicPr>
          <p:cNvPr id="7" name="Picture 6" descr="\\CCISERVER\Common\Publishing\Working\In Development\7500 IC3 GS5\KA\KA L02\Word\wd-00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3353" y="1453160"/>
            <a:ext cx="2199848" cy="3179563"/>
          </a:xfrm>
          <a:prstGeom prst="rect">
            <a:avLst/>
          </a:prstGeom>
          <a:noFill/>
          <a:ln>
            <a:noFill/>
          </a:ln>
        </p:spPr>
      </p:pic>
    </p:spTree>
    <p:extLst>
      <p:ext uri="{BB962C8B-B14F-4D97-AF65-F5344CB8AC3E}">
        <p14:creationId xmlns:p14="http://schemas.microsoft.com/office/powerpoint/2010/main" val="12588765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Truy</a:t>
            </a:r>
            <a:r>
              <a:rPr lang="en-US" dirty="0"/>
              <a:t> </a:t>
            </a:r>
            <a:r>
              <a:rPr lang="en-US" dirty="0" err="1"/>
              <a:t>cập</a:t>
            </a:r>
            <a:r>
              <a:rPr lang="en-US" dirty="0"/>
              <a:t> </a:t>
            </a:r>
            <a:r>
              <a:rPr lang="en-US" dirty="0" err="1"/>
              <a:t>các</a:t>
            </a:r>
            <a:r>
              <a:rPr lang="en-US" dirty="0"/>
              <a:t> </a:t>
            </a:r>
            <a:r>
              <a:rPr lang="en-US" dirty="0" err="1"/>
              <a:t>lệnh</a:t>
            </a:r>
            <a:r>
              <a:rPr lang="en-US" dirty="0"/>
              <a:t> </a:t>
            </a:r>
            <a:r>
              <a:rPr lang="en-US" dirty="0" err="1"/>
              <a:t>và</a:t>
            </a:r>
            <a:r>
              <a:rPr lang="en-US" dirty="0"/>
              <a:t> </a:t>
            </a:r>
            <a:r>
              <a:rPr lang="en-US" dirty="0" err="1"/>
              <a:t>các</a:t>
            </a:r>
            <a:r>
              <a:rPr lang="en-US" dirty="0"/>
              <a:t> </a:t>
            </a:r>
            <a:r>
              <a:rPr lang="en-US" dirty="0" err="1"/>
              <a:t>tính</a:t>
            </a:r>
            <a:r>
              <a:rPr lang="en-US" dirty="0"/>
              <a:t> </a:t>
            </a:r>
            <a:r>
              <a:rPr lang="en-US" dirty="0" err="1"/>
              <a:t>năng</a:t>
            </a:r>
            <a:endParaRPr lang="en-US" dirty="0"/>
          </a:p>
        </p:txBody>
      </p:sp>
      <p:sp>
        <p:nvSpPr>
          <p:cNvPr id="3" name="Content Placeholder 2"/>
          <p:cNvSpPr>
            <a:spLocks noGrp="1"/>
          </p:cNvSpPr>
          <p:nvPr>
            <p:ph sz="half" idx="1"/>
          </p:nvPr>
        </p:nvSpPr>
        <p:spPr>
          <a:xfrm>
            <a:off x="378372" y="1369219"/>
            <a:ext cx="5580994" cy="3263504"/>
          </a:xfrm>
        </p:spPr>
        <p:txBody>
          <a:bodyPr>
            <a:normAutofit fontScale="92500"/>
          </a:bodyPr>
          <a:lstStyle/>
          <a:p>
            <a:pPr algn="just"/>
            <a:r>
              <a:rPr lang="vi-VN" sz="2800" dirty="0"/>
              <a:t>Nếu một nhóm bao gồm một tính năng có thanh cuộn hoặc nút cuộn, bấm</a:t>
            </a:r>
            <a:br>
              <a:rPr lang="en-US" sz="2800" dirty="0"/>
            </a:br>
            <a:r>
              <a:rPr lang="vi-VN" sz="2800" dirty="0"/>
              <a:t> </a:t>
            </a:r>
            <a:r>
              <a:rPr lang="en-US" sz="2800" dirty="0"/>
              <a:t>    More</a:t>
            </a:r>
            <a:r>
              <a:rPr lang="vi-VN" sz="2800" dirty="0"/>
              <a:t> để hiển thị danh sách đầy đủ hoặc bộ sưu tập các lựa chọn</a:t>
            </a:r>
          </a:p>
          <a:p>
            <a:pPr algn="just"/>
            <a:r>
              <a:rPr lang="vi-VN" sz="2800" dirty="0"/>
              <a:t>Trỏ chuột lên một tùy chọn trong thư viện để hiển thị bản xem trước trực tiếp về cách mục được chọn sẽ xuất hiện nếu áp dụng tùy chọn đó</a:t>
            </a:r>
            <a:endParaRPr lang="en-US" sz="2800" dirty="0"/>
          </a:p>
        </p:txBody>
      </p:sp>
      <p:pic>
        <p:nvPicPr>
          <p:cNvPr id="6" name="Picture 5" descr="\\CCISERVER\Common\Publishing\Working\In Development\7500 IC3 GS5\KA\KA L02\Word\wd-008.png"/>
          <p:cNvPicPr/>
          <p:nvPr/>
        </p:nvPicPr>
        <p:blipFill>
          <a:blip r:embed="rId2">
            <a:extLst>
              <a:ext uri="{28A0092B-C50C-407E-A947-70E740481C1C}">
                <a14:useLocalDpi xmlns:a14="http://schemas.microsoft.com/office/drawing/2010/main" val="0"/>
              </a:ext>
            </a:extLst>
          </a:blip>
          <a:srcRect/>
          <a:stretch>
            <a:fillRect/>
          </a:stretch>
        </p:blipFill>
        <p:spPr bwMode="auto">
          <a:xfrm>
            <a:off x="736362" y="2198273"/>
            <a:ext cx="196045" cy="256139"/>
          </a:xfrm>
          <a:prstGeom prst="rect">
            <a:avLst/>
          </a:prstGeom>
          <a:noFill/>
          <a:ln>
            <a:noFill/>
          </a:ln>
        </p:spPr>
      </p:pic>
      <p:pic>
        <p:nvPicPr>
          <p:cNvPr id="7" name="Picture 6" descr="\\CCISERVER\Common\Publishing\Working\In Development\7500 IC3 GS5\KA\KA L02\Word\wd-0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6340" y="1604718"/>
            <a:ext cx="2910182" cy="2939650"/>
          </a:xfrm>
          <a:prstGeom prst="rect">
            <a:avLst/>
          </a:prstGeom>
          <a:noFill/>
          <a:ln>
            <a:noFill/>
          </a:ln>
        </p:spPr>
      </p:pic>
    </p:spTree>
    <p:extLst>
      <p:ext uri="{BB962C8B-B14F-4D97-AF65-F5344CB8AC3E}">
        <p14:creationId xmlns:p14="http://schemas.microsoft.com/office/powerpoint/2010/main" val="17027619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Truy</a:t>
            </a:r>
            <a:r>
              <a:rPr lang="en-US" dirty="0"/>
              <a:t> </a:t>
            </a:r>
            <a:r>
              <a:rPr lang="en-US" dirty="0" err="1"/>
              <a:t>cập</a:t>
            </a:r>
            <a:r>
              <a:rPr lang="en-US" dirty="0"/>
              <a:t> </a:t>
            </a:r>
            <a:r>
              <a:rPr lang="en-US" dirty="0" err="1"/>
              <a:t>các</a:t>
            </a:r>
            <a:r>
              <a:rPr lang="en-US" dirty="0"/>
              <a:t> </a:t>
            </a:r>
            <a:r>
              <a:rPr lang="en-US" dirty="0" err="1"/>
              <a:t>lệnh</a:t>
            </a:r>
            <a:r>
              <a:rPr lang="en-US" dirty="0"/>
              <a:t> </a:t>
            </a:r>
            <a:r>
              <a:rPr lang="en-US" dirty="0" err="1"/>
              <a:t>và</a:t>
            </a:r>
            <a:r>
              <a:rPr lang="en-US" dirty="0"/>
              <a:t> </a:t>
            </a:r>
            <a:r>
              <a:rPr lang="en-US" dirty="0" err="1"/>
              <a:t>các</a:t>
            </a:r>
            <a:r>
              <a:rPr lang="en-US" dirty="0"/>
              <a:t> </a:t>
            </a:r>
            <a:r>
              <a:rPr lang="en-US" dirty="0" err="1"/>
              <a:t>tính</a:t>
            </a:r>
            <a:r>
              <a:rPr lang="en-US" dirty="0"/>
              <a:t> </a:t>
            </a:r>
            <a:r>
              <a:rPr lang="en-US" dirty="0" err="1"/>
              <a:t>năng</a:t>
            </a:r>
            <a:endParaRPr lang="en-US" dirty="0"/>
          </a:p>
        </p:txBody>
      </p:sp>
      <p:sp>
        <p:nvSpPr>
          <p:cNvPr id="3" name="Content Placeholder 2"/>
          <p:cNvSpPr>
            <a:spLocks noGrp="1"/>
          </p:cNvSpPr>
          <p:nvPr>
            <p:ph sz="half" idx="1"/>
          </p:nvPr>
        </p:nvSpPr>
        <p:spPr>
          <a:xfrm>
            <a:off x="451945" y="1369219"/>
            <a:ext cx="5969876" cy="3263504"/>
          </a:xfrm>
        </p:spPr>
        <p:txBody>
          <a:bodyPr/>
          <a:lstStyle/>
          <a:p>
            <a:pPr algn="just"/>
            <a:r>
              <a:rPr lang="vi-VN" dirty="0"/>
              <a:t>Một số nhóm bao gồm nút khởi chạy hộp thoại ở phía dưới bên phải của nhóm</a:t>
            </a:r>
          </a:p>
          <a:p>
            <a:pPr lvl="1" algn="just"/>
            <a:r>
              <a:rPr lang="vi-VN" dirty="0"/>
              <a:t>Bấm vào </a:t>
            </a:r>
            <a:r>
              <a:rPr lang="en-US" dirty="0" err="1"/>
              <a:t>Trình</a:t>
            </a:r>
            <a:r>
              <a:rPr lang="en-US" dirty="0"/>
              <a:t> </a:t>
            </a:r>
            <a:r>
              <a:rPr lang="en-US" dirty="0" err="1"/>
              <a:t>khởi</a:t>
            </a:r>
            <a:r>
              <a:rPr lang="en-US" dirty="0"/>
              <a:t> </a:t>
            </a:r>
            <a:r>
              <a:rPr lang="en-US" dirty="0" err="1"/>
              <a:t>chạy</a:t>
            </a:r>
            <a:r>
              <a:rPr lang="en-US" dirty="0"/>
              <a:t> </a:t>
            </a:r>
            <a:r>
              <a:rPr lang="vi-VN" dirty="0"/>
              <a:t>hộp thoại </a:t>
            </a:r>
            <a:r>
              <a:rPr lang="en-US" dirty="0"/>
              <a:t>(Dialog box </a:t>
            </a:r>
            <a:r>
              <a:rPr lang="vi-VN" dirty="0"/>
              <a:t>launcher</a:t>
            </a:r>
            <a:r>
              <a:rPr lang="en-US" dirty="0"/>
              <a:t>)</a:t>
            </a:r>
            <a:r>
              <a:rPr lang="vi-VN" dirty="0"/>
              <a:t> để mở hộp thoại, khung tác vụ</a:t>
            </a:r>
            <a:r>
              <a:rPr lang="en-US" dirty="0"/>
              <a:t>/</a:t>
            </a:r>
            <a:r>
              <a:rPr lang="vi-VN" dirty="0"/>
              <a:t>cửa sổ tương ứng</a:t>
            </a:r>
            <a:endParaRPr lang="en-US" dirty="0"/>
          </a:p>
          <a:p>
            <a:pPr algn="just"/>
            <a:endParaRPr lang="en-US" dirty="0"/>
          </a:p>
        </p:txBody>
      </p:sp>
      <p:pic>
        <p:nvPicPr>
          <p:cNvPr id="6" name="Picture 5" descr="\\CCISERVER\Common\Publishing\Working\In Development\7500 IC3 GS5\KA\KA L02\Word\wd-01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5095" y="1369219"/>
            <a:ext cx="2184083" cy="2883504"/>
          </a:xfrm>
          <a:prstGeom prst="rect">
            <a:avLst/>
          </a:prstGeom>
          <a:noFill/>
          <a:ln>
            <a:noFill/>
          </a:ln>
        </p:spPr>
      </p:pic>
    </p:spTree>
    <p:extLst>
      <p:ext uri="{BB962C8B-B14F-4D97-AF65-F5344CB8AC3E}">
        <p14:creationId xmlns:p14="http://schemas.microsoft.com/office/powerpoint/2010/main" val="29260612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Truy</a:t>
            </a:r>
            <a:r>
              <a:rPr lang="en-US" dirty="0"/>
              <a:t> </a:t>
            </a:r>
            <a:r>
              <a:rPr lang="en-US" dirty="0" err="1"/>
              <a:t>cập</a:t>
            </a:r>
            <a:r>
              <a:rPr lang="en-US" dirty="0"/>
              <a:t> </a:t>
            </a:r>
            <a:r>
              <a:rPr lang="en-US" dirty="0" err="1"/>
              <a:t>các</a:t>
            </a:r>
            <a:r>
              <a:rPr lang="en-US" dirty="0"/>
              <a:t> </a:t>
            </a:r>
            <a:r>
              <a:rPr lang="en-US" dirty="0" err="1"/>
              <a:t>lệnh</a:t>
            </a:r>
            <a:r>
              <a:rPr lang="en-US" dirty="0"/>
              <a:t> </a:t>
            </a:r>
            <a:r>
              <a:rPr lang="en-US" dirty="0" err="1"/>
              <a:t>và</a:t>
            </a:r>
            <a:r>
              <a:rPr lang="en-US" dirty="0"/>
              <a:t> </a:t>
            </a:r>
            <a:r>
              <a:rPr lang="en-US" dirty="0" err="1"/>
              <a:t>các</a:t>
            </a:r>
            <a:r>
              <a:rPr lang="en-US" dirty="0"/>
              <a:t> </a:t>
            </a:r>
            <a:r>
              <a:rPr lang="en-US" dirty="0" err="1"/>
              <a:t>tính</a:t>
            </a:r>
            <a:r>
              <a:rPr lang="en-US" dirty="0"/>
              <a:t> </a:t>
            </a:r>
            <a:r>
              <a:rPr lang="en-US" dirty="0" err="1"/>
              <a:t>năng</a:t>
            </a:r>
            <a:endParaRPr lang="en-US" dirty="0"/>
          </a:p>
        </p:txBody>
      </p:sp>
      <p:sp>
        <p:nvSpPr>
          <p:cNvPr id="3" name="Content Placeholder 2"/>
          <p:cNvSpPr>
            <a:spLocks noGrp="1"/>
          </p:cNvSpPr>
          <p:nvPr>
            <p:ph idx="1"/>
          </p:nvPr>
        </p:nvSpPr>
        <p:spPr>
          <a:xfrm>
            <a:off x="399394" y="1187670"/>
            <a:ext cx="7115504" cy="3955830"/>
          </a:xfrm>
        </p:spPr>
        <p:txBody>
          <a:bodyPr>
            <a:normAutofit lnSpcReduction="10000"/>
          </a:bodyPr>
          <a:lstStyle/>
          <a:p>
            <a:r>
              <a:rPr lang="vi-VN" dirty="0"/>
              <a:t>Kiểm soát hiển thị của Ribbon</a:t>
            </a:r>
          </a:p>
          <a:p>
            <a:pPr lvl="1"/>
            <a:r>
              <a:rPr lang="en-US" dirty="0"/>
              <a:t>Ribbon </a:t>
            </a:r>
            <a:r>
              <a:rPr lang="vi-VN" dirty="0"/>
              <a:t>có thể được ẩn</a:t>
            </a:r>
            <a:r>
              <a:rPr lang="en-US" dirty="0"/>
              <a:t>/</a:t>
            </a:r>
            <a:r>
              <a:rPr lang="vi-VN" dirty="0"/>
              <a:t>thu nhỏ tạm thời để có thêm không gian trên màn hình</a:t>
            </a:r>
          </a:p>
          <a:p>
            <a:pPr lvl="1"/>
            <a:r>
              <a:rPr lang="vi-VN" dirty="0"/>
              <a:t>Để giảm thiểu </a:t>
            </a:r>
            <a:r>
              <a:rPr lang="en-US" dirty="0"/>
              <a:t>Ribbon</a:t>
            </a:r>
            <a:r>
              <a:rPr lang="vi-VN" dirty="0"/>
              <a:t>:</a:t>
            </a:r>
          </a:p>
          <a:p>
            <a:pPr lvl="2"/>
            <a:r>
              <a:rPr lang="vi-VN" sz="2400" dirty="0"/>
              <a:t>Bấm đúp vào tab hoặc</a:t>
            </a:r>
          </a:p>
          <a:p>
            <a:pPr lvl="2"/>
            <a:r>
              <a:rPr lang="vi-VN" sz="2400" dirty="0"/>
              <a:t>Nhấp </a:t>
            </a:r>
            <a:r>
              <a:rPr lang="en-US" sz="2400" dirty="0"/>
              <a:t>      Collapse the Ribbon</a:t>
            </a:r>
            <a:r>
              <a:rPr lang="vi-VN" sz="2400" dirty="0"/>
              <a:t> ở phía bên phải của </a:t>
            </a:r>
            <a:r>
              <a:rPr lang="en-US" sz="2400" dirty="0"/>
              <a:t>Ribbon</a:t>
            </a:r>
            <a:endParaRPr lang="vi-VN" sz="2400" dirty="0"/>
          </a:p>
          <a:p>
            <a:pPr lvl="1" algn="just"/>
            <a:r>
              <a:rPr lang="vi-VN" dirty="0"/>
              <a:t>Để hiển thị lại </a:t>
            </a:r>
            <a:r>
              <a:rPr lang="en-US" dirty="0"/>
              <a:t>Ribbon</a:t>
            </a:r>
            <a:r>
              <a:rPr lang="vi-VN" dirty="0"/>
              <a:t>, nhấp</a:t>
            </a:r>
            <a:r>
              <a:rPr lang="en-US" dirty="0"/>
              <a:t>     Ribbon Display Options </a:t>
            </a:r>
            <a:r>
              <a:rPr lang="vi-VN" dirty="0"/>
              <a:t>ở phía trên bên phải màn hình </a:t>
            </a:r>
            <a:r>
              <a:rPr lang="vi-VN" dirty="0">
                <a:sym typeface="Symbol" panose="05050102010706020507" pitchFamily="18" charset="2"/>
              </a:rPr>
              <a:t></a:t>
            </a:r>
            <a:r>
              <a:rPr lang="vi-VN" dirty="0"/>
              <a:t> chọn loại hiển thị từ menu hoặc nhấp đúp vào t</a:t>
            </a:r>
            <a:r>
              <a:rPr lang="en-US" dirty="0" err="1"/>
              <a:t>hẻ</a:t>
            </a:r>
            <a:r>
              <a:rPr lang="vi-VN" dirty="0"/>
              <a:t> </a:t>
            </a:r>
            <a:r>
              <a:rPr lang="en-US" dirty="0"/>
              <a:t>Ribbon </a:t>
            </a:r>
            <a:r>
              <a:rPr lang="vi-VN" dirty="0"/>
              <a:t>để hiển thị lại </a:t>
            </a:r>
            <a:r>
              <a:rPr lang="en-US" dirty="0"/>
              <a:t>Ribbon</a:t>
            </a:r>
          </a:p>
        </p:txBody>
      </p:sp>
      <p:pic>
        <p:nvPicPr>
          <p:cNvPr id="6" name="Picture 5" descr="\\CCISERVER\Common\Publishing\Working\In Development\7500 IC3 GS5\KA\KA L02\Word\wd-015.png"/>
          <p:cNvPicPr/>
          <p:nvPr/>
        </p:nvPicPr>
        <p:blipFill>
          <a:blip r:embed="rId2">
            <a:extLst>
              <a:ext uri="{28A0092B-C50C-407E-A947-70E740481C1C}">
                <a14:useLocalDpi xmlns:a14="http://schemas.microsoft.com/office/drawing/2010/main" val="0"/>
              </a:ext>
            </a:extLst>
          </a:blip>
          <a:srcRect/>
          <a:stretch>
            <a:fillRect/>
          </a:stretch>
        </p:blipFill>
        <p:spPr bwMode="auto">
          <a:xfrm>
            <a:off x="7382861" y="2231628"/>
            <a:ext cx="1612268" cy="1176338"/>
          </a:xfrm>
          <a:prstGeom prst="rect">
            <a:avLst/>
          </a:prstGeom>
          <a:noFill/>
          <a:ln>
            <a:noFill/>
          </a:ln>
        </p:spPr>
      </p:pic>
      <p:pic>
        <p:nvPicPr>
          <p:cNvPr id="7" name="Picture 6" descr="\\CCISERVER\Common\Publishing\Working\In Development\7500 IC3 GS5\KA\KA L02\Word\wd-014.png"/>
          <p:cNvPicPr/>
          <p:nvPr/>
        </p:nvPicPr>
        <p:blipFill>
          <a:blip r:embed="rId3">
            <a:extLst>
              <a:ext uri="{28A0092B-C50C-407E-A947-70E740481C1C}">
                <a14:useLocalDpi xmlns:a14="http://schemas.microsoft.com/office/drawing/2010/main" val="0"/>
              </a:ext>
            </a:extLst>
          </a:blip>
          <a:srcRect/>
          <a:stretch>
            <a:fillRect/>
          </a:stretch>
        </p:blipFill>
        <p:spPr bwMode="auto">
          <a:xfrm>
            <a:off x="2112515" y="2987853"/>
            <a:ext cx="265831" cy="153591"/>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4909315" y="3625316"/>
            <a:ext cx="268130" cy="171709"/>
          </a:xfrm>
          <a:prstGeom prst="rect">
            <a:avLst/>
          </a:prstGeom>
        </p:spPr>
      </p:pic>
    </p:spTree>
    <p:extLst>
      <p:ext uri="{BB962C8B-B14F-4D97-AF65-F5344CB8AC3E}">
        <p14:creationId xmlns:p14="http://schemas.microsoft.com/office/powerpoint/2010/main" val="36341693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Các</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ứng</a:t>
            </a:r>
            <a:r>
              <a:rPr lang="en-US" dirty="0"/>
              <a:t> </a:t>
            </a:r>
            <a:r>
              <a:rPr lang="en-US" dirty="0" err="1"/>
              <a:t>dụng</a:t>
            </a:r>
            <a:endParaRPr lang="en-US" dirty="0"/>
          </a:p>
        </p:txBody>
      </p:sp>
      <p:sp>
        <p:nvSpPr>
          <p:cNvPr id="11" name="Content Placeholder 10">
            <a:extLst>
              <a:ext uri="{FF2B5EF4-FFF2-40B4-BE49-F238E27FC236}">
                <a16:creationId xmlns:a16="http://schemas.microsoft.com/office/drawing/2014/main" id="{B49369F1-69BF-4868-92E2-05AD151240FD}"/>
              </a:ext>
            </a:extLst>
          </p:cNvPr>
          <p:cNvSpPr>
            <a:spLocks noGrp="1"/>
          </p:cNvSpPr>
          <p:nvPr>
            <p:ph idx="1"/>
          </p:nvPr>
        </p:nvSpPr>
        <p:spPr>
          <a:xfrm>
            <a:off x="628650" y="1268016"/>
            <a:ext cx="7886700" cy="3263504"/>
          </a:xfrm>
        </p:spPr>
        <p:txBody>
          <a:bodyPr>
            <a:normAutofit/>
          </a:bodyPr>
          <a:lstStyle/>
          <a:p>
            <a:r>
              <a:rPr lang="vi-VN" sz="2400" dirty="0"/>
              <a:t>Các loại chương trình khác nhau phù hợp với các loại nhiệm vụ khác nhau</a:t>
            </a:r>
            <a:r>
              <a:rPr lang="en-US" sz="2400" dirty="0"/>
              <a:t>.</a:t>
            </a:r>
            <a:endParaRPr lang="vi-VN" sz="2400" dirty="0"/>
          </a:p>
          <a:p>
            <a:r>
              <a:rPr lang="vi-VN" sz="2400" dirty="0"/>
              <a:t>Điều quan trọng là chọn chương trình phần mềm phù hợp </a:t>
            </a:r>
            <a:r>
              <a:rPr lang="en-US" sz="2400" dirty="0" err="1"/>
              <a:t>với</a:t>
            </a:r>
            <a:r>
              <a:rPr lang="vi-VN" sz="2400" dirty="0"/>
              <a:t> nhiệm vụ </a:t>
            </a:r>
            <a:r>
              <a:rPr lang="en-US" sz="2400" dirty="0" err="1"/>
              <a:t>thực</a:t>
            </a:r>
            <a:r>
              <a:rPr lang="en-US" sz="2400" dirty="0"/>
              <a:t> </a:t>
            </a:r>
            <a:r>
              <a:rPr lang="en-US" sz="2400" dirty="0" err="1"/>
              <a:t>tế</a:t>
            </a:r>
            <a:r>
              <a:rPr lang="en-US" sz="2400" dirty="0"/>
              <a:t>.</a:t>
            </a:r>
            <a:endParaRPr lang="vi-VN" sz="2400" dirty="0"/>
          </a:p>
          <a:p>
            <a:r>
              <a:rPr lang="vi-VN" sz="2400" dirty="0"/>
              <a:t>Nhiều chương trình chia sẻ một số tính năng; </a:t>
            </a:r>
            <a:r>
              <a:rPr lang="en-US" sz="2400" dirty="0" err="1"/>
              <a:t>tập</a:t>
            </a:r>
            <a:r>
              <a:rPr lang="en-US" sz="2400" dirty="0"/>
              <a:t> </a:t>
            </a:r>
            <a:r>
              <a:rPr lang="en-US" sz="2400" dirty="0" err="1"/>
              <a:t>trung</a:t>
            </a:r>
            <a:r>
              <a:rPr lang="vi-VN" sz="2400" dirty="0"/>
              <a:t> vào những gì </a:t>
            </a:r>
            <a:r>
              <a:rPr lang="en-US" sz="2400" dirty="0"/>
              <a:t>ng</a:t>
            </a:r>
            <a:r>
              <a:rPr lang="vi-VN" sz="2400" dirty="0"/>
              <a:t>ư</a:t>
            </a:r>
            <a:r>
              <a:rPr lang="en-US" sz="2400" dirty="0" err="1"/>
              <a:t>ời</a:t>
            </a:r>
            <a:r>
              <a:rPr lang="en-US" sz="2400" dirty="0"/>
              <a:t> </a:t>
            </a:r>
            <a:r>
              <a:rPr lang="en-US" sz="2400" dirty="0" err="1"/>
              <a:t>dùng</a:t>
            </a:r>
            <a:r>
              <a:rPr lang="vi-VN" sz="2400" dirty="0"/>
              <a:t> muốn đạt được</a:t>
            </a:r>
            <a:endParaRPr lang="en-US" sz="2400" dirty="0"/>
          </a:p>
          <a:p>
            <a:endParaRPr lang="en-US" sz="2400" dirty="0"/>
          </a:p>
        </p:txBody>
      </p:sp>
      <p:sp>
        <p:nvSpPr>
          <p:cNvPr id="6" name="V">
            <a:extLst>
              <a:ext uri="{FF2B5EF4-FFF2-40B4-BE49-F238E27FC236}">
                <a16:creationId xmlns:a16="http://schemas.microsoft.com/office/drawing/2014/main" id="{18AD61D6-0573-4992-A3D6-9674E17D0372}"/>
              </a:ext>
            </a:extLst>
          </p:cNvPr>
          <p:cNvSpPr txBox="1"/>
          <p:nvPr/>
        </p:nvSpPr>
        <p:spPr>
          <a:xfrm>
            <a:off x="8582522" y="4822039"/>
            <a:ext cx="182880" cy="247760"/>
          </a:xfrm>
          <a:prstGeom prst="rect">
            <a:avLst/>
          </a:prstGeom>
          <a:noFill/>
        </p:spPr>
        <p:txBody>
          <a:bodyPr wrap="square" rtlCol="0">
            <a:spAutoFit/>
          </a:bodyPr>
          <a:lstStyle/>
          <a:p>
            <a:pPr algn="ctr"/>
            <a:r>
              <a:rPr lang="en-US" sz="1010" dirty="0">
                <a:latin typeface="Times New Roman" panose="02020603050405020304" pitchFamily="18" charset="0"/>
                <a:cs typeface="Times New Roman" panose="02020603050405020304" pitchFamily="18" charset="0"/>
              </a:rPr>
              <a:t>V</a:t>
            </a:r>
          </a:p>
        </p:txBody>
      </p:sp>
      <p:sp>
        <p:nvSpPr>
          <p:cNvPr id="7" name="E">
            <a:extLst>
              <a:ext uri="{FF2B5EF4-FFF2-40B4-BE49-F238E27FC236}">
                <a16:creationId xmlns:a16="http://schemas.microsoft.com/office/drawing/2014/main" id="{FD4E72F8-E27B-433F-805A-FB1E277A1C3E}"/>
              </a:ext>
            </a:extLst>
          </p:cNvPr>
          <p:cNvSpPr txBox="1"/>
          <p:nvPr/>
        </p:nvSpPr>
        <p:spPr>
          <a:xfrm>
            <a:off x="8851213" y="4822039"/>
            <a:ext cx="182880" cy="247760"/>
          </a:xfrm>
          <a:prstGeom prst="rect">
            <a:avLst/>
          </a:prstGeom>
          <a:noFill/>
        </p:spPr>
        <p:txBody>
          <a:bodyPr wrap="square" rtlCol="0">
            <a:spAutoFit/>
          </a:bodyPr>
          <a:lstStyle/>
          <a:p>
            <a:pPr algn="ctr"/>
            <a:r>
              <a:rPr lang="en-US" sz="1010" dirty="0">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423409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Nhập</a:t>
            </a:r>
            <a:r>
              <a:rPr lang="en-US" dirty="0"/>
              <a:t> </a:t>
            </a:r>
            <a:r>
              <a:rPr lang="en-US" dirty="0" err="1"/>
              <a:t>và</a:t>
            </a:r>
            <a:r>
              <a:rPr lang="en-US" dirty="0"/>
              <a:t> </a:t>
            </a:r>
            <a:r>
              <a:rPr lang="en-US" dirty="0" err="1"/>
              <a:t>chỉnh</a:t>
            </a:r>
            <a:r>
              <a:rPr lang="en-US" dirty="0"/>
              <a:t> </a:t>
            </a:r>
            <a:r>
              <a:rPr lang="en-US" dirty="0" err="1"/>
              <a:t>sửa</a:t>
            </a:r>
            <a:r>
              <a:rPr lang="en-US" dirty="0"/>
              <a:t> </a:t>
            </a:r>
            <a:r>
              <a:rPr lang="en-US" dirty="0" err="1"/>
              <a:t>văn</a:t>
            </a:r>
            <a:r>
              <a:rPr lang="en-US" dirty="0"/>
              <a:t> bản</a:t>
            </a:r>
          </a:p>
        </p:txBody>
      </p:sp>
      <p:sp>
        <p:nvSpPr>
          <p:cNvPr id="3" name="Content Placeholder 2"/>
          <p:cNvSpPr>
            <a:spLocks noGrp="1"/>
          </p:cNvSpPr>
          <p:nvPr>
            <p:ph idx="1"/>
          </p:nvPr>
        </p:nvSpPr>
        <p:spPr>
          <a:xfrm>
            <a:off x="493986" y="1327150"/>
            <a:ext cx="8408276" cy="3542506"/>
          </a:xfrm>
        </p:spPr>
        <p:txBody>
          <a:bodyPr>
            <a:normAutofit/>
          </a:bodyPr>
          <a:lstStyle/>
          <a:p>
            <a:pPr algn="just"/>
            <a:r>
              <a:rPr lang="en-US" dirty="0"/>
              <a:t>Ng</a:t>
            </a:r>
            <a:r>
              <a:rPr lang="vi-VN" dirty="0"/>
              <a:t>ư</a:t>
            </a:r>
            <a:r>
              <a:rPr lang="en-US" dirty="0" err="1"/>
              <a:t>ời</a:t>
            </a:r>
            <a:r>
              <a:rPr lang="en-US" dirty="0"/>
              <a:t> </a:t>
            </a:r>
            <a:r>
              <a:rPr lang="en-US" dirty="0" err="1"/>
              <a:t>dùng</a:t>
            </a:r>
            <a:r>
              <a:rPr lang="en-US" dirty="0"/>
              <a:t> </a:t>
            </a:r>
            <a:r>
              <a:rPr lang="en-US" dirty="0" err="1"/>
              <a:t>có</a:t>
            </a:r>
            <a:r>
              <a:rPr lang="en-US" dirty="0"/>
              <a:t> </a:t>
            </a:r>
            <a:r>
              <a:rPr lang="en-US" dirty="0" err="1"/>
              <a:t>thể</a:t>
            </a:r>
            <a:r>
              <a:rPr lang="en-US" dirty="0"/>
              <a:t> </a:t>
            </a:r>
            <a:r>
              <a:rPr lang="en-US" dirty="0" err="1"/>
              <a:t>nhập</a:t>
            </a:r>
            <a:r>
              <a:rPr lang="en-US" dirty="0"/>
              <a:t>/</a:t>
            </a:r>
            <a:r>
              <a:rPr lang="en-US" dirty="0" err="1"/>
              <a:t>chèn</a:t>
            </a:r>
            <a:r>
              <a:rPr lang="en-US" dirty="0"/>
              <a:t> </a:t>
            </a:r>
            <a:r>
              <a:rPr lang="en-US" dirty="0" err="1"/>
              <a:t>văn</a:t>
            </a:r>
            <a:r>
              <a:rPr lang="en-US" dirty="0"/>
              <a:t> bản </a:t>
            </a:r>
            <a:r>
              <a:rPr lang="en-US" dirty="0" err="1"/>
              <a:t>tại</a:t>
            </a:r>
            <a:r>
              <a:rPr lang="en-US" dirty="0"/>
              <a:t> </a:t>
            </a:r>
            <a:r>
              <a:rPr lang="en-US" dirty="0" err="1"/>
              <a:t>vị</a:t>
            </a:r>
            <a:r>
              <a:rPr lang="en-US" dirty="0"/>
              <a:t> </a:t>
            </a:r>
            <a:r>
              <a:rPr lang="en-US" dirty="0" err="1"/>
              <a:t>trí</a:t>
            </a:r>
            <a:r>
              <a:rPr lang="en-US" dirty="0"/>
              <a:t> con </a:t>
            </a:r>
            <a:r>
              <a:rPr lang="en-US" dirty="0" err="1"/>
              <a:t>trỏ</a:t>
            </a:r>
            <a:r>
              <a:rPr lang="en-US" dirty="0"/>
              <a:t> (Cursor/Insertion Point) </a:t>
            </a:r>
            <a:r>
              <a:rPr lang="en-US" dirty="0" err="1"/>
              <a:t>vào</a:t>
            </a:r>
            <a:r>
              <a:rPr lang="en-US" dirty="0"/>
              <a:t> </a:t>
            </a:r>
            <a:r>
              <a:rPr lang="en-US" dirty="0" err="1"/>
              <a:t>bất</a:t>
            </a:r>
            <a:r>
              <a:rPr lang="en-US" dirty="0"/>
              <a:t> </a:t>
            </a:r>
            <a:r>
              <a:rPr lang="en-US" dirty="0" err="1"/>
              <a:t>kỳ</a:t>
            </a:r>
            <a:r>
              <a:rPr lang="en-US" dirty="0"/>
              <a:t> </a:t>
            </a:r>
            <a:r>
              <a:rPr lang="en-US" dirty="0" err="1"/>
              <a:t>vị</a:t>
            </a:r>
            <a:r>
              <a:rPr lang="en-US" dirty="0"/>
              <a:t> </a:t>
            </a:r>
            <a:r>
              <a:rPr lang="en-US" dirty="0" err="1"/>
              <a:t>trí</a:t>
            </a:r>
            <a:r>
              <a:rPr lang="en-US" dirty="0"/>
              <a:t> </a:t>
            </a:r>
            <a:r>
              <a:rPr lang="en-US" dirty="0" err="1"/>
              <a:t>nào</a:t>
            </a:r>
            <a:r>
              <a:rPr lang="en-US" dirty="0"/>
              <a:t> </a:t>
            </a:r>
            <a:r>
              <a:rPr lang="en-US" dirty="0" err="1"/>
              <a:t>mong</a:t>
            </a:r>
            <a:r>
              <a:rPr lang="en-US" dirty="0"/>
              <a:t> </a:t>
            </a:r>
            <a:r>
              <a:rPr lang="en-US" dirty="0" err="1"/>
              <a:t>muốn</a:t>
            </a:r>
            <a:endParaRPr lang="en-US" dirty="0"/>
          </a:p>
          <a:p>
            <a:pPr lvl="1"/>
            <a:r>
              <a:rPr lang="en-US" dirty="0" err="1"/>
              <a:t>Nhấn</a:t>
            </a:r>
            <a:r>
              <a:rPr lang="en-US" dirty="0"/>
              <a:t> Backspace </a:t>
            </a:r>
            <a:r>
              <a:rPr lang="en-US" dirty="0" err="1"/>
              <a:t>để</a:t>
            </a:r>
            <a:r>
              <a:rPr lang="en-US" dirty="0"/>
              <a:t> </a:t>
            </a:r>
            <a:r>
              <a:rPr lang="en-US" dirty="0" err="1"/>
              <a:t>xóa</a:t>
            </a:r>
            <a:r>
              <a:rPr lang="en-US" dirty="0"/>
              <a:t> </a:t>
            </a:r>
            <a:r>
              <a:rPr lang="en-US" dirty="0" err="1"/>
              <a:t>các</a:t>
            </a:r>
            <a:r>
              <a:rPr lang="en-US" dirty="0"/>
              <a:t> </a:t>
            </a:r>
            <a:r>
              <a:rPr lang="en-US" dirty="0" err="1"/>
              <a:t>ký</a:t>
            </a:r>
            <a:r>
              <a:rPr lang="en-US" dirty="0"/>
              <a:t> </a:t>
            </a:r>
            <a:r>
              <a:rPr lang="en-US" dirty="0" err="1"/>
              <a:t>tự</a:t>
            </a:r>
            <a:r>
              <a:rPr lang="en-US" dirty="0"/>
              <a:t> ở </a:t>
            </a:r>
            <a:r>
              <a:rPr lang="en-US" dirty="0" err="1"/>
              <a:t>bên</a:t>
            </a:r>
            <a:r>
              <a:rPr lang="en-US" dirty="0"/>
              <a:t> </a:t>
            </a:r>
            <a:r>
              <a:rPr lang="en-US" dirty="0" err="1"/>
              <a:t>trái</a:t>
            </a:r>
            <a:r>
              <a:rPr lang="en-US" dirty="0"/>
              <a:t> Cursor</a:t>
            </a:r>
          </a:p>
          <a:p>
            <a:pPr lvl="1"/>
            <a:r>
              <a:rPr lang="en-US" dirty="0" err="1"/>
              <a:t>Nhấn</a:t>
            </a:r>
            <a:r>
              <a:rPr lang="en-US" dirty="0"/>
              <a:t> Delete </a:t>
            </a:r>
            <a:r>
              <a:rPr lang="en-US" dirty="0" err="1"/>
              <a:t>để</a:t>
            </a:r>
            <a:r>
              <a:rPr lang="en-US" dirty="0"/>
              <a:t> </a:t>
            </a:r>
            <a:r>
              <a:rPr lang="en-US" dirty="0" err="1"/>
              <a:t>xóa</a:t>
            </a:r>
            <a:r>
              <a:rPr lang="en-US" dirty="0"/>
              <a:t> </a:t>
            </a:r>
            <a:r>
              <a:rPr lang="en-US" dirty="0" err="1"/>
              <a:t>các</a:t>
            </a:r>
            <a:r>
              <a:rPr lang="en-US" dirty="0"/>
              <a:t> </a:t>
            </a:r>
            <a:r>
              <a:rPr lang="en-US" dirty="0" err="1"/>
              <a:t>ký</a:t>
            </a:r>
            <a:r>
              <a:rPr lang="en-US" dirty="0"/>
              <a:t> </a:t>
            </a:r>
            <a:r>
              <a:rPr lang="en-US" dirty="0" err="1"/>
              <a:t>tự</a:t>
            </a:r>
            <a:r>
              <a:rPr lang="en-US" dirty="0"/>
              <a:t> ở </a:t>
            </a:r>
            <a:r>
              <a:rPr lang="en-US" dirty="0" err="1"/>
              <a:t>bên</a:t>
            </a:r>
            <a:r>
              <a:rPr lang="en-US" dirty="0"/>
              <a:t> </a:t>
            </a:r>
            <a:r>
              <a:rPr lang="en-US" dirty="0" err="1"/>
              <a:t>phải</a:t>
            </a:r>
            <a:r>
              <a:rPr lang="en-US" dirty="0"/>
              <a:t> Cursor</a:t>
            </a:r>
          </a:p>
          <a:p>
            <a:pPr lvl="1"/>
            <a:r>
              <a:rPr lang="en-US" dirty="0" err="1"/>
              <a:t>Chỉ</a:t>
            </a:r>
            <a:r>
              <a:rPr lang="en-US" dirty="0"/>
              <a:t> </a:t>
            </a:r>
            <a:r>
              <a:rPr lang="en-US" dirty="0" err="1"/>
              <a:t>nhấn</a:t>
            </a:r>
            <a:r>
              <a:rPr lang="en-US" dirty="0"/>
              <a:t> Enter </a:t>
            </a:r>
            <a:r>
              <a:rPr lang="en-US" dirty="0" err="1"/>
              <a:t>khi</a:t>
            </a:r>
            <a:r>
              <a:rPr lang="en-US" dirty="0"/>
              <a:t> </a:t>
            </a:r>
            <a:r>
              <a:rPr lang="en-US" dirty="0" err="1"/>
              <a:t>muốn</a:t>
            </a:r>
            <a:r>
              <a:rPr lang="en-US" dirty="0"/>
              <a:t> </a:t>
            </a:r>
            <a:r>
              <a:rPr lang="en-US" dirty="0" err="1"/>
              <a:t>kết</a:t>
            </a:r>
            <a:r>
              <a:rPr lang="en-US" dirty="0"/>
              <a:t> </a:t>
            </a:r>
            <a:r>
              <a:rPr lang="en-US" dirty="0" err="1"/>
              <a:t>thúc</a:t>
            </a:r>
            <a:r>
              <a:rPr lang="en-US" dirty="0"/>
              <a:t> </a:t>
            </a:r>
            <a:r>
              <a:rPr lang="en-US" dirty="0" err="1"/>
              <a:t>một</a:t>
            </a:r>
            <a:r>
              <a:rPr lang="en-US" dirty="0"/>
              <a:t> </a:t>
            </a:r>
            <a:r>
              <a:rPr lang="en-US" dirty="0" err="1"/>
              <a:t>đoạn</a:t>
            </a:r>
            <a:r>
              <a:rPr lang="en-US" dirty="0"/>
              <a:t> </a:t>
            </a:r>
            <a:r>
              <a:rPr lang="en-US" dirty="0" err="1"/>
              <a:t>hoặc</a:t>
            </a:r>
            <a:r>
              <a:rPr lang="en-US" dirty="0"/>
              <a:t> </a:t>
            </a:r>
            <a:r>
              <a:rPr lang="en-US" dirty="0" err="1"/>
              <a:t>để</a:t>
            </a:r>
            <a:r>
              <a:rPr lang="en-US" dirty="0"/>
              <a:t> </a:t>
            </a:r>
            <a:r>
              <a:rPr lang="en-US" dirty="0" err="1"/>
              <a:t>thêm</a:t>
            </a:r>
            <a:r>
              <a:rPr lang="en-US" dirty="0"/>
              <a:t> </a:t>
            </a:r>
            <a:r>
              <a:rPr lang="en-US" dirty="0" err="1"/>
              <a:t>một</a:t>
            </a:r>
            <a:r>
              <a:rPr lang="en-US" dirty="0"/>
              <a:t> </a:t>
            </a:r>
            <a:r>
              <a:rPr lang="en-US" dirty="0" err="1"/>
              <a:t>dòng</a:t>
            </a:r>
            <a:r>
              <a:rPr lang="en-US" dirty="0"/>
              <a:t> </a:t>
            </a:r>
            <a:r>
              <a:rPr lang="en-US" dirty="0" err="1"/>
              <a:t>trống</a:t>
            </a:r>
            <a:endParaRPr lang="en-US" dirty="0"/>
          </a:p>
        </p:txBody>
      </p:sp>
    </p:spTree>
    <p:extLst>
      <p:ext uri="{BB962C8B-B14F-4D97-AF65-F5344CB8AC3E}">
        <p14:creationId xmlns:p14="http://schemas.microsoft.com/office/powerpoint/2010/main" val="34722568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Nhập</a:t>
            </a:r>
            <a:r>
              <a:rPr lang="en-US" dirty="0"/>
              <a:t> </a:t>
            </a:r>
            <a:r>
              <a:rPr lang="en-US" dirty="0" err="1"/>
              <a:t>và</a:t>
            </a:r>
            <a:r>
              <a:rPr lang="en-US" dirty="0"/>
              <a:t> </a:t>
            </a:r>
            <a:r>
              <a:rPr lang="en-US" dirty="0" err="1"/>
              <a:t>chỉnh</a:t>
            </a:r>
            <a:r>
              <a:rPr lang="en-US" dirty="0"/>
              <a:t> </a:t>
            </a:r>
            <a:r>
              <a:rPr lang="en-US" dirty="0" err="1"/>
              <a:t>sửa</a:t>
            </a:r>
            <a:r>
              <a:rPr lang="en-US" dirty="0"/>
              <a:t> </a:t>
            </a:r>
            <a:r>
              <a:rPr lang="en-US" dirty="0" err="1"/>
              <a:t>văn</a:t>
            </a:r>
            <a:r>
              <a:rPr lang="en-US" dirty="0"/>
              <a:t> bản</a:t>
            </a:r>
          </a:p>
        </p:txBody>
      </p:sp>
      <p:sp>
        <p:nvSpPr>
          <p:cNvPr id="3" name="Content Placeholder 2"/>
          <p:cNvSpPr>
            <a:spLocks noGrp="1"/>
          </p:cNvSpPr>
          <p:nvPr>
            <p:ph idx="1"/>
          </p:nvPr>
        </p:nvSpPr>
        <p:spPr>
          <a:xfrm>
            <a:off x="504497" y="1327150"/>
            <a:ext cx="8229599" cy="3305573"/>
          </a:xfrm>
        </p:spPr>
        <p:txBody>
          <a:bodyPr>
            <a:normAutofit/>
          </a:bodyPr>
          <a:lstStyle/>
          <a:p>
            <a:pPr>
              <a:lnSpc>
                <a:spcPct val="100000"/>
              </a:lnSpc>
            </a:pPr>
            <a:r>
              <a:rPr lang="vi-VN" dirty="0"/>
              <a:t>Sử dụng thước kẻ</a:t>
            </a:r>
          </a:p>
          <a:p>
            <a:pPr lvl="1">
              <a:lnSpc>
                <a:spcPct val="100000"/>
              </a:lnSpc>
            </a:pPr>
            <a:r>
              <a:rPr lang="vi-VN" dirty="0"/>
              <a:t>Để bật </a:t>
            </a:r>
            <a:r>
              <a:rPr lang="en-US" dirty="0"/>
              <a:t>/</a:t>
            </a:r>
            <a:r>
              <a:rPr lang="vi-VN" dirty="0"/>
              <a:t>tắt thước, trên t</a:t>
            </a:r>
            <a:r>
              <a:rPr lang="en-US" dirty="0" err="1"/>
              <a:t>hẻ</a:t>
            </a:r>
            <a:r>
              <a:rPr lang="vi-VN" dirty="0"/>
              <a:t> </a:t>
            </a:r>
            <a:r>
              <a:rPr lang="en-US" dirty="0"/>
              <a:t>View </a:t>
            </a:r>
            <a:r>
              <a:rPr lang="vi-VN" dirty="0"/>
              <a:t>nhóm </a:t>
            </a:r>
            <a:r>
              <a:rPr lang="en-US" dirty="0"/>
              <a:t>Show </a:t>
            </a:r>
            <a:r>
              <a:rPr lang="vi-VN" dirty="0">
                <a:sym typeface="Symbol" panose="05050102010706020507" pitchFamily="18" charset="2"/>
              </a:rPr>
              <a:t></a:t>
            </a:r>
            <a:r>
              <a:rPr lang="vi-VN" dirty="0"/>
              <a:t> </a:t>
            </a:r>
            <a:r>
              <a:rPr lang="en-US" dirty="0" err="1"/>
              <a:t>Chọn</a:t>
            </a:r>
            <a:r>
              <a:rPr lang="vi-VN" dirty="0"/>
              <a:t> </a:t>
            </a:r>
            <a:r>
              <a:rPr lang="en-US" dirty="0"/>
              <a:t>Ruler</a:t>
            </a:r>
            <a:endParaRPr lang="vi-VN" dirty="0"/>
          </a:p>
          <a:p>
            <a:pPr lvl="1">
              <a:lnSpc>
                <a:spcPct val="100000"/>
              </a:lnSpc>
            </a:pPr>
            <a:r>
              <a:rPr lang="en-US" dirty="0"/>
              <a:t>Đ</a:t>
            </a:r>
            <a:r>
              <a:rPr lang="vi-VN" dirty="0"/>
              <a:t>ơn vị </a:t>
            </a:r>
            <a:r>
              <a:rPr lang="en-US" dirty="0" err="1"/>
              <a:t>đo</a:t>
            </a:r>
            <a:r>
              <a:rPr lang="en-US" dirty="0"/>
              <a:t> </a:t>
            </a:r>
            <a:r>
              <a:rPr lang="vi-VN" dirty="0"/>
              <a:t>mặc định </a:t>
            </a:r>
            <a:r>
              <a:rPr lang="en-US" dirty="0" err="1"/>
              <a:t>là</a:t>
            </a:r>
            <a:r>
              <a:rPr lang="en-US" dirty="0"/>
              <a:t> Inch</a:t>
            </a:r>
            <a:r>
              <a:rPr lang="vi-VN" dirty="0"/>
              <a:t> cho vị trí của </a:t>
            </a:r>
            <a:r>
              <a:rPr lang="en-US" dirty="0"/>
              <a:t>ng</a:t>
            </a:r>
            <a:r>
              <a:rPr lang="vi-VN" dirty="0"/>
              <a:t>ư</a:t>
            </a:r>
            <a:r>
              <a:rPr lang="en-US" dirty="0" err="1"/>
              <a:t>ời</a:t>
            </a:r>
            <a:r>
              <a:rPr lang="en-US" dirty="0"/>
              <a:t> </a:t>
            </a:r>
            <a:r>
              <a:rPr lang="en-US" dirty="0" err="1"/>
              <a:t>dùng</a:t>
            </a:r>
            <a:endParaRPr lang="vi-VN" dirty="0"/>
          </a:p>
          <a:p>
            <a:pPr lvl="1">
              <a:lnSpc>
                <a:spcPct val="100000"/>
              </a:lnSpc>
            </a:pPr>
            <a:r>
              <a:rPr lang="en-US" dirty="0"/>
              <a:t>C</a:t>
            </a:r>
            <a:r>
              <a:rPr lang="vi-VN" dirty="0"/>
              <a:t>ó thể thay đổi </a:t>
            </a:r>
            <a:r>
              <a:rPr lang="en-US" dirty="0" err="1"/>
              <a:t>đơn</a:t>
            </a:r>
            <a:r>
              <a:rPr lang="en-US" dirty="0"/>
              <a:t> </a:t>
            </a:r>
            <a:r>
              <a:rPr lang="en-US" dirty="0" err="1"/>
              <a:t>vị</a:t>
            </a:r>
            <a:r>
              <a:rPr lang="en-US" dirty="0"/>
              <a:t> </a:t>
            </a:r>
            <a:r>
              <a:rPr lang="en-US" dirty="0" err="1"/>
              <a:t>đo</a:t>
            </a:r>
            <a:r>
              <a:rPr lang="en-US" dirty="0"/>
              <a:t> </a:t>
            </a:r>
            <a:r>
              <a:rPr lang="vi-VN" dirty="0"/>
              <a:t>trong hộp thoại </a:t>
            </a:r>
            <a:r>
              <a:rPr lang="en-US" dirty="0"/>
              <a:t>Word Options </a:t>
            </a:r>
          </a:p>
        </p:txBody>
      </p:sp>
      <p:pic>
        <p:nvPicPr>
          <p:cNvPr id="6" name="Picture 5" descr="\\CCISERVER\Common\Publishing\Working\In Development\7500 IC3 GS5\KA\KA L02\Word\wd-06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7479" y="3228817"/>
            <a:ext cx="5683633" cy="1463040"/>
          </a:xfrm>
          <a:prstGeom prst="rect">
            <a:avLst/>
          </a:prstGeom>
          <a:noFill/>
          <a:ln>
            <a:noFill/>
          </a:ln>
        </p:spPr>
      </p:pic>
    </p:spTree>
    <p:extLst>
      <p:ext uri="{BB962C8B-B14F-4D97-AF65-F5344CB8AC3E}">
        <p14:creationId xmlns:p14="http://schemas.microsoft.com/office/powerpoint/2010/main" val="15306727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Chọn</a:t>
            </a:r>
            <a:r>
              <a:rPr lang="en-US" dirty="0"/>
              <a:t> </a:t>
            </a:r>
            <a:r>
              <a:rPr lang="en-US" dirty="0" err="1"/>
              <a:t>văn</a:t>
            </a:r>
            <a:r>
              <a:rPr lang="en-US" dirty="0"/>
              <a:t> bản</a:t>
            </a:r>
          </a:p>
        </p:txBody>
      </p:sp>
      <p:sp>
        <p:nvSpPr>
          <p:cNvPr id="3" name="Content Placeholder 2"/>
          <p:cNvSpPr>
            <a:spLocks noGrp="1"/>
          </p:cNvSpPr>
          <p:nvPr>
            <p:ph idx="1"/>
          </p:nvPr>
        </p:nvSpPr>
        <p:spPr>
          <a:xfrm>
            <a:off x="504497" y="1327150"/>
            <a:ext cx="8355724" cy="3305573"/>
          </a:xfrm>
        </p:spPr>
        <p:txBody>
          <a:bodyPr>
            <a:normAutofit/>
          </a:bodyPr>
          <a:lstStyle/>
          <a:p>
            <a:r>
              <a:rPr lang="vi-VN" dirty="0"/>
              <a:t>Chọn văn bản liên tiếp</a:t>
            </a:r>
            <a:r>
              <a:rPr lang="en-US" dirty="0"/>
              <a:t> (Consecutive)</a:t>
            </a:r>
            <a:endParaRPr lang="vi-VN" dirty="0"/>
          </a:p>
          <a:p>
            <a:pPr lvl="1"/>
            <a:r>
              <a:rPr lang="en-US" dirty="0"/>
              <a:t>C</a:t>
            </a:r>
            <a:r>
              <a:rPr lang="vi-VN" dirty="0"/>
              <a:t>họn văn bản bằng chuột, định vị con trỏ chuột ở đầu văn bản sẽ chọn </a:t>
            </a:r>
            <a:r>
              <a:rPr lang="vi-VN" dirty="0">
                <a:sym typeface="Symbol" panose="05050102010706020507" pitchFamily="18" charset="2"/>
              </a:rPr>
              <a:t></a:t>
            </a:r>
            <a:r>
              <a:rPr lang="vi-VN" dirty="0"/>
              <a:t> kéo để tô sáng văn bản</a:t>
            </a:r>
            <a:r>
              <a:rPr lang="en-US" dirty="0"/>
              <a:t>.</a:t>
            </a:r>
            <a:endParaRPr lang="vi-VN" dirty="0"/>
          </a:p>
          <a:p>
            <a:pPr lvl="1"/>
            <a:r>
              <a:rPr lang="en-US" dirty="0"/>
              <a:t>C</a:t>
            </a:r>
            <a:r>
              <a:rPr lang="vi-VN" dirty="0"/>
              <a:t>họn một từ, bấm đúp vào từ</a:t>
            </a:r>
            <a:r>
              <a:rPr lang="en-US" dirty="0"/>
              <a:t>.</a:t>
            </a:r>
            <a:endParaRPr lang="vi-VN" dirty="0"/>
          </a:p>
          <a:p>
            <a:pPr lvl="1"/>
            <a:r>
              <a:rPr lang="en-US" dirty="0"/>
              <a:t>C</a:t>
            </a:r>
            <a:r>
              <a:rPr lang="vi-VN" dirty="0"/>
              <a:t>họn một câu, giữ C</a:t>
            </a:r>
            <a:r>
              <a:rPr lang="en-US" dirty="0" err="1"/>
              <a:t>trl</a:t>
            </a:r>
            <a:r>
              <a:rPr lang="vi-VN" dirty="0"/>
              <a:t> và nhấp vào bất cứ nơi nào trong câu</a:t>
            </a:r>
          </a:p>
          <a:p>
            <a:pPr lvl="1"/>
            <a:r>
              <a:rPr lang="en-US" dirty="0"/>
              <a:t>C</a:t>
            </a:r>
            <a:r>
              <a:rPr lang="vi-VN" dirty="0"/>
              <a:t>họn một đoạn, nhấp ba lần vào bất cứ đâu trong đoạn đó</a:t>
            </a:r>
          </a:p>
          <a:p>
            <a:pPr lvl="1"/>
            <a:r>
              <a:rPr lang="en-US" dirty="0"/>
              <a:t>C</a:t>
            </a:r>
            <a:r>
              <a:rPr lang="vi-VN" dirty="0"/>
              <a:t>họn toàn bộ tài liệu, trên t</a:t>
            </a:r>
            <a:r>
              <a:rPr lang="en-US" dirty="0" err="1"/>
              <a:t>hẻ</a:t>
            </a:r>
            <a:r>
              <a:rPr lang="vi-VN" dirty="0"/>
              <a:t> </a:t>
            </a:r>
            <a:r>
              <a:rPr lang="en-US" dirty="0"/>
              <a:t>Home </a:t>
            </a:r>
            <a:r>
              <a:rPr lang="vi-VN" dirty="0"/>
              <a:t>nhóm </a:t>
            </a:r>
            <a:r>
              <a:rPr lang="en-US" dirty="0"/>
              <a:t>Editing </a:t>
            </a:r>
            <a:r>
              <a:rPr lang="en-US" dirty="0">
                <a:sym typeface="Symbol" panose="05050102010706020507" pitchFamily="18" charset="2"/>
              </a:rPr>
              <a:t> </a:t>
            </a:r>
            <a:r>
              <a:rPr lang="en-US" dirty="0" err="1"/>
              <a:t>Chọn</a:t>
            </a:r>
            <a:r>
              <a:rPr lang="vi-VN" dirty="0"/>
              <a:t> </a:t>
            </a:r>
            <a:r>
              <a:rPr lang="en-US" dirty="0"/>
              <a:t>Select</a:t>
            </a:r>
            <a:r>
              <a:rPr lang="vi-VN" dirty="0"/>
              <a:t>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Select All, </a:t>
            </a:r>
            <a:r>
              <a:rPr lang="vi-VN" dirty="0"/>
              <a:t>hoặc nhấn C</a:t>
            </a:r>
            <a:r>
              <a:rPr lang="en-US" dirty="0" err="1"/>
              <a:t>trl</a:t>
            </a:r>
            <a:r>
              <a:rPr lang="vi-VN" dirty="0"/>
              <a:t> </a:t>
            </a:r>
            <a:r>
              <a:rPr lang="en-US" dirty="0"/>
              <a:t>+A</a:t>
            </a:r>
          </a:p>
        </p:txBody>
      </p:sp>
    </p:spTree>
    <p:extLst>
      <p:ext uri="{BB962C8B-B14F-4D97-AF65-F5344CB8AC3E}">
        <p14:creationId xmlns:p14="http://schemas.microsoft.com/office/powerpoint/2010/main" val="16807651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Chọn</a:t>
            </a:r>
            <a:r>
              <a:rPr lang="en-US" dirty="0"/>
              <a:t> </a:t>
            </a:r>
            <a:r>
              <a:rPr lang="en-US" dirty="0" err="1"/>
              <a:t>văn</a:t>
            </a:r>
            <a:r>
              <a:rPr lang="en-US" dirty="0"/>
              <a:t> bản</a:t>
            </a:r>
          </a:p>
        </p:txBody>
      </p:sp>
      <p:sp>
        <p:nvSpPr>
          <p:cNvPr id="3" name="Content Placeholder 2"/>
          <p:cNvSpPr>
            <a:spLocks noGrp="1"/>
          </p:cNvSpPr>
          <p:nvPr>
            <p:ph idx="1"/>
          </p:nvPr>
        </p:nvSpPr>
        <p:spPr>
          <a:xfrm>
            <a:off x="628650" y="1327150"/>
            <a:ext cx="7886700" cy="3305573"/>
          </a:xfrm>
        </p:spPr>
        <p:txBody>
          <a:bodyPr>
            <a:normAutofit/>
          </a:bodyPr>
          <a:lstStyle/>
          <a:p>
            <a:r>
              <a:rPr lang="en-US" dirty="0" err="1"/>
              <a:t>Chọn</a:t>
            </a:r>
            <a:r>
              <a:rPr lang="en-US" dirty="0"/>
              <a:t> </a:t>
            </a:r>
            <a:r>
              <a:rPr lang="en-US" dirty="0" err="1"/>
              <a:t>văn</a:t>
            </a:r>
            <a:r>
              <a:rPr lang="en-US" dirty="0"/>
              <a:t> bản </a:t>
            </a:r>
            <a:r>
              <a:rPr lang="en-US" dirty="0" err="1"/>
              <a:t>không</a:t>
            </a:r>
            <a:r>
              <a:rPr lang="en-US" dirty="0"/>
              <a:t> </a:t>
            </a:r>
            <a:r>
              <a:rPr lang="en-US" dirty="0" err="1"/>
              <a:t>liên</a:t>
            </a:r>
            <a:r>
              <a:rPr lang="en-US" dirty="0"/>
              <a:t> </a:t>
            </a:r>
            <a:r>
              <a:rPr lang="en-US" dirty="0" err="1"/>
              <a:t>tục</a:t>
            </a:r>
            <a:r>
              <a:rPr lang="en-US" dirty="0"/>
              <a:t> (Non-consecutive)</a:t>
            </a:r>
          </a:p>
          <a:p>
            <a:pPr lvl="1" algn="just"/>
            <a:r>
              <a:rPr lang="en-US" dirty="0" err="1"/>
              <a:t>Để</a:t>
            </a:r>
            <a:r>
              <a:rPr lang="en-US" dirty="0"/>
              <a:t> </a:t>
            </a:r>
            <a:r>
              <a:rPr lang="en-US" dirty="0" err="1"/>
              <a:t>chọn</a:t>
            </a:r>
            <a:r>
              <a:rPr lang="en-US" dirty="0"/>
              <a:t> </a:t>
            </a:r>
            <a:r>
              <a:rPr lang="en-US" dirty="0" err="1"/>
              <a:t>nhiều</a:t>
            </a:r>
            <a:r>
              <a:rPr lang="en-US" dirty="0"/>
              <a:t> </a:t>
            </a:r>
            <a:r>
              <a:rPr lang="en-US" dirty="0" err="1"/>
              <a:t>đoạn</a:t>
            </a:r>
            <a:r>
              <a:rPr lang="en-US" dirty="0"/>
              <a:t> </a:t>
            </a:r>
            <a:r>
              <a:rPr lang="en-US" dirty="0" err="1"/>
              <a:t>văn</a:t>
            </a:r>
            <a:r>
              <a:rPr lang="en-US" dirty="0"/>
              <a:t> bản </a:t>
            </a:r>
            <a:r>
              <a:rPr lang="en-US" dirty="0" err="1"/>
              <a:t>trong</a:t>
            </a:r>
            <a:r>
              <a:rPr lang="en-US" dirty="0"/>
              <a:t> </a:t>
            </a:r>
            <a:r>
              <a:rPr lang="en-US" dirty="0" err="1"/>
              <a:t>các</a:t>
            </a:r>
            <a:r>
              <a:rPr lang="en-US" dirty="0"/>
              <a:t> </a:t>
            </a:r>
            <a:r>
              <a:rPr lang="en-US" dirty="0" err="1"/>
              <a:t>khu</a:t>
            </a:r>
            <a:r>
              <a:rPr lang="en-US" dirty="0"/>
              <a:t> </a:t>
            </a:r>
            <a:r>
              <a:rPr lang="en-US" dirty="0" err="1"/>
              <a:t>vực</a:t>
            </a:r>
            <a:r>
              <a:rPr lang="en-US" dirty="0"/>
              <a:t> </a:t>
            </a:r>
            <a:r>
              <a:rPr lang="en-US" dirty="0" err="1"/>
              <a:t>khác</a:t>
            </a:r>
            <a:r>
              <a:rPr lang="en-US" dirty="0"/>
              <a:t> </a:t>
            </a:r>
            <a:r>
              <a:rPr lang="en-US" dirty="0" err="1"/>
              <a:t>nhau</a:t>
            </a:r>
            <a:r>
              <a:rPr lang="en-US" dirty="0"/>
              <a:t> </a:t>
            </a:r>
            <a:r>
              <a:rPr lang="en-US" dirty="0" err="1"/>
              <a:t>của</a:t>
            </a:r>
            <a:r>
              <a:rPr lang="en-US" dirty="0"/>
              <a:t> </a:t>
            </a:r>
            <a:r>
              <a:rPr lang="en-US" dirty="0" err="1"/>
              <a:t>tài</a:t>
            </a:r>
            <a:r>
              <a:rPr lang="en-US" dirty="0"/>
              <a:t> </a:t>
            </a:r>
            <a:r>
              <a:rPr lang="en-US" dirty="0" err="1"/>
              <a:t>liệu</a:t>
            </a:r>
            <a:r>
              <a:rPr lang="en-US" dirty="0"/>
              <a:t>, </a:t>
            </a:r>
            <a:r>
              <a:rPr lang="en-US" dirty="0" err="1"/>
              <a:t>chọn</a:t>
            </a:r>
            <a:r>
              <a:rPr lang="en-US" dirty="0"/>
              <a:t> </a:t>
            </a:r>
            <a:r>
              <a:rPr lang="en-US" dirty="0" err="1"/>
              <a:t>đoạn</a:t>
            </a:r>
            <a:r>
              <a:rPr lang="en-US" dirty="0"/>
              <a:t> </a:t>
            </a:r>
            <a:r>
              <a:rPr lang="en-US" dirty="0" err="1"/>
              <a:t>văn</a:t>
            </a:r>
            <a:r>
              <a:rPr lang="en-US" dirty="0"/>
              <a:t> bản </a:t>
            </a:r>
            <a:r>
              <a:rPr lang="en-US" dirty="0" err="1"/>
              <a:t>đầu</a:t>
            </a:r>
            <a:r>
              <a:rPr lang="en-US" dirty="0"/>
              <a:t> </a:t>
            </a:r>
            <a:r>
              <a:rPr lang="en-US" dirty="0" err="1"/>
              <a:t>tiên</a:t>
            </a:r>
            <a:r>
              <a:rPr lang="en-US" dirty="0"/>
              <a:t> </a:t>
            </a:r>
            <a:r>
              <a:rPr lang="en-US" dirty="0">
                <a:sym typeface="Symbol" panose="05050102010706020507" pitchFamily="18" charset="2"/>
              </a:rPr>
              <a:t></a:t>
            </a:r>
            <a:r>
              <a:rPr lang="en-US" dirty="0"/>
              <a:t> </a:t>
            </a:r>
            <a:r>
              <a:rPr lang="en-US" dirty="0" err="1"/>
              <a:t>nhấn</a:t>
            </a:r>
            <a:r>
              <a:rPr lang="en-US" dirty="0"/>
              <a:t> </a:t>
            </a:r>
            <a:r>
              <a:rPr lang="en-US" dirty="0" err="1"/>
              <a:t>và</a:t>
            </a:r>
            <a:r>
              <a:rPr lang="en-US" dirty="0"/>
              <a:t> </a:t>
            </a:r>
            <a:r>
              <a:rPr lang="en-US" dirty="0" err="1"/>
              <a:t>giữ</a:t>
            </a:r>
            <a:r>
              <a:rPr lang="en-US" dirty="0"/>
              <a:t> Ctrl </a:t>
            </a:r>
            <a:r>
              <a:rPr lang="en-US" dirty="0" err="1"/>
              <a:t>khi</a:t>
            </a:r>
            <a:r>
              <a:rPr lang="en-US" dirty="0"/>
              <a:t> </a:t>
            </a:r>
            <a:r>
              <a:rPr lang="en-US" dirty="0" err="1"/>
              <a:t>chọn</a:t>
            </a:r>
            <a:r>
              <a:rPr lang="en-US" dirty="0"/>
              <a:t> </a:t>
            </a:r>
            <a:r>
              <a:rPr lang="en-US" dirty="0" err="1"/>
              <a:t>đoạn</a:t>
            </a:r>
            <a:r>
              <a:rPr lang="en-US" dirty="0"/>
              <a:t> </a:t>
            </a:r>
            <a:r>
              <a:rPr lang="en-US" dirty="0" err="1"/>
              <a:t>văn</a:t>
            </a:r>
            <a:r>
              <a:rPr lang="en-US" dirty="0"/>
              <a:t> bản </a:t>
            </a:r>
            <a:r>
              <a:rPr lang="en-US" dirty="0" err="1"/>
              <a:t>tiếp</a:t>
            </a:r>
            <a:r>
              <a:rPr lang="en-US" dirty="0"/>
              <a:t> </a:t>
            </a:r>
            <a:r>
              <a:rPr lang="en-US" dirty="0" err="1"/>
              <a:t>theo.</a:t>
            </a:r>
            <a:endParaRPr lang="en-US" dirty="0"/>
          </a:p>
        </p:txBody>
      </p:sp>
    </p:spTree>
    <p:extLst>
      <p:ext uri="{BB962C8B-B14F-4D97-AF65-F5344CB8AC3E}">
        <p14:creationId xmlns:p14="http://schemas.microsoft.com/office/powerpoint/2010/main" val="31708646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tập</a:t>
            </a:r>
            <a:r>
              <a:rPr lang="en-US" dirty="0"/>
              <a:t> tin</a:t>
            </a:r>
          </a:p>
        </p:txBody>
      </p:sp>
      <p:sp>
        <p:nvSpPr>
          <p:cNvPr id="3" name="Content Placeholder 2"/>
          <p:cNvSpPr>
            <a:spLocks noGrp="1"/>
          </p:cNvSpPr>
          <p:nvPr>
            <p:ph idx="1"/>
          </p:nvPr>
        </p:nvSpPr>
        <p:spPr>
          <a:xfrm>
            <a:off x="628650" y="1327150"/>
            <a:ext cx="7886700" cy="3305573"/>
          </a:xfrm>
        </p:spPr>
        <p:txBody>
          <a:bodyPr>
            <a:normAutofit/>
          </a:bodyPr>
          <a:lstStyle/>
          <a:p>
            <a:r>
              <a:rPr lang="vi-VN" dirty="0"/>
              <a:t>Lưu tài liệu</a:t>
            </a:r>
          </a:p>
          <a:p>
            <a:pPr lvl="1" algn="just"/>
            <a:r>
              <a:rPr lang="vi-VN" dirty="0"/>
              <a:t>Lưu tài liệu thường xuyên khi làm việc với chúng</a:t>
            </a:r>
            <a:r>
              <a:rPr lang="en-US" dirty="0"/>
              <a:t>.</a:t>
            </a:r>
            <a:endParaRPr lang="vi-VN" dirty="0"/>
          </a:p>
          <a:p>
            <a:pPr lvl="1" algn="just"/>
            <a:r>
              <a:rPr lang="vi-VN" dirty="0"/>
              <a:t>Bấm vào t</a:t>
            </a:r>
            <a:r>
              <a:rPr lang="en-US" dirty="0" err="1"/>
              <a:t>hẻ</a:t>
            </a:r>
            <a:r>
              <a:rPr lang="vi-VN" dirty="0"/>
              <a:t> </a:t>
            </a:r>
            <a:r>
              <a:rPr lang="en-US" dirty="0"/>
              <a:t>File</a:t>
            </a:r>
            <a:r>
              <a:rPr lang="vi-VN" dirty="0"/>
              <a:t>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Save/Save As.</a:t>
            </a:r>
            <a:endParaRPr lang="vi-VN" dirty="0"/>
          </a:p>
          <a:p>
            <a:pPr lvl="1" algn="just"/>
            <a:r>
              <a:rPr lang="en-US" dirty="0"/>
              <a:t>N</a:t>
            </a:r>
            <a:r>
              <a:rPr lang="vi-VN" dirty="0"/>
              <a:t>hấp </a:t>
            </a:r>
            <a:r>
              <a:rPr lang="en-US" dirty="0"/>
              <a:t>    </a:t>
            </a:r>
            <a:r>
              <a:rPr lang="en-CA" dirty="0"/>
              <a:t>Save</a:t>
            </a:r>
            <a:r>
              <a:rPr lang="vi-VN" dirty="0"/>
              <a:t> trên thanh công cụ Truy cập nhanh; hoặc nhấn C</a:t>
            </a:r>
            <a:r>
              <a:rPr lang="en-US" dirty="0" err="1"/>
              <a:t>trl+S</a:t>
            </a:r>
            <a:r>
              <a:rPr lang="vi-VN" dirty="0"/>
              <a:t> lưu </a:t>
            </a:r>
            <a:r>
              <a:rPr lang="en-US" dirty="0" err="1"/>
              <a:t>nhanh</a:t>
            </a:r>
            <a:r>
              <a:rPr lang="en-US" dirty="0"/>
              <a:t> </a:t>
            </a:r>
            <a:r>
              <a:rPr lang="vi-VN" dirty="0"/>
              <a:t>tài liệu.</a:t>
            </a:r>
          </a:p>
          <a:p>
            <a:pPr lvl="1" algn="just"/>
            <a:r>
              <a:rPr lang="vi-VN" dirty="0"/>
              <a:t>Để lưu tài liệu hiện có với một tên khác, sử dụng Save As</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540" y="2571750"/>
            <a:ext cx="264320" cy="274320"/>
          </a:xfrm>
          <a:prstGeom prst="rect">
            <a:avLst/>
          </a:prstGeom>
        </p:spPr>
      </p:pic>
    </p:spTree>
    <p:extLst>
      <p:ext uri="{BB962C8B-B14F-4D97-AF65-F5344CB8AC3E}">
        <p14:creationId xmlns:p14="http://schemas.microsoft.com/office/powerpoint/2010/main" val="9979786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tập</a:t>
            </a:r>
            <a:r>
              <a:rPr lang="en-US" dirty="0"/>
              <a:t> tin</a:t>
            </a:r>
          </a:p>
        </p:txBody>
      </p:sp>
      <p:grpSp>
        <p:nvGrpSpPr>
          <p:cNvPr id="6" name="Canvas 989"/>
          <p:cNvGrpSpPr/>
          <p:nvPr/>
        </p:nvGrpSpPr>
        <p:grpSpPr>
          <a:xfrm>
            <a:off x="1798304" y="1268015"/>
            <a:ext cx="5590467" cy="3703377"/>
            <a:chOff x="0" y="0"/>
            <a:chExt cx="5486400" cy="3542030"/>
          </a:xfrm>
        </p:grpSpPr>
        <p:sp>
          <p:nvSpPr>
            <p:cNvPr id="7" name="Rectangle 6"/>
            <p:cNvSpPr/>
            <p:nvPr/>
          </p:nvSpPr>
          <p:spPr>
            <a:xfrm>
              <a:off x="0" y="0"/>
              <a:ext cx="5486400" cy="3542030"/>
            </a:xfrm>
            <a:prstGeom prst="rect">
              <a:avLst/>
            </a:prstGeom>
          </p:spPr>
        </p:sp>
        <p:pic>
          <p:nvPicPr>
            <p:cNvPr id="8" name="Picture 7" descr="\\CCISERVER\Common\Publishing\Working\In Development\7500 IC3 GS5\KA\KA L02\Word\wd-018.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3506613"/>
            </a:xfrm>
            <a:prstGeom prst="rect">
              <a:avLst/>
            </a:prstGeom>
            <a:noFill/>
            <a:ln>
              <a:noFill/>
            </a:ln>
          </p:spPr>
        </p:pic>
        <p:grpSp>
          <p:nvGrpSpPr>
            <p:cNvPr id="9" name="Group 8"/>
            <p:cNvGrpSpPr/>
            <p:nvPr/>
          </p:nvGrpSpPr>
          <p:grpSpPr>
            <a:xfrm>
              <a:off x="906905" y="1993692"/>
              <a:ext cx="1226274" cy="629587"/>
              <a:chOff x="906905" y="1993692"/>
              <a:chExt cx="1226274" cy="629587"/>
            </a:xfrm>
          </p:grpSpPr>
          <p:cxnSp>
            <p:nvCxnSpPr>
              <p:cNvPr id="22" name="Straight Arrow Connector 21"/>
              <p:cNvCxnSpPr/>
              <p:nvPr/>
            </p:nvCxnSpPr>
            <p:spPr>
              <a:xfrm flipV="1">
                <a:off x="1364104" y="1993692"/>
                <a:ext cx="0" cy="329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 Box 965"/>
              <p:cNvSpPr txBox="1"/>
              <p:nvPr/>
            </p:nvSpPr>
            <p:spPr>
              <a:xfrm>
                <a:off x="906905" y="2277317"/>
                <a:ext cx="1226274" cy="34596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b="1" dirty="0">
                    <a:latin typeface="Arial" panose="020B0604020202020204" pitchFamily="34" charset="0"/>
                    <a:ea typeface="Times New Roman" panose="02020603050405020304" pitchFamily="18" charset="0"/>
                    <a:cs typeface="Arial" panose="020B0604020202020204" pitchFamily="34" charset="0"/>
                  </a:rPr>
                  <a:t>Drives or locations to save the file</a:t>
                </a:r>
              </a:p>
            </p:txBody>
          </p:sp>
        </p:grpSp>
        <p:grpSp>
          <p:nvGrpSpPr>
            <p:cNvPr id="10" name="Group 9"/>
            <p:cNvGrpSpPr/>
            <p:nvPr/>
          </p:nvGrpSpPr>
          <p:grpSpPr>
            <a:xfrm>
              <a:off x="4314324" y="913783"/>
              <a:ext cx="1172076" cy="382495"/>
              <a:chOff x="4350660" y="913783"/>
              <a:chExt cx="1172076" cy="382495"/>
            </a:xfrm>
          </p:grpSpPr>
          <p:sp>
            <p:nvSpPr>
              <p:cNvPr id="19" name="Text Box 968"/>
              <p:cNvSpPr txBox="1"/>
              <p:nvPr/>
            </p:nvSpPr>
            <p:spPr>
              <a:xfrm>
                <a:off x="4639541" y="913783"/>
                <a:ext cx="883195" cy="38249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spcAft>
                    <a:spcPts val="225"/>
                  </a:spcAft>
                </a:pPr>
                <a:r>
                  <a:rPr lang="en-US" sz="900" b="1" dirty="0">
                    <a:latin typeface="Arial" panose="020B0604020202020204" pitchFamily="34" charset="0"/>
                    <a:ea typeface="Times New Roman" panose="02020603050405020304" pitchFamily="18" charset="0"/>
                    <a:cs typeface="Arial" panose="020B0604020202020204" pitchFamily="34" charset="0"/>
                  </a:rPr>
                  <a:t>File name</a:t>
                </a:r>
              </a:p>
              <a:p>
                <a:r>
                  <a:rPr lang="en-US" sz="900" b="1" dirty="0">
                    <a:latin typeface="Arial" panose="020B0604020202020204" pitchFamily="34" charset="0"/>
                    <a:ea typeface="Times New Roman" panose="02020603050405020304" pitchFamily="18" charset="0"/>
                    <a:cs typeface="Arial" panose="020B0604020202020204" pitchFamily="34" charset="0"/>
                  </a:rPr>
                  <a:t>Save as type</a:t>
                </a:r>
              </a:p>
            </p:txBody>
          </p:sp>
          <p:cxnSp>
            <p:nvCxnSpPr>
              <p:cNvPr id="20" name="Straight Arrow Connector 19"/>
              <p:cNvCxnSpPr/>
              <p:nvPr/>
            </p:nvCxnSpPr>
            <p:spPr>
              <a:xfrm flipH="1">
                <a:off x="4358451" y="1174791"/>
                <a:ext cx="2906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4350660" y="1015210"/>
                <a:ext cx="2901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a:off x="2622084" y="302620"/>
              <a:ext cx="1228741" cy="500504"/>
              <a:chOff x="2622084" y="302620"/>
              <a:chExt cx="1228741" cy="500504"/>
            </a:xfrm>
          </p:grpSpPr>
          <p:sp>
            <p:nvSpPr>
              <p:cNvPr id="16" name="Text Box 978"/>
              <p:cNvSpPr txBox="1"/>
              <p:nvPr/>
            </p:nvSpPr>
            <p:spPr>
              <a:xfrm>
                <a:off x="2622084" y="302620"/>
                <a:ext cx="1228741" cy="3270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tabLst>
                    <a:tab pos="514350" algn="l"/>
                  </a:tabLst>
                </a:pPr>
                <a:r>
                  <a:rPr lang="en-US" sz="900" b="1" dirty="0">
                    <a:latin typeface="Arial" panose="020B0604020202020204" pitchFamily="34" charset="0"/>
                    <a:ea typeface="Times New Roman" panose="02020603050405020304" pitchFamily="18" charset="0"/>
                    <a:cs typeface="Arial" panose="020B0604020202020204" pitchFamily="34" charset="0"/>
                  </a:rPr>
                  <a:t>Up One	Current</a:t>
                </a:r>
              </a:p>
              <a:p>
                <a:pPr algn="just">
                  <a:tabLst>
                    <a:tab pos="514350" algn="l"/>
                  </a:tabLst>
                </a:pPr>
                <a:r>
                  <a:rPr lang="en-US" sz="900" b="1" dirty="0">
                    <a:latin typeface="Arial" panose="020B0604020202020204" pitchFamily="34" charset="0"/>
                    <a:ea typeface="Times New Roman" panose="02020603050405020304" pitchFamily="18" charset="0"/>
                    <a:cs typeface="Arial" panose="020B0604020202020204" pitchFamily="34" charset="0"/>
                  </a:rPr>
                  <a:t>Level	Folder</a:t>
                </a:r>
              </a:p>
            </p:txBody>
          </p:sp>
          <p:cxnSp>
            <p:nvCxnSpPr>
              <p:cNvPr id="17" name="Straight Arrow Connector 16"/>
              <p:cNvCxnSpPr/>
              <p:nvPr/>
            </p:nvCxnSpPr>
            <p:spPr>
              <a:xfrm>
                <a:off x="3360874" y="599505"/>
                <a:ext cx="0" cy="1998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2826070" y="603734"/>
                <a:ext cx="0" cy="199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2" name="Group 11"/>
            <p:cNvGrpSpPr/>
            <p:nvPr/>
          </p:nvGrpSpPr>
          <p:grpSpPr>
            <a:xfrm>
              <a:off x="2718978" y="2444011"/>
              <a:ext cx="2527068" cy="583074"/>
              <a:chOff x="2718978" y="2444011"/>
              <a:chExt cx="2527068" cy="583074"/>
            </a:xfrm>
          </p:grpSpPr>
          <p:sp>
            <p:nvSpPr>
              <p:cNvPr id="13" name="Text Box 986"/>
              <p:cNvSpPr txBox="1"/>
              <p:nvPr/>
            </p:nvSpPr>
            <p:spPr>
              <a:xfrm>
                <a:off x="2718978" y="2668000"/>
                <a:ext cx="2527068" cy="3590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tabLst>
                    <a:tab pos="1588294" algn="l"/>
                  </a:tabLst>
                </a:pPr>
                <a:r>
                  <a:rPr lang="en-US" sz="900" b="1" dirty="0">
                    <a:latin typeface="Arial" panose="020B0604020202020204" pitchFamily="34" charset="0"/>
                    <a:ea typeface="Times New Roman" panose="02020603050405020304" pitchFamily="18" charset="0"/>
                    <a:cs typeface="Arial" panose="020B0604020202020204" pitchFamily="34" charset="0"/>
                  </a:rPr>
                  <a:t>Folders or documents 	Date created</a:t>
                </a:r>
              </a:p>
              <a:p>
                <a:pPr algn="just">
                  <a:tabLst>
                    <a:tab pos="1588294" algn="l"/>
                  </a:tabLst>
                </a:pPr>
                <a:r>
                  <a:rPr lang="en-US" sz="900" b="1" dirty="0">
                    <a:latin typeface="Arial" panose="020B0604020202020204" pitchFamily="34" charset="0"/>
                    <a:ea typeface="Times New Roman" panose="02020603050405020304" pitchFamily="18" charset="0"/>
                    <a:cs typeface="Arial" panose="020B0604020202020204" pitchFamily="34" charset="0"/>
                  </a:rPr>
                  <a:t>in current folder	or modified</a:t>
                </a:r>
              </a:p>
            </p:txBody>
          </p:sp>
          <p:cxnSp>
            <p:nvCxnSpPr>
              <p:cNvPr id="14" name="Straight Arrow Connector 13"/>
              <p:cNvCxnSpPr/>
              <p:nvPr/>
            </p:nvCxnSpPr>
            <p:spPr>
              <a:xfrm flipV="1">
                <a:off x="3173150" y="2452529"/>
                <a:ext cx="0" cy="2180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4751945" y="2444011"/>
                <a:ext cx="0" cy="217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8602959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tập</a:t>
            </a:r>
            <a:r>
              <a:rPr lang="en-US" dirty="0"/>
              <a:t> tin</a:t>
            </a:r>
          </a:p>
        </p:txBody>
      </p:sp>
      <p:sp>
        <p:nvSpPr>
          <p:cNvPr id="3" name="Content Placeholder 2"/>
          <p:cNvSpPr>
            <a:spLocks noGrp="1"/>
          </p:cNvSpPr>
          <p:nvPr>
            <p:ph idx="1"/>
          </p:nvPr>
        </p:nvSpPr>
        <p:spPr>
          <a:xfrm>
            <a:off x="628650" y="1333501"/>
            <a:ext cx="8084426" cy="3299222"/>
          </a:xfrm>
        </p:spPr>
        <p:txBody>
          <a:bodyPr/>
          <a:lstStyle/>
          <a:p>
            <a:pPr lvl="1" algn="just"/>
            <a:r>
              <a:rPr lang="vi-VN" dirty="0"/>
              <a:t>Để lưu tài liệu Word dưới dạng loại t</a:t>
            </a:r>
            <a:r>
              <a:rPr lang="en-US" dirty="0"/>
              <a:t>ậ</a:t>
            </a:r>
            <a:r>
              <a:rPr lang="vi-VN" dirty="0"/>
              <a:t>p </a:t>
            </a:r>
            <a:r>
              <a:rPr lang="en-US" dirty="0"/>
              <a:t>tin </a:t>
            </a:r>
            <a:r>
              <a:rPr lang="vi-VN" dirty="0"/>
              <a:t>khác</a:t>
            </a:r>
            <a:r>
              <a:rPr lang="en-US" dirty="0"/>
              <a:t> </a:t>
            </a:r>
            <a:r>
              <a:rPr lang="vi-VN" dirty="0">
                <a:sym typeface="Symbol" panose="05050102010706020507" pitchFamily="18" charset="2"/>
              </a:rPr>
              <a:t></a:t>
            </a:r>
            <a:r>
              <a:rPr lang="vi-VN" dirty="0"/>
              <a:t> </a:t>
            </a:r>
            <a:r>
              <a:rPr lang="en-US" dirty="0" err="1"/>
              <a:t>Chọn</a:t>
            </a:r>
            <a:r>
              <a:rPr lang="vi-VN" dirty="0"/>
              <a:t> mũi tên </a:t>
            </a:r>
            <a:r>
              <a:rPr lang="en-US" dirty="0"/>
              <a:t>ở</a:t>
            </a:r>
            <a:r>
              <a:rPr lang="vi-VN" dirty="0"/>
              <a:t> trường </a:t>
            </a:r>
            <a:r>
              <a:rPr lang="en-US" dirty="0"/>
              <a:t>Save as</a:t>
            </a:r>
            <a:r>
              <a:rPr lang="vi-VN" dirty="0"/>
              <a:t> để hiển thị danh sách các định dạng t</a:t>
            </a:r>
            <a:r>
              <a:rPr lang="en-US" dirty="0"/>
              <a:t>ậ</a:t>
            </a:r>
            <a:r>
              <a:rPr lang="vi-VN" dirty="0"/>
              <a:t>p </a:t>
            </a:r>
            <a:r>
              <a:rPr lang="en-US" dirty="0"/>
              <a:t>tin </a:t>
            </a:r>
            <a:r>
              <a:rPr lang="en-US" dirty="0" err="1"/>
              <a:t>khả</a:t>
            </a:r>
            <a:r>
              <a:rPr lang="en-US" dirty="0"/>
              <a:t> </a:t>
            </a:r>
            <a:r>
              <a:rPr lang="en-US" dirty="0" err="1"/>
              <a:t>dụng</a:t>
            </a:r>
            <a:r>
              <a:rPr lang="en-US" dirty="0"/>
              <a:t>.</a:t>
            </a:r>
          </a:p>
        </p:txBody>
      </p:sp>
      <p:pic>
        <p:nvPicPr>
          <p:cNvPr id="6" name="Picture 5" descr="\\CCISERVER\Common\Publishing\Working\In Development\7500 IC3 GS5\KA\KA L02\Word\wd-019.png"/>
          <p:cNvPicPr/>
          <p:nvPr/>
        </p:nvPicPr>
        <p:blipFill>
          <a:blip r:embed="rId2">
            <a:extLst>
              <a:ext uri="{28A0092B-C50C-407E-A947-70E740481C1C}">
                <a14:useLocalDpi xmlns:a14="http://schemas.microsoft.com/office/drawing/2010/main" val="0"/>
              </a:ext>
            </a:extLst>
          </a:blip>
          <a:srcRect/>
          <a:stretch>
            <a:fillRect/>
          </a:stretch>
        </p:blipFill>
        <p:spPr bwMode="auto">
          <a:xfrm>
            <a:off x="3475599" y="2489700"/>
            <a:ext cx="2390528" cy="2500313"/>
          </a:xfrm>
          <a:prstGeom prst="rect">
            <a:avLst/>
          </a:prstGeom>
          <a:noFill/>
          <a:ln>
            <a:noFill/>
          </a:ln>
        </p:spPr>
      </p:pic>
    </p:spTree>
    <p:extLst>
      <p:ext uri="{BB962C8B-B14F-4D97-AF65-F5344CB8AC3E}">
        <p14:creationId xmlns:p14="http://schemas.microsoft.com/office/powerpoint/2010/main" val="111296317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tập</a:t>
            </a:r>
            <a:r>
              <a:rPr lang="en-US" dirty="0"/>
              <a:t> tin</a:t>
            </a:r>
          </a:p>
        </p:txBody>
      </p:sp>
      <p:sp>
        <p:nvSpPr>
          <p:cNvPr id="3" name="Content Placeholder 2"/>
          <p:cNvSpPr>
            <a:spLocks noGrp="1"/>
          </p:cNvSpPr>
          <p:nvPr>
            <p:ph idx="1"/>
          </p:nvPr>
        </p:nvSpPr>
        <p:spPr>
          <a:xfrm>
            <a:off x="462455" y="1327150"/>
            <a:ext cx="8387255" cy="3305573"/>
          </a:xfrm>
        </p:spPr>
        <p:txBody>
          <a:bodyPr>
            <a:normAutofit/>
          </a:bodyPr>
          <a:lstStyle/>
          <a:p>
            <a:pPr algn="just"/>
            <a:r>
              <a:rPr lang="en-US" dirty="0" err="1"/>
              <a:t>Bắt</a:t>
            </a:r>
            <a:r>
              <a:rPr lang="en-US" dirty="0"/>
              <a:t> </a:t>
            </a:r>
            <a:r>
              <a:rPr lang="en-US" dirty="0" err="1"/>
              <a:t>đầu</a:t>
            </a:r>
            <a:r>
              <a:rPr lang="en-US" dirty="0"/>
              <a:t> </a:t>
            </a:r>
            <a:r>
              <a:rPr lang="en-US" dirty="0" err="1"/>
              <a:t>một</a:t>
            </a:r>
            <a:r>
              <a:rPr lang="en-US" dirty="0"/>
              <a:t> </a:t>
            </a:r>
            <a:r>
              <a:rPr lang="en-US" dirty="0" err="1"/>
              <a:t>tài</a:t>
            </a:r>
            <a:r>
              <a:rPr lang="en-US" dirty="0"/>
              <a:t> </a:t>
            </a:r>
            <a:r>
              <a:rPr lang="en-US" dirty="0" err="1"/>
              <a:t>liệu</a:t>
            </a:r>
            <a:r>
              <a:rPr lang="en-US" dirty="0"/>
              <a:t> </a:t>
            </a:r>
            <a:r>
              <a:rPr lang="en-US" dirty="0" err="1"/>
              <a:t>mới</a:t>
            </a:r>
            <a:endParaRPr lang="en-US" dirty="0"/>
          </a:p>
          <a:p>
            <a:pPr lvl="1" algn="just"/>
            <a:r>
              <a:rPr lang="en-US" dirty="0" err="1"/>
              <a:t>Mỗi</a:t>
            </a:r>
            <a:r>
              <a:rPr lang="en-US" dirty="0"/>
              <a:t> </a:t>
            </a:r>
            <a:r>
              <a:rPr lang="en-US" dirty="0" err="1"/>
              <a:t>khi</a:t>
            </a:r>
            <a:r>
              <a:rPr lang="en-US" dirty="0"/>
              <a:t> </a:t>
            </a:r>
            <a:r>
              <a:rPr lang="en-US" dirty="0" err="1"/>
              <a:t>khởi</a:t>
            </a:r>
            <a:r>
              <a:rPr lang="en-US" dirty="0"/>
              <a:t> </a:t>
            </a:r>
            <a:r>
              <a:rPr lang="en-US" dirty="0" err="1"/>
              <a:t>động</a:t>
            </a:r>
            <a:r>
              <a:rPr lang="en-US" dirty="0"/>
              <a:t> Word, </a:t>
            </a:r>
            <a:r>
              <a:rPr lang="en-US" dirty="0" err="1"/>
              <a:t>giao</a:t>
            </a:r>
            <a:r>
              <a:rPr lang="en-US" dirty="0"/>
              <a:t> </a:t>
            </a:r>
            <a:r>
              <a:rPr lang="en-US" dirty="0" err="1"/>
              <a:t>diện</a:t>
            </a:r>
            <a:r>
              <a:rPr lang="en-US" dirty="0"/>
              <a:t> Backstage </a:t>
            </a:r>
            <a:r>
              <a:rPr lang="en-US" dirty="0" err="1"/>
              <a:t>xuất</a:t>
            </a:r>
            <a:r>
              <a:rPr lang="en-US" dirty="0"/>
              <a:t> </a:t>
            </a:r>
            <a:r>
              <a:rPr lang="en-US" dirty="0" err="1"/>
              <a:t>hiện</a:t>
            </a:r>
            <a:r>
              <a:rPr lang="en-US" dirty="0"/>
              <a:t>.</a:t>
            </a:r>
          </a:p>
          <a:p>
            <a:pPr lvl="1" algn="just"/>
            <a:r>
              <a:rPr lang="en-US" dirty="0" err="1"/>
              <a:t>Nhấp</a:t>
            </a:r>
            <a:r>
              <a:rPr lang="en-US" dirty="0"/>
              <a:t> </a:t>
            </a:r>
            <a:r>
              <a:rPr lang="en-US" dirty="0" err="1"/>
              <a:t>vào</a:t>
            </a:r>
            <a:r>
              <a:rPr lang="en-US" dirty="0"/>
              <a:t> Blank document/</a:t>
            </a:r>
            <a:r>
              <a:rPr lang="en-US" dirty="0" err="1"/>
              <a:t>nhấn</a:t>
            </a:r>
            <a:r>
              <a:rPr lang="en-US" dirty="0"/>
              <a:t> </a:t>
            </a:r>
            <a:r>
              <a:rPr lang="en-US" dirty="0" err="1"/>
              <a:t>Ctrl+N</a:t>
            </a:r>
            <a:r>
              <a:rPr lang="en-US" dirty="0"/>
              <a:t> </a:t>
            </a:r>
            <a:r>
              <a:rPr lang="en-US" dirty="0" err="1"/>
              <a:t>để</a:t>
            </a:r>
            <a:r>
              <a:rPr lang="en-US" dirty="0"/>
              <a:t> </a:t>
            </a:r>
            <a:r>
              <a:rPr lang="en-US" dirty="0" err="1"/>
              <a:t>tạo</a:t>
            </a:r>
            <a:r>
              <a:rPr lang="en-US" dirty="0"/>
              <a:t> </a:t>
            </a:r>
            <a:r>
              <a:rPr lang="en-US" dirty="0" err="1"/>
              <a:t>tài</a:t>
            </a:r>
            <a:r>
              <a:rPr lang="en-US" dirty="0"/>
              <a:t> </a:t>
            </a:r>
            <a:r>
              <a:rPr lang="en-US" dirty="0" err="1"/>
              <a:t>liệu</a:t>
            </a:r>
            <a:r>
              <a:rPr lang="en-US" dirty="0"/>
              <a:t> </a:t>
            </a:r>
            <a:r>
              <a:rPr lang="en-US" dirty="0" err="1"/>
              <a:t>trống</a:t>
            </a:r>
            <a:r>
              <a:rPr lang="en-US" dirty="0"/>
              <a:t> </a:t>
            </a:r>
            <a:r>
              <a:rPr lang="en-US" dirty="0" err="1"/>
              <a:t>mới</a:t>
            </a:r>
            <a:r>
              <a:rPr lang="en-US" dirty="0"/>
              <a:t>.</a:t>
            </a:r>
          </a:p>
          <a:p>
            <a:pPr lvl="1" algn="just"/>
            <a:r>
              <a:rPr lang="en-US" dirty="0" err="1"/>
              <a:t>Nhấp</a:t>
            </a:r>
            <a:r>
              <a:rPr lang="en-US" dirty="0"/>
              <a:t> </a:t>
            </a:r>
            <a:r>
              <a:rPr lang="en-US" dirty="0" err="1"/>
              <a:t>vào</a:t>
            </a:r>
            <a:r>
              <a:rPr lang="en-US" dirty="0"/>
              <a:t> </a:t>
            </a:r>
            <a:r>
              <a:rPr lang="en-US" dirty="0" err="1"/>
              <a:t>mẫu</a:t>
            </a:r>
            <a:r>
              <a:rPr lang="en-US" dirty="0"/>
              <a:t> </a:t>
            </a:r>
            <a:r>
              <a:rPr lang="en-US" dirty="0" err="1"/>
              <a:t>để</a:t>
            </a:r>
            <a:r>
              <a:rPr lang="en-US" dirty="0"/>
              <a:t> </a:t>
            </a:r>
            <a:r>
              <a:rPr lang="en-US" dirty="0" err="1"/>
              <a:t>tạo</a:t>
            </a:r>
            <a:r>
              <a:rPr lang="en-US" dirty="0"/>
              <a:t> </a:t>
            </a:r>
            <a:r>
              <a:rPr lang="en-US" dirty="0" err="1"/>
              <a:t>tài</a:t>
            </a:r>
            <a:r>
              <a:rPr lang="en-US" dirty="0"/>
              <a:t> </a:t>
            </a:r>
            <a:r>
              <a:rPr lang="en-US" dirty="0" err="1"/>
              <a:t>liệu</a:t>
            </a:r>
            <a:r>
              <a:rPr lang="en-US" dirty="0"/>
              <a:t> </a:t>
            </a:r>
            <a:r>
              <a:rPr lang="en-US" dirty="0" err="1"/>
              <a:t>mới</a:t>
            </a:r>
            <a:r>
              <a:rPr lang="en-US" dirty="0"/>
              <a:t> </a:t>
            </a:r>
            <a:r>
              <a:rPr lang="en-US" dirty="0" err="1"/>
              <a:t>dựa</a:t>
            </a:r>
            <a:r>
              <a:rPr lang="en-US" dirty="0"/>
              <a:t> </a:t>
            </a:r>
            <a:r>
              <a:rPr lang="en-US" dirty="0" err="1"/>
              <a:t>trên</a:t>
            </a:r>
            <a:r>
              <a:rPr lang="en-US" dirty="0"/>
              <a:t> </a:t>
            </a:r>
            <a:r>
              <a:rPr lang="en-US" dirty="0" err="1"/>
              <a:t>mẫu</a:t>
            </a:r>
            <a:endParaRPr lang="en-US" dirty="0"/>
          </a:p>
          <a:p>
            <a:pPr lvl="1" algn="just"/>
            <a:r>
              <a:rPr lang="en-US" dirty="0" err="1"/>
              <a:t>Mỗi</a:t>
            </a:r>
            <a:r>
              <a:rPr lang="en-US" dirty="0"/>
              <a:t> </a:t>
            </a:r>
            <a:r>
              <a:rPr lang="en-US" dirty="0" err="1"/>
              <a:t>khi</a:t>
            </a:r>
            <a:r>
              <a:rPr lang="en-US" dirty="0"/>
              <a:t> </a:t>
            </a:r>
            <a:r>
              <a:rPr lang="en-US" dirty="0" err="1"/>
              <a:t>tạo</a:t>
            </a:r>
            <a:r>
              <a:rPr lang="en-US" dirty="0"/>
              <a:t> </a:t>
            </a:r>
            <a:r>
              <a:rPr lang="en-US" dirty="0" err="1"/>
              <a:t>một</a:t>
            </a:r>
            <a:r>
              <a:rPr lang="en-US" dirty="0"/>
              <a:t> </a:t>
            </a:r>
            <a:r>
              <a:rPr lang="en-US" dirty="0" err="1"/>
              <a:t>tài</a:t>
            </a:r>
            <a:r>
              <a:rPr lang="en-US" dirty="0"/>
              <a:t> </a:t>
            </a:r>
            <a:r>
              <a:rPr lang="en-US" dirty="0" err="1"/>
              <a:t>liệu</a:t>
            </a:r>
            <a:r>
              <a:rPr lang="en-US" dirty="0"/>
              <a:t> </a:t>
            </a:r>
            <a:r>
              <a:rPr lang="en-US" dirty="0" err="1"/>
              <a:t>mới</a:t>
            </a:r>
            <a:r>
              <a:rPr lang="en-US" dirty="0"/>
              <a:t>, </a:t>
            </a:r>
            <a:r>
              <a:rPr lang="en-US" dirty="0" err="1"/>
              <a:t>tài</a:t>
            </a:r>
            <a:r>
              <a:rPr lang="en-US" dirty="0"/>
              <a:t> </a:t>
            </a:r>
            <a:r>
              <a:rPr lang="en-US" dirty="0" err="1"/>
              <a:t>liệu</a:t>
            </a:r>
            <a:r>
              <a:rPr lang="en-US" dirty="0"/>
              <a:t> </a:t>
            </a:r>
            <a:r>
              <a:rPr lang="en-US" dirty="0" err="1"/>
              <a:t>được</a:t>
            </a:r>
            <a:r>
              <a:rPr lang="en-US" dirty="0"/>
              <a:t> </a:t>
            </a:r>
            <a:r>
              <a:rPr lang="en-US" dirty="0" err="1"/>
              <a:t>đánh</a:t>
            </a:r>
            <a:r>
              <a:rPr lang="en-US" dirty="0"/>
              <a:t> </a:t>
            </a:r>
            <a:r>
              <a:rPr lang="en-US" dirty="0" err="1"/>
              <a:t>số</a:t>
            </a:r>
            <a:r>
              <a:rPr lang="en-US" dirty="0"/>
              <a:t> </a:t>
            </a:r>
            <a:r>
              <a:rPr lang="en-US" dirty="0" err="1"/>
              <a:t>và</a:t>
            </a:r>
            <a:r>
              <a:rPr lang="en-US" dirty="0"/>
              <a:t> </a:t>
            </a:r>
            <a:r>
              <a:rPr lang="en-US" dirty="0" err="1"/>
              <a:t>sẽ</a:t>
            </a:r>
            <a:r>
              <a:rPr lang="en-US" dirty="0"/>
              <a:t> </a:t>
            </a:r>
            <a:r>
              <a:rPr lang="en-US" dirty="0" err="1"/>
              <a:t>tự</a:t>
            </a:r>
            <a:r>
              <a:rPr lang="en-US" dirty="0"/>
              <a:t> </a:t>
            </a:r>
            <a:r>
              <a:rPr lang="en-US" dirty="0" err="1"/>
              <a:t>động</a:t>
            </a:r>
            <a:r>
              <a:rPr lang="en-US" dirty="0"/>
              <a:t> </a:t>
            </a:r>
            <a:r>
              <a:rPr lang="en-US" dirty="0" err="1"/>
              <a:t>xuất</a:t>
            </a:r>
            <a:r>
              <a:rPr lang="en-US" dirty="0"/>
              <a:t> </a:t>
            </a:r>
            <a:r>
              <a:rPr lang="en-US" dirty="0" err="1"/>
              <a:t>hiện</a:t>
            </a:r>
            <a:r>
              <a:rPr lang="en-US" dirty="0"/>
              <a:t> </a:t>
            </a:r>
            <a:r>
              <a:rPr lang="en-US" dirty="0" err="1"/>
              <a:t>trong</a:t>
            </a:r>
            <a:r>
              <a:rPr lang="en-US" dirty="0"/>
              <a:t> </a:t>
            </a:r>
            <a:r>
              <a:rPr lang="en-US" dirty="0" err="1"/>
              <a:t>thanh</a:t>
            </a:r>
            <a:r>
              <a:rPr lang="en-US" dirty="0"/>
              <a:t> </a:t>
            </a:r>
            <a:r>
              <a:rPr lang="en-US" dirty="0" err="1"/>
              <a:t>tiêu</a:t>
            </a:r>
            <a:r>
              <a:rPr lang="en-US" dirty="0"/>
              <a:t> </a:t>
            </a:r>
            <a:r>
              <a:rPr lang="en-US" dirty="0" err="1"/>
              <a:t>đề</a:t>
            </a:r>
            <a:r>
              <a:rPr lang="en-US" dirty="0"/>
              <a:t>.</a:t>
            </a:r>
          </a:p>
        </p:txBody>
      </p:sp>
    </p:spTree>
    <p:extLst>
      <p:ext uri="{BB962C8B-B14F-4D97-AF65-F5344CB8AC3E}">
        <p14:creationId xmlns:p14="http://schemas.microsoft.com/office/powerpoint/2010/main" val="38052456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Mở</a:t>
            </a:r>
            <a:r>
              <a:rPr lang="en-US" dirty="0"/>
              <a:t> </a:t>
            </a:r>
            <a:r>
              <a:rPr lang="en-US" dirty="0" err="1"/>
              <a:t>tài</a:t>
            </a:r>
            <a:r>
              <a:rPr lang="en-US" dirty="0"/>
              <a:t> </a:t>
            </a:r>
            <a:r>
              <a:rPr lang="en-US" dirty="0" err="1"/>
              <a:t>liệu</a:t>
            </a:r>
            <a:endParaRPr lang="en-US" dirty="0"/>
          </a:p>
        </p:txBody>
      </p:sp>
      <p:sp>
        <p:nvSpPr>
          <p:cNvPr id="3" name="Content Placeholder 2"/>
          <p:cNvSpPr>
            <a:spLocks noGrp="1"/>
          </p:cNvSpPr>
          <p:nvPr>
            <p:ph idx="1"/>
          </p:nvPr>
        </p:nvSpPr>
        <p:spPr>
          <a:xfrm>
            <a:off x="181023" y="1036916"/>
            <a:ext cx="5845722" cy="3305573"/>
          </a:xfrm>
        </p:spPr>
        <p:txBody>
          <a:bodyPr>
            <a:normAutofit/>
          </a:bodyPr>
          <a:lstStyle/>
          <a:p>
            <a:pPr algn="just"/>
            <a:r>
              <a:rPr lang="en-US" sz="2400" dirty="0" err="1"/>
              <a:t>Chọn</a:t>
            </a:r>
            <a:r>
              <a:rPr lang="en-US" sz="2400" dirty="0"/>
              <a:t> </a:t>
            </a:r>
            <a:r>
              <a:rPr lang="en-US" sz="2400" dirty="0" err="1"/>
              <a:t>thẻ</a:t>
            </a:r>
            <a:r>
              <a:rPr lang="en-US" sz="2400" dirty="0"/>
              <a:t> File </a:t>
            </a:r>
            <a:r>
              <a:rPr lang="en-US" sz="2400" dirty="0">
                <a:sym typeface="Symbol" panose="05050102010706020507" pitchFamily="18" charset="2"/>
              </a:rPr>
              <a:t></a:t>
            </a:r>
            <a:r>
              <a:rPr lang="en-US" sz="2400" dirty="0"/>
              <a:t>  </a:t>
            </a:r>
            <a:r>
              <a:rPr lang="en-US" sz="2400" dirty="0" err="1"/>
              <a:t>Chọn</a:t>
            </a:r>
            <a:r>
              <a:rPr lang="en-US" sz="2400" dirty="0"/>
              <a:t> Open </a:t>
            </a:r>
            <a:r>
              <a:rPr lang="en-US" sz="2400" dirty="0">
                <a:sym typeface="Symbol" panose="05050102010706020507" pitchFamily="18" charset="2"/>
              </a:rPr>
              <a:t> </a:t>
            </a:r>
            <a:r>
              <a:rPr lang="en-US" sz="2400" dirty="0" err="1">
                <a:sym typeface="Symbol" panose="05050102010706020507" pitchFamily="18" charset="2"/>
              </a:rPr>
              <a:t>Chọn</a:t>
            </a:r>
            <a:r>
              <a:rPr lang="en-US" sz="2400" dirty="0"/>
              <a:t> </a:t>
            </a:r>
            <a:r>
              <a:rPr lang="en-US" sz="2400" dirty="0" err="1"/>
              <a:t>tập</a:t>
            </a:r>
            <a:r>
              <a:rPr lang="en-US" sz="2400" dirty="0"/>
              <a:t> tin </a:t>
            </a:r>
            <a:r>
              <a:rPr lang="en-US" sz="2400" dirty="0" err="1"/>
              <a:t>từ</a:t>
            </a:r>
            <a:r>
              <a:rPr lang="en-US" sz="2400" dirty="0"/>
              <a:t> </a:t>
            </a:r>
            <a:r>
              <a:rPr lang="en-US" sz="2400" dirty="0" err="1"/>
              <a:t>danh</a:t>
            </a:r>
            <a:r>
              <a:rPr lang="en-US" sz="2400" dirty="0"/>
              <a:t> </a:t>
            </a:r>
            <a:r>
              <a:rPr lang="en-US" sz="2400" dirty="0" err="1"/>
              <a:t>sách</a:t>
            </a:r>
            <a:r>
              <a:rPr lang="en-US" sz="2400" dirty="0"/>
              <a:t> Recent documents; </a:t>
            </a:r>
            <a:r>
              <a:rPr lang="en-US" sz="2400" dirty="0" err="1"/>
              <a:t>hoặc</a:t>
            </a:r>
            <a:endParaRPr lang="en-US" sz="2400" dirty="0"/>
          </a:p>
          <a:p>
            <a:pPr algn="just"/>
            <a:r>
              <a:rPr lang="en-US" sz="2400" dirty="0" err="1"/>
              <a:t>Chọn</a:t>
            </a:r>
            <a:r>
              <a:rPr lang="vi-VN" sz="2400" dirty="0"/>
              <a:t> t</a:t>
            </a:r>
            <a:r>
              <a:rPr lang="en-US" sz="2400" dirty="0" err="1"/>
              <a:t>hẻ</a:t>
            </a:r>
            <a:r>
              <a:rPr lang="vi-VN" sz="2400" dirty="0"/>
              <a:t> </a:t>
            </a:r>
            <a:r>
              <a:rPr lang="en-US" sz="2400" dirty="0"/>
              <a:t>File </a:t>
            </a:r>
            <a:r>
              <a:rPr lang="vi-VN" sz="2400" dirty="0">
                <a:sym typeface="Symbol" panose="05050102010706020507" pitchFamily="18" charset="2"/>
              </a:rPr>
              <a:t></a:t>
            </a:r>
            <a:r>
              <a:rPr lang="en-US" sz="2400" dirty="0">
                <a:sym typeface="Symbol" panose="05050102010706020507" pitchFamily="18" charset="2"/>
              </a:rPr>
              <a:t> </a:t>
            </a:r>
            <a:r>
              <a:rPr lang="en-US" sz="2400" dirty="0" err="1">
                <a:sym typeface="Symbol" panose="05050102010706020507" pitchFamily="18" charset="2"/>
              </a:rPr>
              <a:t>Chọn</a:t>
            </a:r>
            <a:r>
              <a:rPr lang="vi-VN" sz="2400" dirty="0"/>
              <a:t> </a:t>
            </a:r>
            <a:r>
              <a:rPr lang="en-US" sz="2400" dirty="0"/>
              <a:t>Open </a:t>
            </a:r>
            <a:r>
              <a:rPr lang="vi-VN" sz="2400" dirty="0">
                <a:sym typeface="Symbol" panose="05050102010706020507" pitchFamily="18" charset="2"/>
              </a:rPr>
              <a:t></a:t>
            </a:r>
            <a:r>
              <a:rPr lang="vi-VN" sz="2400" dirty="0"/>
              <a:t> </a:t>
            </a:r>
            <a:r>
              <a:rPr lang="en-US" sz="2400" dirty="0" err="1"/>
              <a:t>Chọn</a:t>
            </a:r>
            <a:r>
              <a:rPr lang="vi-VN" sz="2400" dirty="0"/>
              <a:t> </a:t>
            </a:r>
            <a:r>
              <a:rPr lang="en-US" sz="2400" dirty="0"/>
              <a:t>Browse</a:t>
            </a:r>
            <a:r>
              <a:rPr lang="vi-VN" sz="2400" dirty="0"/>
              <a:t> để chọn t</a:t>
            </a:r>
            <a:r>
              <a:rPr lang="en-US" sz="2400" dirty="0"/>
              <a:t>ậ</a:t>
            </a:r>
            <a:r>
              <a:rPr lang="vi-VN" sz="2400" dirty="0"/>
              <a:t>p </a:t>
            </a:r>
            <a:r>
              <a:rPr lang="en-US" sz="2400" dirty="0"/>
              <a:t>tin </a:t>
            </a:r>
            <a:r>
              <a:rPr lang="vi-VN" sz="2400" dirty="0"/>
              <a:t>bằng hộp thoại </a:t>
            </a:r>
            <a:r>
              <a:rPr lang="en-US" sz="2400" dirty="0"/>
              <a:t>Open</a:t>
            </a:r>
            <a:endParaRPr lang="vi-VN" sz="2400" dirty="0"/>
          </a:p>
          <a:p>
            <a:pPr algn="just"/>
            <a:r>
              <a:rPr lang="vi-VN" sz="2400" dirty="0"/>
              <a:t>Nhấn C</a:t>
            </a:r>
            <a:r>
              <a:rPr lang="en-US" sz="2400" dirty="0" err="1"/>
              <a:t>trl</a:t>
            </a:r>
            <a:r>
              <a:rPr lang="vi-VN" sz="2400" dirty="0"/>
              <a:t>+O hoặc C</a:t>
            </a:r>
            <a:r>
              <a:rPr lang="en-US" sz="2400" dirty="0" err="1"/>
              <a:t>trl</a:t>
            </a:r>
            <a:r>
              <a:rPr lang="vi-VN" sz="2400" dirty="0"/>
              <a:t>+F12 </a:t>
            </a:r>
            <a:r>
              <a:rPr lang="en-US" sz="2400" dirty="0">
                <a:sym typeface="Symbol" panose="05050102010706020507" pitchFamily="18" charset="2"/>
              </a:rPr>
              <a:t> </a:t>
            </a:r>
            <a:r>
              <a:rPr lang="vi-VN" sz="2400" dirty="0"/>
              <a:t>điều hướng đến vị trí của t</a:t>
            </a:r>
            <a:r>
              <a:rPr lang="en-US" sz="2400" dirty="0"/>
              <a:t>ậ</a:t>
            </a:r>
            <a:r>
              <a:rPr lang="vi-VN" sz="2400" dirty="0"/>
              <a:t>p</a:t>
            </a:r>
            <a:r>
              <a:rPr lang="en-US" sz="2400" dirty="0"/>
              <a:t> tin.</a:t>
            </a:r>
          </a:p>
          <a:p>
            <a:pPr algn="just"/>
            <a:endParaRPr lang="en-US" sz="2400" dirty="0"/>
          </a:p>
          <a:p>
            <a:pPr marL="0" indent="0" algn="just">
              <a:buNone/>
            </a:pPr>
            <a:endParaRPr lang="en-US" sz="2400" dirty="0"/>
          </a:p>
        </p:txBody>
      </p:sp>
      <p:pic>
        <p:nvPicPr>
          <p:cNvPr id="6" name="Picture 5" descr="\\CCISERVER\Common\Publishing\Working\In Development\7500 IC3 GS5\KA\KA L02\Word\wd-035.png"/>
          <p:cNvPicPr/>
          <p:nvPr/>
        </p:nvPicPr>
        <p:blipFill>
          <a:blip r:embed="rId2">
            <a:extLst>
              <a:ext uri="{28A0092B-C50C-407E-A947-70E740481C1C}">
                <a14:useLocalDpi xmlns:a14="http://schemas.microsoft.com/office/drawing/2010/main" val="0"/>
              </a:ext>
            </a:extLst>
          </a:blip>
          <a:srcRect/>
          <a:stretch>
            <a:fillRect/>
          </a:stretch>
        </p:blipFill>
        <p:spPr bwMode="auto">
          <a:xfrm>
            <a:off x="760194" y="3401217"/>
            <a:ext cx="4473271" cy="1290638"/>
          </a:xfrm>
          <a:prstGeom prst="rect">
            <a:avLst/>
          </a:prstGeom>
          <a:noFill/>
          <a:ln>
            <a:noFill/>
          </a:ln>
        </p:spPr>
      </p:pic>
      <p:pic>
        <p:nvPicPr>
          <p:cNvPr id="10" name="Picture 9" descr="\\CCISERVER\Common\Publishing\Working\In Development\7500 IC3 GS5\KA\KA L02\Word\wd-026.png">
            <a:extLst>
              <a:ext uri="{FF2B5EF4-FFF2-40B4-BE49-F238E27FC236}">
                <a16:creationId xmlns:a16="http://schemas.microsoft.com/office/drawing/2014/main" id="{DAE3873A-27F2-49EA-B7A2-2DAFCB03B5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117" y="1592423"/>
            <a:ext cx="3103883" cy="2194560"/>
          </a:xfrm>
          <a:prstGeom prst="rect">
            <a:avLst/>
          </a:prstGeom>
          <a:noFill/>
          <a:ln>
            <a:noFill/>
          </a:ln>
        </p:spPr>
      </p:pic>
    </p:spTree>
    <p:extLst>
      <p:ext uri="{BB962C8B-B14F-4D97-AF65-F5344CB8AC3E}">
        <p14:creationId xmlns:p14="http://schemas.microsoft.com/office/powerpoint/2010/main" val="27416885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tập</a:t>
            </a:r>
            <a:r>
              <a:rPr lang="en-US" dirty="0"/>
              <a:t> tin</a:t>
            </a:r>
          </a:p>
        </p:txBody>
      </p:sp>
      <p:sp>
        <p:nvSpPr>
          <p:cNvPr id="3" name="Content Placeholder 2"/>
          <p:cNvSpPr>
            <a:spLocks noGrp="1"/>
          </p:cNvSpPr>
          <p:nvPr>
            <p:ph idx="1"/>
          </p:nvPr>
        </p:nvSpPr>
        <p:spPr>
          <a:xfrm>
            <a:off x="746235" y="1268016"/>
            <a:ext cx="8179019" cy="3305573"/>
          </a:xfrm>
        </p:spPr>
        <p:txBody>
          <a:bodyPr>
            <a:normAutofit/>
          </a:bodyPr>
          <a:lstStyle/>
          <a:p>
            <a:r>
              <a:rPr lang="vi-VN" dirty="0"/>
              <a:t>Chế độ </a:t>
            </a:r>
            <a:r>
              <a:rPr lang="en-US" dirty="0"/>
              <a:t>Read-only </a:t>
            </a:r>
            <a:r>
              <a:rPr lang="vi-VN" dirty="0"/>
              <a:t>và Chế độ </a:t>
            </a:r>
            <a:r>
              <a:rPr lang="en-US" dirty="0"/>
              <a:t>Protected View</a:t>
            </a:r>
            <a:endParaRPr lang="vi-VN" dirty="0"/>
          </a:p>
          <a:p>
            <a:pPr lvl="1" algn="just"/>
            <a:r>
              <a:rPr lang="vi-VN" dirty="0"/>
              <a:t>Khi mở một tài liệu nhận được qua Internet, Word sẽ mở ở Chế độ </a:t>
            </a:r>
            <a:r>
              <a:rPr lang="en-US" dirty="0"/>
              <a:t>Protected Mode</a:t>
            </a:r>
          </a:p>
        </p:txBody>
      </p:sp>
      <p:pic>
        <p:nvPicPr>
          <p:cNvPr id="6" name="Picture 5" descr="\\CCISERVER\Common\Publishing\Working\In Development\7500 IC3 GS5\KA\KA L02\Word\wd-027.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2609761" y="2611991"/>
            <a:ext cx="4274515" cy="2257665"/>
          </a:xfrm>
          <a:prstGeom prst="rect">
            <a:avLst/>
          </a:prstGeom>
          <a:noFill/>
          <a:ln>
            <a:noFill/>
          </a:ln>
        </p:spPr>
      </p:pic>
    </p:spTree>
    <p:extLst>
      <p:ext uri="{BB962C8B-B14F-4D97-AF65-F5344CB8AC3E}">
        <p14:creationId xmlns:p14="http://schemas.microsoft.com/office/powerpoint/2010/main" val="36396857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ứng</a:t>
            </a:r>
            <a:r>
              <a:rPr lang="en-US" dirty="0"/>
              <a:t> </a:t>
            </a:r>
            <a:r>
              <a:rPr lang="en-US" dirty="0" err="1"/>
              <a:t>dụng</a:t>
            </a:r>
            <a:endParaRPr lang="en-US" dirty="0"/>
          </a:p>
        </p:txBody>
      </p:sp>
      <p:sp>
        <p:nvSpPr>
          <p:cNvPr id="3" name="Content Placeholder 2"/>
          <p:cNvSpPr>
            <a:spLocks noGrp="1"/>
          </p:cNvSpPr>
          <p:nvPr>
            <p:ph idx="1"/>
          </p:nvPr>
        </p:nvSpPr>
        <p:spPr>
          <a:xfrm>
            <a:off x="404037" y="1268017"/>
            <a:ext cx="5054871" cy="3364706"/>
          </a:xfrm>
        </p:spPr>
        <p:txBody>
          <a:bodyPr>
            <a:normAutofit/>
          </a:bodyPr>
          <a:lstStyle/>
          <a:p>
            <a:pPr algn="just"/>
            <a:r>
              <a:rPr lang="vi-VN" dirty="0"/>
              <a:t>Xử lý văn bản</a:t>
            </a:r>
            <a:r>
              <a:rPr lang="en-US" dirty="0"/>
              <a:t> (Word Processing)</a:t>
            </a:r>
            <a:endParaRPr lang="vi-VN" dirty="0"/>
          </a:p>
          <a:p>
            <a:pPr lvl="1" algn="just"/>
            <a:r>
              <a:rPr lang="vi-VN" dirty="0"/>
              <a:t>Tạo, chỉnh sửa, lưu, định dạng và in tài liệu</a:t>
            </a:r>
          </a:p>
          <a:p>
            <a:pPr lvl="1" algn="just"/>
            <a:r>
              <a:rPr lang="vi-VN" dirty="0"/>
              <a:t>Cho phép chèn ảnh và các đối tượng khác</a:t>
            </a:r>
          </a:p>
          <a:p>
            <a:pPr lvl="1" algn="just"/>
            <a:r>
              <a:rPr lang="vi-VN" dirty="0"/>
              <a:t>Ví dụ: thư, </a:t>
            </a:r>
            <a:r>
              <a:rPr lang="en-US" dirty="0"/>
              <a:t>bản </a:t>
            </a:r>
            <a:r>
              <a:rPr lang="vi-VN" dirty="0"/>
              <a:t>ghi nhớ, hóa đơn, fax, bài viết và đôi khi là các trang web cơ bản, bản tin, biểu mẫu, tài liệu quảng cáo hoặc tờ rơi</a:t>
            </a:r>
            <a:endParaRPr lang="en-US" dirty="0"/>
          </a:p>
        </p:txBody>
      </p:sp>
      <p:grpSp>
        <p:nvGrpSpPr>
          <p:cNvPr id="6" name="Canvas 17"/>
          <p:cNvGrpSpPr/>
          <p:nvPr/>
        </p:nvGrpSpPr>
        <p:grpSpPr>
          <a:xfrm>
            <a:off x="5576146" y="1870500"/>
            <a:ext cx="3461187" cy="2457450"/>
            <a:chOff x="0" y="0"/>
            <a:chExt cx="4614916" cy="3276600"/>
          </a:xfrm>
        </p:grpSpPr>
        <p:sp>
          <p:nvSpPr>
            <p:cNvPr id="7" name="Rectangle 6"/>
            <p:cNvSpPr/>
            <p:nvPr/>
          </p:nvSpPr>
          <p:spPr>
            <a:xfrm>
              <a:off x="0" y="0"/>
              <a:ext cx="4614545" cy="3276600"/>
            </a:xfrm>
            <a:prstGeom prst="rect">
              <a:avLst/>
            </a:prstGeom>
            <a:noFill/>
          </p:spPr>
        </p:sp>
        <p:pic>
          <p:nvPicPr>
            <p:cNvPr id="8" name="Picture 7"/>
            <p:cNvPicPr preferRelativeResize="0">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3922" y="0"/>
              <a:ext cx="2530994" cy="3276600"/>
            </a:xfrm>
            <a:prstGeom prst="rect">
              <a:avLst/>
            </a:prstGeom>
          </p:spPr>
        </p:pic>
        <p:pic>
          <p:nvPicPr>
            <p:cNvPr id="9" name="Picture 8"/>
            <p:cNvPicPr preferRelativeResize="0">
              <a:picLocks noChangeAspect="1"/>
            </p:cNvPicPr>
            <p:nvPr/>
          </p:nvPicPr>
          <p:blipFill rotWithShape="1">
            <a:blip r:embed="rId4" cstate="email">
              <a:extLst>
                <a:ext uri="{28A0092B-C50C-407E-A947-70E740481C1C}">
                  <a14:useLocalDpi xmlns:a14="http://schemas.microsoft.com/office/drawing/2010/main" val="0"/>
                </a:ext>
              </a:extLst>
            </a:blip>
            <a:srcRect l="-16" t="-9"/>
            <a:stretch/>
          </p:blipFill>
          <p:spPr>
            <a:xfrm>
              <a:off x="389061" y="1487635"/>
              <a:ext cx="2376657" cy="1712768"/>
            </a:xfrm>
            <a:prstGeom prst="rect">
              <a:avLst/>
            </a:prstGeom>
            <a:ln>
              <a:solidFill>
                <a:schemeClr val="bg1">
                  <a:lumMod val="75000"/>
                </a:schemeClr>
              </a:solidFill>
            </a:ln>
          </p:spPr>
        </p:pic>
        <p:pic>
          <p:nvPicPr>
            <p:cNvPr id="10" name="Picture 9"/>
            <p:cNvPicPr/>
            <p:nvPr/>
          </p:nvPicPr>
          <p:blipFill>
            <a:blip r:embed="rId5" cstate="email">
              <a:extLst>
                <a:ext uri="{28A0092B-C50C-407E-A947-70E740481C1C}">
                  <a14:useLocalDpi xmlns:a14="http://schemas.microsoft.com/office/drawing/2010/main" val="0"/>
                </a:ext>
              </a:extLst>
            </a:blip>
            <a:stretch>
              <a:fillRect/>
            </a:stretch>
          </p:blipFill>
          <p:spPr>
            <a:xfrm>
              <a:off x="0" y="46022"/>
              <a:ext cx="1460818" cy="1879701"/>
            </a:xfrm>
            <a:prstGeom prst="rect">
              <a:avLst/>
            </a:prstGeom>
          </p:spPr>
        </p:pic>
      </p:grpSp>
    </p:spTree>
    <p:extLst>
      <p:ext uri="{BB962C8B-B14F-4D97-AF65-F5344CB8AC3E}">
        <p14:creationId xmlns:p14="http://schemas.microsoft.com/office/powerpoint/2010/main" val="3368585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Thao </a:t>
            </a:r>
            <a:r>
              <a:rPr lang="en-US" dirty="0" err="1"/>
              <a:t>tác</a:t>
            </a:r>
            <a:r>
              <a:rPr lang="en-US" dirty="0"/>
              <a:t> </a:t>
            </a:r>
            <a:r>
              <a:rPr lang="en-US" dirty="0" err="1"/>
              <a:t>văn</a:t>
            </a:r>
            <a:r>
              <a:rPr lang="en-US" dirty="0"/>
              <a:t> bản</a:t>
            </a:r>
          </a:p>
        </p:txBody>
      </p:sp>
      <p:sp>
        <p:nvSpPr>
          <p:cNvPr id="3" name="Content Placeholder 2"/>
          <p:cNvSpPr>
            <a:spLocks noGrp="1"/>
          </p:cNvSpPr>
          <p:nvPr>
            <p:ph idx="1"/>
          </p:nvPr>
        </p:nvSpPr>
        <p:spPr>
          <a:xfrm>
            <a:off x="628650" y="1327150"/>
            <a:ext cx="7886700" cy="3305573"/>
          </a:xfrm>
        </p:spPr>
        <p:txBody>
          <a:bodyPr>
            <a:normAutofit/>
          </a:bodyPr>
          <a:lstStyle/>
          <a:p>
            <a:pPr algn="just"/>
            <a:r>
              <a:rPr lang="en-US" dirty="0" err="1"/>
              <a:t>Tùy</a:t>
            </a:r>
            <a:r>
              <a:rPr lang="en-US" dirty="0"/>
              <a:t> </a:t>
            </a:r>
            <a:r>
              <a:rPr lang="en-US" dirty="0" err="1"/>
              <a:t>chỉnh</a:t>
            </a:r>
            <a:r>
              <a:rPr lang="en-US" dirty="0"/>
              <a:t> </a:t>
            </a:r>
            <a:r>
              <a:rPr lang="en-US" dirty="0" err="1"/>
              <a:t>chế</a:t>
            </a:r>
            <a:r>
              <a:rPr lang="en-US" dirty="0"/>
              <a:t> </a:t>
            </a:r>
            <a:r>
              <a:rPr lang="en-US" dirty="0" err="1"/>
              <a:t>độ</a:t>
            </a:r>
            <a:r>
              <a:rPr lang="en-US" dirty="0"/>
              <a:t> View</a:t>
            </a:r>
          </a:p>
          <a:p>
            <a:pPr lvl="1" algn="just"/>
            <a:r>
              <a:rPr lang="en-US" dirty="0" err="1"/>
              <a:t>Sử</a:t>
            </a:r>
            <a:r>
              <a:rPr lang="en-US" dirty="0"/>
              <a:t> </a:t>
            </a:r>
            <a:r>
              <a:rPr lang="en-US" dirty="0" err="1"/>
              <a:t>dụng</a:t>
            </a:r>
            <a:r>
              <a:rPr lang="en-US" dirty="0"/>
              <a:t> </a:t>
            </a:r>
            <a:r>
              <a:rPr lang="en-US" dirty="0" err="1"/>
              <a:t>các</a:t>
            </a:r>
            <a:r>
              <a:rPr lang="en-US" dirty="0"/>
              <a:t> </a:t>
            </a:r>
            <a:r>
              <a:rPr lang="en-US" dirty="0" err="1"/>
              <a:t>tùy</a:t>
            </a:r>
            <a:r>
              <a:rPr lang="en-US" dirty="0"/>
              <a:t> </a:t>
            </a:r>
            <a:r>
              <a:rPr lang="en-US" dirty="0" err="1"/>
              <a:t>chọn</a:t>
            </a:r>
            <a:r>
              <a:rPr lang="en-US" dirty="0"/>
              <a:t> </a:t>
            </a:r>
            <a:r>
              <a:rPr lang="en-US" dirty="0" err="1"/>
              <a:t>trên</a:t>
            </a:r>
            <a:r>
              <a:rPr lang="en-US" dirty="0"/>
              <a:t> </a:t>
            </a:r>
            <a:r>
              <a:rPr lang="en-US" dirty="0" err="1"/>
              <a:t>thẻ</a:t>
            </a:r>
            <a:r>
              <a:rPr lang="en-US" dirty="0"/>
              <a:t> View </a:t>
            </a:r>
            <a:r>
              <a:rPr lang="en-US" dirty="0" err="1"/>
              <a:t>để</a:t>
            </a:r>
            <a:r>
              <a:rPr lang="en-US" dirty="0"/>
              <a:t> </a:t>
            </a:r>
            <a:r>
              <a:rPr lang="en-US" dirty="0" err="1"/>
              <a:t>điều</a:t>
            </a:r>
            <a:r>
              <a:rPr lang="en-US" dirty="0"/>
              <a:t> </a:t>
            </a:r>
            <a:r>
              <a:rPr lang="en-US" dirty="0" err="1"/>
              <a:t>chỉnh</a:t>
            </a:r>
            <a:r>
              <a:rPr lang="en-US" dirty="0"/>
              <a:t> </a:t>
            </a:r>
            <a:r>
              <a:rPr lang="en-US" dirty="0" err="1"/>
              <a:t>cách</a:t>
            </a:r>
            <a:r>
              <a:rPr lang="en-US" dirty="0"/>
              <a:t> </a:t>
            </a:r>
            <a:r>
              <a:rPr lang="en-US" dirty="0" err="1"/>
              <a:t>hiển</a:t>
            </a:r>
            <a:r>
              <a:rPr lang="en-US" dirty="0"/>
              <a:t> </a:t>
            </a:r>
            <a:r>
              <a:rPr lang="en-US" dirty="0" err="1"/>
              <a:t>thị</a:t>
            </a:r>
            <a:r>
              <a:rPr lang="en-US" dirty="0"/>
              <a:t> </a:t>
            </a:r>
            <a:r>
              <a:rPr lang="en-US" dirty="0" err="1"/>
              <a:t>tài</a:t>
            </a:r>
            <a:r>
              <a:rPr lang="en-US" dirty="0"/>
              <a:t> </a:t>
            </a:r>
            <a:r>
              <a:rPr lang="en-US" dirty="0" err="1"/>
              <a:t>liệu</a:t>
            </a:r>
            <a:endParaRPr lang="en-US" dirty="0"/>
          </a:p>
          <a:p>
            <a:pPr lvl="1" algn="just"/>
            <a:r>
              <a:rPr lang="en-US" dirty="0" err="1"/>
              <a:t>Hoặc</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nút</a:t>
            </a:r>
            <a:r>
              <a:rPr lang="en-US" dirty="0"/>
              <a:t> </a:t>
            </a:r>
            <a:r>
              <a:rPr lang="en-US" dirty="0" err="1"/>
              <a:t>trong</a:t>
            </a:r>
            <a:r>
              <a:rPr lang="en-US" dirty="0"/>
              <a:t> </a:t>
            </a:r>
            <a:r>
              <a:rPr lang="en-US" dirty="0" err="1"/>
              <a:t>thanh</a:t>
            </a:r>
            <a:r>
              <a:rPr lang="en-US" dirty="0"/>
              <a:t> Status</a:t>
            </a:r>
          </a:p>
        </p:txBody>
      </p:sp>
      <p:pic>
        <p:nvPicPr>
          <p:cNvPr id="6" name="Picture 5" descr="\\CCISERVER\Common\Publishing\Working\In Development\7500 IC3 GS5\KA\KA L02\Word Screens\wd-0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01" y="3182759"/>
            <a:ext cx="2156704" cy="987338"/>
          </a:xfrm>
          <a:prstGeom prst="rect">
            <a:avLst/>
          </a:prstGeom>
          <a:noFill/>
          <a:ln>
            <a:noFill/>
          </a:ln>
        </p:spPr>
      </p:pic>
      <p:grpSp>
        <p:nvGrpSpPr>
          <p:cNvPr id="7" name="Group 6"/>
          <p:cNvGrpSpPr>
            <a:grpSpLocks noChangeAspect="1"/>
          </p:cNvGrpSpPr>
          <p:nvPr/>
        </p:nvGrpSpPr>
        <p:grpSpPr>
          <a:xfrm>
            <a:off x="5005624" y="3207936"/>
            <a:ext cx="1555681" cy="962161"/>
            <a:chOff x="1863420" y="3016251"/>
            <a:chExt cx="1085105" cy="671118"/>
          </a:xfrm>
        </p:grpSpPr>
        <p:pic>
          <p:nvPicPr>
            <p:cNvPr id="8" name="Picture 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70" y="3513367"/>
              <a:ext cx="896112" cy="174002"/>
            </a:xfrm>
            <a:prstGeom prst="rect">
              <a:avLst/>
            </a:prstGeom>
          </p:spPr>
        </p:pic>
        <p:sp>
          <p:nvSpPr>
            <p:cNvPr id="9" name="Text Box 70"/>
            <p:cNvSpPr txBox="1"/>
            <p:nvPr/>
          </p:nvSpPr>
          <p:spPr>
            <a:xfrm>
              <a:off x="1863420" y="3016251"/>
              <a:ext cx="1085105" cy="3511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tabLst>
                  <a:tab pos="642938" algn="ctr"/>
                  <a:tab pos="1114425" algn="ctr"/>
                </a:tabLst>
              </a:pPr>
              <a:r>
                <a:rPr lang="en-US" sz="900" b="1" dirty="0">
                  <a:latin typeface="Arial" panose="020B0604020202020204" pitchFamily="34" charset="0"/>
                  <a:ea typeface="Times New Roman" panose="02020603050405020304" pitchFamily="18" charset="0"/>
                  <a:cs typeface="Arial" panose="020B0604020202020204" pitchFamily="34" charset="0"/>
                </a:rPr>
                <a:t>Read	Print	Web</a:t>
              </a:r>
            </a:p>
            <a:p>
              <a:pPr algn="just">
                <a:tabLst>
                  <a:tab pos="642938" algn="ctr"/>
                  <a:tab pos="1114425" algn="ctr"/>
                </a:tabLst>
              </a:pPr>
              <a:r>
                <a:rPr lang="en-US" sz="900" b="1" dirty="0">
                  <a:latin typeface="Arial" panose="020B0604020202020204" pitchFamily="34" charset="0"/>
                  <a:ea typeface="Times New Roman" panose="02020603050405020304" pitchFamily="18" charset="0"/>
                  <a:cs typeface="Arial" panose="020B0604020202020204" pitchFamily="34" charset="0"/>
                </a:rPr>
                <a:t>Mode	Layout	Layout</a:t>
              </a:r>
            </a:p>
          </p:txBody>
        </p:sp>
        <p:grpSp>
          <p:nvGrpSpPr>
            <p:cNvPr id="10" name="Group 9"/>
            <p:cNvGrpSpPr/>
            <p:nvPr/>
          </p:nvGrpSpPr>
          <p:grpSpPr>
            <a:xfrm>
              <a:off x="2021386" y="3301718"/>
              <a:ext cx="665053" cy="227278"/>
              <a:chOff x="988397" y="359418"/>
              <a:chExt cx="665053" cy="227278"/>
            </a:xfrm>
          </p:grpSpPr>
          <p:cxnSp>
            <p:nvCxnSpPr>
              <p:cNvPr id="11" name="Straight Arrow Connector 10"/>
              <p:cNvCxnSpPr/>
              <p:nvPr/>
            </p:nvCxnSpPr>
            <p:spPr>
              <a:xfrm>
                <a:off x="988397" y="359418"/>
                <a:ext cx="0" cy="227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1321341" y="359701"/>
                <a:ext cx="0" cy="2266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653450" y="359455"/>
                <a:ext cx="0" cy="2266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4056709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Thao </a:t>
            </a:r>
            <a:r>
              <a:rPr lang="en-US" dirty="0" err="1"/>
              <a:t>tác</a:t>
            </a:r>
            <a:r>
              <a:rPr lang="en-US" dirty="0"/>
              <a:t> </a:t>
            </a:r>
            <a:r>
              <a:rPr lang="en-US" dirty="0" err="1"/>
              <a:t>văn</a:t>
            </a:r>
            <a:r>
              <a:rPr lang="en-US" dirty="0"/>
              <a:t> bản</a:t>
            </a:r>
          </a:p>
        </p:txBody>
      </p:sp>
      <p:sp>
        <p:nvSpPr>
          <p:cNvPr id="3" name="Content Placeholder 2"/>
          <p:cNvSpPr>
            <a:spLocks noGrp="1"/>
          </p:cNvSpPr>
          <p:nvPr>
            <p:ph idx="1"/>
          </p:nvPr>
        </p:nvSpPr>
        <p:spPr>
          <a:xfrm>
            <a:off x="628650" y="1327150"/>
            <a:ext cx="7886700" cy="3305573"/>
          </a:xfrm>
        </p:spPr>
        <p:txBody>
          <a:bodyPr>
            <a:normAutofit/>
          </a:bodyPr>
          <a:lstStyle/>
          <a:p>
            <a:r>
              <a:rPr lang="en-US" dirty="0" err="1"/>
              <a:t>Điều</a:t>
            </a:r>
            <a:r>
              <a:rPr lang="en-US" dirty="0"/>
              <a:t> </a:t>
            </a:r>
            <a:r>
              <a:rPr lang="en-US" dirty="0" err="1"/>
              <a:t>chỉnh</a:t>
            </a:r>
            <a:r>
              <a:rPr lang="en-US" dirty="0"/>
              <a:t> thu </a:t>
            </a:r>
            <a:r>
              <a:rPr lang="en-US" dirty="0" err="1"/>
              <a:t>phóng</a:t>
            </a:r>
            <a:endParaRPr lang="en-US" dirty="0"/>
          </a:p>
          <a:p>
            <a:pPr lvl="1" algn="just"/>
            <a:r>
              <a:rPr lang="en-US" dirty="0" err="1"/>
              <a:t>Để</a:t>
            </a:r>
            <a:r>
              <a:rPr lang="en-US" dirty="0"/>
              <a:t> </a:t>
            </a:r>
            <a:r>
              <a:rPr lang="en-US" dirty="0" err="1"/>
              <a:t>điều</a:t>
            </a:r>
            <a:r>
              <a:rPr lang="en-US" dirty="0"/>
              <a:t> </a:t>
            </a:r>
            <a:r>
              <a:rPr lang="en-US" dirty="0" err="1"/>
              <a:t>chỉnh</a:t>
            </a:r>
            <a:r>
              <a:rPr lang="en-US" dirty="0"/>
              <a:t> thu </a:t>
            </a:r>
            <a:r>
              <a:rPr lang="en-US" dirty="0" err="1"/>
              <a:t>phóng</a:t>
            </a:r>
            <a:r>
              <a:rPr lang="en-US" dirty="0"/>
              <a:t>, </a:t>
            </a:r>
            <a:r>
              <a:rPr lang="en-US" dirty="0" err="1"/>
              <a:t>nhấp</a:t>
            </a:r>
            <a:r>
              <a:rPr lang="en-US" dirty="0"/>
              <a:t> </a:t>
            </a:r>
            <a:r>
              <a:rPr lang="en-US" dirty="0" err="1"/>
              <a:t>vào</a:t>
            </a:r>
            <a:r>
              <a:rPr lang="en-US" dirty="0"/>
              <a:t> </a:t>
            </a:r>
            <a:r>
              <a:rPr lang="en-US" dirty="0" err="1"/>
              <a:t>một</a:t>
            </a:r>
            <a:r>
              <a:rPr lang="en-US" dirty="0"/>
              <a:t> </a:t>
            </a:r>
            <a:r>
              <a:rPr lang="en-US" dirty="0" err="1"/>
              <a:t>tùy</a:t>
            </a:r>
            <a:r>
              <a:rPr lang="en-US" dirty="0"/>
              <a:t> </a:t>
            </a:r>
            <a:r>
              <a:rPr lang="en-US" dirty="0" err="1"/>
              <a:t>chọn</a:t>
            </a:r>
            <a:r>
              <a:rPr lang="en-US" dirty="0"/>
              <a:t> </a:t>
            </a:r>
            <a:r>
              <a:rPr lang="en-US" dirty="0" err="1"/>
              <a:t>trong</a:t>
            </a:r>
            <a:r>
              <a:rPr lang="en-US" dirty="0"/>
              <a:t> </a:t>
            </a:r>
            <a:r>
              <a:rPr lang="en-US" dirty="0" err="1"/>
              <a:t>khu</a:t>
            </a:r>
            <a:r>
              <a:rPr lang="en-US" dirty="0"/>
              <a:t> </a:t>
            </a:r>
            <a:r>
              <a:rPr lang="en-US" dirty="0" err="1"/>
              <a:t>vực</a:t>
            </a:r>
            <a:r>
              <a:rPr lang="en-US" dirty="0"/>
              <a:t> thu </a:t>
            </a:r>
            <a:r>
              <a:rPr lang="en-US" dirty="0" err="1"/>
              <a:t>phóng</a:t>
            </a:r>
            <a:r>
              <a:rPr lang="en-US" dirty="0"/>
              <a:t> </a:t>
            </a:r>
            <a:r>
              <a:rPr lang="en-US" dirty="0" err="1"/>
              <a:t>trên</a:t>
            </a:r>
            <a:r>
              <a:rPr lang="en-US" dirty="0"/>
              <a:t> </a:t>
            </a:r>
            <a:r>
              <a:rPr lang="en-US" dirty="0" err="1"/>
              <a:t>thanh</a:t>
            </a:r>
            <a:r>
              <a:rPr lang="en-US" dirty="0"/>
              <a:t> </a:t>
            </a:r>
            <a:r>
              <a:rPr lang="en-US" dirty="0" err="1"/>
              <a:t>trạng</a:t>
            </a:r>
            <a:r>
              <a:rPr lang="en-US" dirty="0"/>
              <a:t> </a:t>
            </a:r>
            <a:r>
              <a:rPr lang="en-US" dirty="0" err="1"/>
              <a:t>thái</a:t>
            </a:r>
            <a:endParaRPr lang="en-US" dirty="0"/>
          </a:p>
          <a:p>
            <a:pPr lvl="1" algn="just"/>
            <a:r>
              <a:rPr lang="en-US" dirty="0" err="1"/>
              <a:t>Nhấp</a:t>
            </a:r>
            <a:r>
              <a:rPr lang="en-US" dirty="0"/>
              <a:t> </a:t>
            </a:r>
            <a:r>
              <a:rPr lang="en-US" dirty="0" err="1"/>
              <a:t>vào</a:t>
            </a:r>
            <a:r>
              <a:rPr lang="en-US" dirty="0"/>
              <a:t> </a:t>
            </a:r>
            <a:r>
              <a:rPr lang="en-US" dirty="0" err="1"/>
              <a:t>nút</a:t>
            </a:r>
            <a:r>
              <a:rPr lang="en-US" dirty="0"/>
              <a:t> Zoom level </a:t>
            </a:r>
            <a:r>
              <a:rPr lang="en-US" dirty="0" err="1"/>
              <a:t>để</a:t>
            </a:r>
            <a:r>
              <a:rPr lang="en-US" dirty="0"/>
              <a:t> </a:t>
            </a:r>
            <a:r>
              <a:rPr lang="en-US" dirty="0" err="1"/>
              <a:t>mở</a:t>
            </a:r>
            <a:r>
              <a:rPr lang="en-US" dirty="0"/>
              <a:t> </a:t>
            </a:r>
            <a:r>
              <a:rPr lang="en-US" dirty="0" err="1"/>
              <a:t>hộp</a:t>
            </a:r>
            <a:r>
              <a:rPr lang="en-US" dirty="0"/>
              <a:t> </a:t>
            </a:r>
            <a:r>
              <a:rPr lang="en-US" dirty="0" err="1"/>
              <a:t>thoại</a:t>
            </a:r>
            <a:r>
              <a:rPr lang="en-US" dirty="0"/>
              <a:t> Zoom</a:t>
            </a:r>
          </a:p>
        </p:txBody>
      </p:sp>
      <p:grpSp>
        <p:nvGrpSpPr>
          <p:cNvPr id="6" name="Canvas 26"/>
          <p:cNvGrpSpPr>
            <a:grpSpLocks noChangeAspect="1"/>
          </p:cNvGrpSpPr>
          <p:nvPr/>
        </p:nvGrpSpPr>
        <p:grpSpPr>
          <a:xfrm>
            <a:off x="2011509" y="3384376"/>
            <a:ext cx="2642135" cy="1060575"/>
            <a:chOff x="0" y="0"/>
            <a:chExt cx="2073910" cy="832485"/>
          </a:xfrm>
        </p:grpSpPr>
        <p:sp>
          <p:nvSpPr>
            <p:cNvPr id="7" name="Rectangle 6"/>
            <p:cNvSpPr/>
            <p:nvPr/>
          </p:nvSpPr>
          <p:spPr>
            <a:xfrm>
              <a:off x="0" y="0"/>
              <a:ext cx="2073910" cy="832485"/>
            </a:xfrm>
            <a:prstGeom prst="rect">
              <a:avLst/>
            </a:prstGeom>
          </p:spPr>
        </p:sp>
        <p:pic>
          <p:nvPicPr>
            <p:cNvPr id="8" name="Picture 7" descr="\\CCISERVER\Common\Publishing\Working\In Development\7500 IC3 GS5\KA\KA L02\Word Screens\wd-089.png"/>
            <p:cNvPicPr preferRelativeResize="0"/>
            <p:nvPr/>
          </p:nvPicPr>
          <p:blipFill>
            <a:blip r:embed="rId2">
              <a:extLst>
                <a:ext uri="{28A0092B-C50C-407E-A947-70E740481C1C}">
                  <a14:useLocalDpi xmlns:a14="http://schemas.microsoft.com/office/drawing/2010/main" val="0"/>
                </a:ext>
              </a:extLst>
            </a:blip>
            <a:srcRect/>
            <a:stretch>
              <a:fillRect/>
            </a:stretch>
          </p:blipFill>
          <p:spPr bwMode="auto">
            <a:xfrm>
              <a:off x="62733" y="316477"/>
              <a:ext cx="1709928" cy="192024"/>
            </a:xfrm>
            <a:prstGeom prst="rect">
              <a:avLst/>
            </a:prstGeom>
            <a:noFill/>
            <a:ln>
              <a:noFill/>
            </a:ln>
          </p:spPr>
        </p:pic>
        <p:cxnSp>
          <p:nvCxnSpPr>
            <p:cNvPr id="9" name="AutoShape 2034"/>
            <p:cNvCxnSpPr>
              <a:cxnSpLocks noChangeShapeType="1"/>
            </p:cNvCxnSpPr>
            <p:nvPr/>
          </p:nvCxnSpPr>
          <p:spPr bwMode="auto">
            <a:xfrm>
              <a:off x="147677" y="109997"/>
              <a:ext cx="1270"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2035"/>
            <p:cNvCxnSpPr>
              <a:cxnSpLocks noChangeShapeType="1"/>
            </p:cNvCxnSpPr>
            <p:nvPr/>
          </p:nvCxnSpPr>
          <p:spPr bwMode="auto">
            <a:xfrm>
              <a:off x="1239971" y="109997"/>
              <a:ext cx="1270"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Text Box 2036"/>
            <p:cNvSpPr txBox="1">
              <a:spLocks noChangeArrowheads="1"/>
            </p:cNvSpPr>
            <p:nvPr/>
          </p:nvSpPr>
          <p:spPr bwMode="auto">
            <a:xfrm>
              <a:off x="24584" y="7317"/>
              <a:ext cx="579330" cy="138912"/>
            </a:xfrm>
            <a:prstGeom prst="rect">
              <a:avLst/>
            </a:prstGeom>
            <a:solidFill>
              <a:schemeClr val="bg1"/>
            </a:solidFill>
            <a:ln>
              <a:noFill/>
            </a:ln>
          </p:spPr>
          <p:txBody>
            <a:bodyPr rot="0" vert="horz" wrap="square" lIns="19050" tIns="19050" rIns="19050" bIns="19050" anchor="t" anchorCtr="0" upright="1">
              <a:sp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Zoom Out</a:t>
              </a:r>
            </a:p>
          </p:txBody>
        </p:sp>
        <p:cxnSp>
          <p:nvCxnSpPr>
            <p:cNvPr id="12" name="AutoShape 2037"/>
            <p:cNvCxnSpPr>
              <a:cxnSpLocks noChangeShapeType="1"/>
            </p:cNvCxnSpPr>
            <p:nvPr/>
          </p:nvCxnSpPr>
          <p:spPr bwMode="auto">
            <a:xfrm flipV="1">
              <a:off x="1534754" y="462627"/>
              <a:ext cx="1270" cy="3016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2038"/>
            <p:cNvCxnSpPr>
              <a:cxnSpLocks noChangeShapeType="1"/>
            </p:cNvCxnSpPr>
            <p:nvPr/>
          </p:nvCxnSpPr>
          <p:spPr bwMode="auto">
            <a:xfrm flipV="1">
              <a:off x="697607" y="471212"/>
              <a:ext cx="1270" cy="3016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Text Box 2039"/>
            <p:cNvSpPr txBox="1">
              <a:spLocks noChangeArrowheads="1"/>
            </p:cNvSpPr>
            <p:nvPr/>
          </p:nvSpPr>
          <p:spPr bwMode="auto">
            <a:xfrm>
              <a:off x="538110" y="627132"/>
              <a:ext cx="658155" cy="158895"/>
            </a:xfrm>
            <a:prstGeom prst="rect">
              <a:avLst/>
            </a:prstGeom>
            <a:solidFill>
              <a:schemeClr val="bg1"/>
            </a:solidFill>
            <a:ln>
              <a:noFill/>
            </a:ln>
          </p:spPr>
          <p:txBody>
            <a:bodyPr rot="0" vert="horz" wrap="square" lIns="19050" tIns="19050" rIns="19050" bIns="19050" anchor="t" anchorCtr="0" upright="1">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Zoom slider</a:t>
              </a:r>
            </a:p>
          </p:txBody>
        </p:sp>
        <p:sp>
          <p:nvSpPr>
            <p:cNvPr id="15" name="Text Box 2040"/>
            <p:cNvSpPr txBox="1">
              <a:spLocks noChangeArrowheads="1"/>
            </p:cNvSpPr>
            <p:nvPr/>
          </p:nvSpPr>
          <p:spPr bwMode="auto">
            <a:xfrm>
              <a:off x="1135335" y="5956"/>
              <a:ext cx="465399" cy="182879"/>
            </a:xfrm>
            <a:prstGeom prst="rect">
              <a:avLst/>
            </a:prstGeom>
            <a:solidFill>
              <a:schemeClr val="bg1"/>
            </a:solidFill>
            <a:ln>
              <a:noFill/>
            </a:ln>
          </p:spPr>
          <p:txBody>
            <a:bodyPr rot="0" vert="horz" wrap="square" lIns="19050" tIns="19050" rIns="19050" bIns="19050" anchor="t" anchorCtr="0" upright="1">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Zoom In</a:t>
              </a:r>
            </a:p>
          </p:txBody>
        </p:sp>
        <p:sp>
          <p:nvSpPr>
            <p:cNvPr id="16" name="Text Box 2041"/>
            <p:cNvSpPr txBox="1">
              <a:spLocks noChangeArrowheads="1"/>
            </p:cNvSpPr>
            <p:nvPr/>
          </p:nvSpPr>
          <p:spPr bwMode="auto">
            <a:xfrm>
              <a:off x="1394937" y="618496"/>
              <a:ext cx="628900" cy="181017"/>
            </a:xfrm>
            <a:prstGeom prst="rect">
              <a:avLst/>
            </a:prstGeom>
            <a:solidFill>
              <a:schemeClr val="bg1"/>
            </a:solidFill>
            <a:ln>
              <a:noFill/>
            </a:ln>
          </p:spPr>
          <p:txBody>
            <a:bodyPr rot="0" vert="horz" wrap="square" lIns="19050" tIns="19050" rIns="19050" bIns="19050" anchor="t" anchorCtr="0" upright="1">
              <a:noAutofit/>
            </a:bodyPr>
            <a:lstStyle/>
            <a:p>
              <a:pPr algn="just"/>
              <a:r>
                <a:rPr lang="en-US" sz="900" b="1" dirty="0">
                  <a:latin typeface="Arial" panose="020B0604020202020204" pitchFamily="34" charset="0"/>
                  <a:ea typeface="Times New Roman" panose="02020603050405020304" pitchFamily="18" charset="0"/>
                  <a:cs typeface="Arial" panose="020B0604020202020204" pitchFamily="34" charset="0"/>
                </a:rPr>
                <a:t>Zoom level</a:t>
              </a:r>
            </a:p>
          </p:txBody>
        </p:sp>
      </p:grpSp>
      <p:pic>
        <p:nvPicPr>
          <p:cNvPr id="17" name="Picture 16" descr="\\CCISERVER\Common\Publishing\Working\In Development\7500 IC3 GS5\KA\KA L02\Word Screens\wd-04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0097" y="2876477"/>
            <a:ext cx="2371112" cy="2194560"/>
          </a:xfrm>
          <a:prstGeom prst="rect">
            <a:avLst/>
          </a:prstGeom>
          <a:noFill/>
          <a:ln>
            <a:noFill/>
          </a:ln>
        </p:spPr>
      </p:pic>
    </p:spTree>
    <p:extLst>
      <p:ext uri="{BB962C8B-B14F-4D97-AF65-F5344CB8AC3E}">
        <p14:creationId xmlns:p14="http://schemas.microsoft.com/office/powerpoint/2010/main" val="32112353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Sử</a:t>
            </a:r>
            <a:r>
              <a:rPr lang="en-US" dirty="0"/>
              <a:t> </a:t>
            </a:r>
            <a:r>
              <a:rPr lang="en-US" dirty="0" err="1"/>
              <a:t>dụng</a:t>
            </a:r>
            <a:r>
              <a:rPr lang="en-US" dirty="0"/>
              <a:t> Cut, Copy, and Paste</a:t>
            </a:r>
          </a:p>
        </p:txBody>
      </p:sp>
      <p:sp>
        <p:nvSpPr>
          <p:cNvPr id="3" name="Content Placeholder 2"/>
          <p:cNvSpPr>
            <a:spLocks noGrp="1"/>
          </p:cNvSpPr>
          <p:nvPr>
            <p:ph idx="1"/>
          </p:nvPr>
        </p:nvSpPr>
        <p:spPr>
          <a:xfrm>
            <a:off x="94593" y="1327150"/>
            <a:ext cx="8807669" cy="3305573"/>
          </a:xfrm>
        </p:spPr>
        <p:txBody>
          <a:bodyPr>
            <a:normAutofit/>
          </a:bodyPr>
          <a:lstStyle/>
          <a:p>
            <a:r>
              <a:rPr lang="en-US" dirty="0" err="1"/>
              <a:t>Sử</a:t>
            </a:r>
            <a:r>
              <a:rPr lang="en-US" dirty="0"/>
              <a:t> </a:t>
            </a:r>
            <a:r>
              <a:rPr lang="en-US" dirty="0" err="1"/>
              <a:t>dụng</a:t>
            </a:r>
            <a:r>
              <a:rPr lang="en-US" dirty="0"/>
              <a:t> Cut, Copy </a:t>
            </a:r>
            <a:r>
              <a:rPr lang="en-US" dirty="0" err="1"/>
              <a:t>và</a:t>
            </a:r>
            <a:r>
              <a:rPr lang="en-US" dirty="0"/>
              <a:t> Paste</a:t>
            </a:r>
          </a:p>
          <a:p>
            <a:pPr lvl="1"/>
            <a:r>
              <a:rPr lang="en-US" dirty="0" err="1"/>
              <a:t>Để</a:t>
            </a:r>
            <a:r>
              <a:rPr lang="en-US" dirty="0"/>
              <a:t> </a:t>
            </a:r>
            <a:r>
              <a:rPr lang="en-US" dirty="0" err="1"/>
              <a:t>cắt</a:t>
            </a:r>
            <a:r>
              <a:rPr lang="en-US" dirty="0"/>
              <a:t>/di </a:t>
            </a:r>
            <a:r>
              <a:rPr lang="en-US" dirty="0" err="1"/>
              <a:t>chuyển</a:t>
            </a:r>
            <a:r>
              <a:rPr lang="en-US" dirty="0"/>
              <a:t> </a:t>
            </a:r>
            <a:r>
              <a:rPr lang="en-US" dirty="0" err="1"/>
              <a:t>một</a:t>
            </a:r>
            <a:r>
              <a:rPr lang="en-US" dirty="0"/>
              <a:t> </a:t>
            </a:r>
            <a:r>
              <a:rPr lang="en-US" dirty="0" err="1"/>
              <a:t>mục</a:t>
            </a:r>
            <a:r>
              <a:rPr lang="en-US" dirty="0"/>
              <a:t> </a:t>
            </a:r>
            <a:r>
              <a:rPr lang="en-US" dirty="0" err="1"/>
              <a:t>đã</a:t>
            </a:r>
            <a:r>
              <a:rPr lang="en-US" dirty="0"/>
              <a:t> </a:t>
            </a:r>
            <a:r>
              <a:rPr lang="en-US" dirty="0" err="1"/>
              <a:t>chọn</a:t>
            </a:r>
            <a:r>
              <a:rPr lang="en-US" dirty="0"/>
              <a:t>, </a:t>
            </a:r>
            <a:r>
              <a:rPr lang="en-US" dirty="0" err="1"/>
              <a:t>chọn</a:t>
            </a:r>
            <a:r>
              <a:rPr lang="en-US" dirty="0"/>
              <a:t>        </a:t>
            </a:r>
            <a:r>
              <a:rPr lang="en-US" dirty="0" err="1"/>
              <a:t>hoặc</a:t>
            </a:r>
            <a:r>
              <a:rPr lang="en-US" dirty="0"/>
              <a:t> </a:t>
            </a:r>
            <a:r>
              <a:rPr lang="en-US" dirty="0" err="1"/>
              <a:t>nhấn</a:t>
            </a:r>
            <a:r>
              <a:rPr lang="en-US" dirty="0"/>
              <a:t> </a:t>
            </a:r>
            <a:r>
              <a:rPr lang="en-US" dirty="0" err="1"/>
              <a:t>Ctrl+X</a:t>
            </a:r>
            <a:endParaRPr lang="en-US" dirty="0"/>
          </a:p>
          <a:p>
            <a:pPr lvl="1"/>
            <a:r>
              <a:rPr lang="en-US" dirty="0" err="1"/>
              <a:t>Để</a:t>
            </a:r>
            <a:r>
              <a:rPr lang="en-US" dirty="0"/>
              <a:t> </a:t>
            </a:r>
            <a:r>
              <a:rPr lang="en-US" dirty="0" err="1"/>
              <a:t>sao</a:t>
            </a:r>
            <a:r>
              <a:rPr lang="en-US" dirty="0"/>
              <a:t> </a:t>
            </a:r>
            <a:r>
              <a:rPr lang="en-US" dirty="0" err="1"/>
              <a:t>chép</a:t>
            </a:r>
            <a:r>
              <a:rPr lang="en-US" dirty="0"/>
              <a:t> </a:t>
            </a:r>
            <a:r>
              <a:rPr lang="en-US" dirty="0" err="1"/>
              <a:t>một</a:t>
            </a:r>
            <a:r>
              <a:rPr lang="en-US" dirty="0"/>
              <a:t> </a:t>
            </a:r>
            <a:r>
              <a:rPr lang="en-US" dirty="0" err="1"/>
              <a:t>mục</a:t>
            </a:r>
            <a:r>
              <a:rPr lang="en-US" dirty="0"/>
              <a:t> </a:t>
            </a:r>
            <a:r>
              <a:rPr lang="en-US" dirty="0" err="1"/>
              <a:t>đã</a:t>
            </a:r>
            <a:r>
              <a:rPr lang="en-US" dirty="0"/>
              <a:t> </a:t>
            </a:r>
            <a:r>
              <a:rPr lang="en-US" dirty="0" err="1"/>
              <a:t>chọn</a:t>
            </a:r>
            <a:r>
              <a:rPr lang="en-US" dirty="0"/>
              <a:t>, </a:t>
            </a:r>
            <a:r>
              <a:rPr lang="en-US" dirty="0" err="1"/>
              <a:t>chọn</a:t>
            </a:r>
            <a:r>
              <a:rPr lang="en-US" dirty="0"/>
              <a:t>          </a:t>
            </a:r>
            <a:r>
              <a:rPr lang="en-US" dirty="0" err="1"/>
              <a:t>hoặc</a:t>
            </a:r>
            <a:r>
              <a:rPr lang="en-US" dirty="0"/>
              <a:t> </a:t>
            </a:r>
            <a:r>
              <a:rPr lang="en-US" dirty="0" err="1"/>
              <a:t>nhấn</a:t>
            </a:r>
            <a:r>
              <a:rPr lang="en-US" dirty="0"/>
              <a:t> </a:t>
            </a:r>
            <a:r>
              <a:rPr lang="en-US" dirty="0" err="1"/>
              <a:t>Ctrl+C</a:t>
            </a:r>
            <a:endParaRPr lang="en-US" dirty="0"/>
          </a:p>
          <a:p>
            <a:pPr lvl="1"/>
            <a:r>
              <a:rPr lang="en-US" dirty="0" err="1"/>
              <a:t>Để</a:t>
            </a:r>
            <a:r>
              <a:rPr lang="en-US" dirty="0"/>
              <a:t> </a:t>
            </a:r>
            <a:r>
              <a:rPr lang="en-US" dirty="0" err="1"/>
              <a:t>dán</a:t>
            </a:r>
            <a:r>
              <a:rPr lang="en-US" dirty="0"/>
              <a:t> </a:t>
            </a:r>
            <a:r>
              <a:rPr lang="en-US" dirty="0" err="1"/>
              <a:t>một</a:t>
            </a:r>
            <a:r>
              <a:rPr lang="en-US" dirty="0"/>
              <a:t> </a:t>
            </a:r>
            <a:r>
              <a:rPr lang="en-US" dirty="0" err="1"/>
              <a:t>mục</a:t>
            </a:r>
            <a:r>
              <a:rPr lang="en-US" dirty="0"/>
              <a:t>, </a:t>
            </a:r>
            <a:r>
              <a:rPr lang="en-US" dirty="0" err="1"/>
              <a:t>định</a:t>
            </a:r>
            <a:r>
              <a:rPr lang="en-US" dirty="0"/>
              <a:t> </a:t>
            </a:r>
            <a:r>
              <a:rPr lang="en-US" dirty="0" err="1"/>
              <a:t>vị</a:t>
            </a:r>
            <a:r>
              <a:rPr lang="en-US" dirty="0"/>
              <a:t> con </a:t>
            </a:r>
            <a:r>
              <a:rPr lang="en-US" dirty="0" err="1"/>
              <a:t>trỏ</a:t>
            </a:r>
            <a:r>
              <a:rPr lang="en-US" dirty="0"/>
              <a:t> </a:t>
            </a:r>
            <a:r>
              <a:rPr lang="en-US" dirty="0">
                <a:sym typeface="Symbol" panose="05050102010706020507" pitchFamily="18" charset="2"/>
              </a:rPr>
              <a:t> </a:t>
            </a:r>
            <a:r>
              <a:rPr lang="en-US" dirty="0" err="1">
                <a:sym typeface="Symbol" panose="05050102010706020507" pitchFamily="18" charset="2"/>
              </a:rPr>
              <a:t>Chọn</a:t>
            </a:r>
            <a:r>
              <a:rPr lang="en-US" dirty="0"/>
              <a:t> Paste </a:t>
            </a:r>
            <a:r>
              <a:rPr lang="en-US" dirty="0" err="1"/>
              <a:t>hoặc</a:t>
            </a:r>
            <a:r>
              <a:rPr lang="en-US" dirty="0"/>
              <a:t> </a:t>
            </a:r>
            <a:r>
              <a:rPr lang="en-US" dirty="0" err="1"/>
              <a:t>nhấn</a:t>
            </a:r>
            <a:r>
              <a:rPr lang="en-US" dirty="0"/>
              <a:t> </a:t>
            </a:r>
            <a:r>
              <a:rPr lang="en-US" dirty="0" err="1"/>
              <a:t>Ctrl+V</a:t>
            </a:r>
            <a:endParaRPr lang="en-US" dirty="0"/>
          </a:p>
          <a:p>
            <a:pPr lvl="1"/>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en-US" dirty="0" err="1"/>
              <a:t>nút</a:t>
            </a:r>
            <a:r>
              <a:rPr lang="en-US" dirty="0"/>
              <a:t>          (Paste Options) </a:t>
            </a:r>
            <a:r>
              <a:rPr lang="en-US" dirty="0" err="1"/>
              <a:t>để</a:t>
            </a:r>
            <a:r>
              <a:rPr lang="en-US" dirty="0"/>
              <a:t> </a:t>
            </a:r>
            <a:r>
              <a:rPr lang="en-US" dirty="0" err="1"/>
              <a:t>chỉ</a:t>
            </a:r>
            <a:r>
              <a:rPr lang="en-US" dirty="0"/>
              <a:t> </a:t>
            </a:r>
            <a:r>
              <a:rPr lang="en-US" dirty="0" err="1"/>
              <a:t>định</a:t>
            </a:r>
            <a:r>
              <a:rPr lang="en-US" dirty="0"/>
              <a:t> </a:t>
            </a:r>
            <a:r>
              <a:rPr lang="en-US" dirty="0" err="1"/>
              <a:t>tùy</a:t>
            </a:r>
            <a:r>
              <a:rPr lang="en-US" dirty="0"/>
              <a:t> </a:t>
            </a:r>
            <a:r>
              <a:rPr lang="en-US" dirty="0" err="1"/>
              <a:t>chọn</a:t>
            </a:r>
            <a:r>
              <a:rPr lang="en-US" dirty="0"/>
              <a:t> </a:t>
            </a:r>
            <a:r>
              <a:rPr lang="en-US" dirty="0" err="1"/>
              <a:t>dán</a:t>
            </a:r>
            <a:endParaRPr lang="en-US" dirty="0"/>
          </a:p>
        </p:txBody>
      </p:sp>
      <p:pic>
        <p:nvPicPr>
          <p:cNvPr id="6" name="Picture 5" descr="\\CCISERVER\Common\Publishing\Working\In Development\7500 IC3 GS5\KA\KA L02\Word Screens\wd-09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3556" y="1876916"/>
            <a:ext cx="487214" cy="232859"/>
          </a:xfrm>
          <a:prstGeom prst="rect">
            <a:avLst/>
          </a:prstGeom>
          <a:noFill/>
          <a:ln>
            <a:noFill/>
          </a:ln>
        </p:spPr>
      </p:pic>
      <p:pic>
        <p:nvPicPr>
          <p:cNvPr id="7" name="Picture 6" descr="\\CCISERVER\Common\Publishing\Working\In Development\7500 IC3 GS5\KA\KA L02\Word Screens\wd-09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7255" y="2229688"/>
            <a:ext cx="601714" cy="247150"/>
          </a:xfrm>
          <a:prstGeom prst="rect">
            <a:avLst/>
          </a:prstGeom>
          <a:noFill/>
          <a:ln>
            <a:noFill/>
          </a:ln>
        </p:spPr>
      </p:pic>
      <p:pic>
        <p:nvPicPr>
          <p:cNvPr id="8" name="Picture 7" descr="\\CCISERVER\Common\Publishing\Working\In Development\7500 IC3 GS5\KA\KA L02\Word Screens\wd-09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1885" y="3011466"/>
            <a:ext cx="621453" cy="234170"/>
          </a:xfrm>
          <a:prstGeom prst="rect">
            <a:avLst/>
          </a:prstGeom>
          <a:noFill/>
          <a:ln>
            <a:noFill/>
          </a:ln>
        </p:spPr>
      </p:pic>
    </p:spTree>
    <p:extLst>
      <p:ext uri="{BB962C8B-B14F-4D97-AF65-F5344CB8AC3E}">
        <p14:creationId xmlns:p14="http://schemas.microsoft.com/office/powerpoint/2010/main" val="8331950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Áp</a:t>
            </a:r>
            <a:r>
              <a:rPr lang="en-US" dirty="0"/>
              <a:t> </a:t>
            </a:r>
            <a:r>
              <a:rPr lang="en-US" dirty="0" err="1"/>
              <a:t>dụng</a:t>
            </a:r>
            <a:r>
              <a:rPr lang="en-US" dirty="0"/>
              <a:t> </a:t>
            </a:r>
            <a:r>
              <a:rPr lang="en-US" dirty="0" err="1"/>
              <a:t>định</a:t>
            </a:r>
            <a:r>
              <a:rPr lang="en-US" dirty="0"/>
              <a:t> </a:t>
            </a:r>
            <a:r>
              <a:rPr lang="en-US" dirty="0" err="1"/>
              <a:t>dạng</a:t>
            </a:r>
            <a:endParaRPr lang="en-US" dirty="0"/>
          </a:p>
        </p:txBody>
      </p:sp>
      <p:sp>
        <p:nvSpPr>
          <p:cNvPr id="3" name="Content Placeholder 2"/>
          <p:cNvSpPr>
            <a:spLocks noGrp="1"/>
          </p:cNvSpPr>
          <p:nvPr>
            <p:ph idx="1"/>
          </p:nvPr>
        </p:nvSpPr>
        <p:spPr>
          <a:xfrm>
            <a:off x="346841" y="1327150"/>
            <a:ext cx="8418787" cy="3305573"/>
          </a:xfrm>
        </p:spPr>
        <p:txBody>
          <a:bodyPr>
            <a:noAutofit/>
          </a:bodyPr>
          <a:lstStyle/>
          <a:p>
            <a:pPr algn="just">
              <a:lnSpc>
                <a:spcPct val="100000"/>
              </a:lnSpc>
            </a:pPr>
            <a:r>
              <a:rPr lang="vi-VN" sz="2400" dirty="0"/>
              <a:t>Định dạng làm thay đổi diện mạo</a:t>
            </a:r>
            <a:r>
              <a:rPr lang="en-US" sz="2400" dirty="0"/>
              <a:t>/</a:t>
            </a:r>
            <a:r>
              <a:rPr lang="vi-VN" sz="2400" dirty="0"/>
              <a:t>vị trí của văn bản</a:t>
            </a:r>
            <a:r>
              <a:rPr lang="en-US" sz="2400" dirty="0"/>
              <a:t>/</a:t>
            </a:r>
            <a:r>
              <a:rPr lang="vi-VN" sz="2400" dirty="0"/>
              <a:t>các đối tượng khác</a:t>
            </a:r>
          </a:p>
          <a:p>
            <a:pPr algn="just">
              <a:lnSpc>
                <a:spcPct val="100000"/>
              </a:lnSpc>
            </a:pPr>
            <a:r>
              <a:rPr lang="en-US" sz="2400" dirty="0"/>
              <a:t>Ng</a:t>
            </a:r>
            <a:r>
              <a:rPr lang="vi-VN" sz="2400" dirty="0"/>
              <a:t>ư</a:t>
            </a:r>
            <a:r>
              <a:rPr lang="en-US" sz="2400" dirty="0" err="1"/>
              <a:t>ời</a:t>
            </a:r>
            <a:r>
              <a:rPr lang="en-US" sz="2400" dirty="0"/>
              <a:t> </a:t>
            </a:r>
            <a:r>
              <a:rPr lang="en-US" sz="2400" dirty="0" err="1"/>
              <a:t>dùng</a:t>
            </a:r>
            <a:r>
              <a:rPr lang="vi-VN" sz="2400" dirty="0"/>
              <a:t> có thể áp dụng định dạng cho văn bản khi nhập nó hoặc sau khi đã nhập nó</a:t>
            </a:r>
          </a:p>
          <a:p>
            <a:pPr algn="just">
              <a:lnSpc>
                <a:spcPct val="100000"/>
              </a:lnSpc>
            </a:pPr>
            <a:r>
              <a:rPr lang="en-US" sz="2400" dirty="0"/>
              <a:t>C</a:t>
            </a:r>
            <a:r>
              <a:rPr lang="vi-VN" sz="2400" dirty="0"/>
              <a:t>ó thể bật</a:t>
            </a:r>
            <a:r>
              <a:rPr lang="en-US" sz="2400" dirty="0"/>
              <a:t>/</a:t>
            </a:r>
            <a:r>
              <a:rPr lang="vi-VN" sz="2400" dirty="0"/>
              <a:t>tắt hầu hết các tính năng định dạng bằng cách nhấp vào nút thích hợp trên </a:t>
            </a:r>
            <a:r>
              <a:rPr lang="en-US" sz="2400" dirty="0"/>
              <a:t>Ribbon </a:t>
            </a:r>
            <a:r>
              <a:rPr lang="en-US" sz="2400" dirty="0" err="1"/>
              <a:t>hoặc</a:t>
            </a:r>
            <a:r>
              <a:rPr lang="en-US" sz="2400" dirty="0"/>
              <a:t> </a:t>
            </a:r>
            <a:r>
              <a:rPr lang="en-US" sz="2400" dirty="0" err="1"/>
              <a:t>trên</a:t>
            </a:r>
            <a:r>
              <a:rPr lang="en-US" sz="2400" dirty="0"/>
              <a:t> </a:t>
            </a:r>
            <a:r>
              <a:rPr lang="vi-VN" sz="2400" dirty="0"/>
              <a:t>thanh công Mini</a:t>
            </a:r>
          </a:p>
          <a:p>
            <a:pPr algn="just">
              <a:lnSpc>
                <a:spcPct val="100000"/>
              </a:lnSpc>
            </a:pPr>
            <a:r>
              <a:rPr lang="vi-VN" sz="2400" dirty="0"/>
              <a:t>Để xóa tất cả định dạng khỏi văn bản đã chọn, bấm </a:t>
            </a:r>
            <a:r>
              <a:rPr lang="en-US" sz="2400" dirty="0"/>
              <a:t>   </a:t>
            </a:r>
            <a:r>
              <a:rPr lang="vi-VN" sz="2400" dirty="0"/>
              <a:t>(</a:t>
            </a:r>
            <a:r>
              <a:rPr lang="en-US" sz="2400" dirty="0"/>
              <a:t>Clear Formatting</a:t>
            </a:r>
            <a:r>
              <a:rPr lang="vi-VN" sz="2400" dirty="0"/>
              <a:t>)</a:t>
            </a:r>
            <a:endParaRPr lang="en-US" sz="2400" dirty="0"/>
          </a:p>
        </p:txBody>
      </p:sp>
      <p:pic>
        <p:nvPicPr>
          <p:cNvPr id="6" name="Picture 5" descr="\\CCISERVER\Common\Publishing\Working\In Development\7500 IC3 GS5\KA\KA L02\Word Screens\wd-09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2306" y="3951217"/>
            <a:ext cx="246570" cy="255410"/>
          </a:xfrm>
          <a:prstGeom prst="rect">
            <a:avLst/>
          </a:prstGeom>
          <a:noFill/>
          <a:ln>
            <a:noFill/>
          </a:ln>
        </p:spPr>
      </p:pic>
    </p:spTree>
    <p:extLst>
      <p:ext uri="{BB962C8B-B14F-4D97-AF65-F5344CB8AC3E}">
        <p14:creationId xmlns:p14="http://schemas.microsoft.com/office/powerpoint/2010/main" val="29526655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Áp</a:t>
            </a:r>
            <a:r>
              <a:rPr lang="en-US" dirty="0"/>
              <a:t> </a:t>
            </a:r>
            <a:r>
              <a:rPr lang="en-US" dirty="0" err="1"/>
              <a:t>dụng</a:t>
            </a:r>
            <a:r>
              <a:rPr lang="en-US" dirty="0"/>
              <a:t> </a:t>
            </a:r>
            <a:r>
              <a:rPr lang="en-US" dirty="0" err="1"/>
              <a:t>định</a:t>
            </a:r>
            <a:r>
              <a:rPr lang="en-US" dirty="0"/>
              <a:t> </a:t>
            </a:r>
            <a:r>
              <a:rPr lang="en-US" dirty="0" err="1"/>
              <a:t>dạng</a:t>
            </a:r>
            <a:endParaRPr lang="en-US" dirty="0"/>
          </a:p>
        </p:txBody>
      </p:sp>
      <p:sp>
        <p:nvSpPr>
          <p:cNvPr id="3" name="Content Placeholder 2"/>
          <p:cNvSpPr>
            <a:spLocks noGrp="1"/>
          </p:cNvSpPr>
          <p:nvPr>
            <p:ph idx="1"/>
          </p:nvPr>
        </p:nvSpPr>
        <p:spPr>
          <a:xfrm>
            <a:off x="628650" y="1327150"/>
            <a:ext cx="7886700" cy="3305573"/>
          </a:xfrm>
        </p:spPr>
        <p:txBody>
          <a:bodyPr>
            <a:normAutofit/>
          </a:bodyPr>
          <a:lstStyle/>
          <a:p>
            <a:r>
              <a:rPr lang="en-US" dirty="0" err="1"/>
              <a:t>Làm</a:t>
            </a:r>
            <a:r>
              <a:rPr lang="en-US" dirty="0"/>
              <a:t> </a:t>
            </a:r>
            <a:r>
              <a:rPr lang="en-US" dirty="0" err="1"/>
              <a:t>nổi</a:t>
            </a:r>
            <a:r>
              <a:rPr lang="en-US" dirty="0"/>
              <a:t> </a:t>
            </a:r>
            <a:r>
              <a:rPr lang="en-US" dirty="0" err="1"/>
              <a:t>bật</a:t>
            </a:r>
            <a:r>
              <a:rPr lang="vi-VN" dirty="0"/>
              <a:t> ký tự văn bản</a:t>
            </a:r>
          </a:p>
          <a:p>
            <a:pPr lvl="1"/>
            <a:r>
              <a:rPr lang="vi-VN" dirty="0"/>
              <a:t>Nhấp vào nút định dạng trong nhóm </a:t>
            </a:r>
            <a:r>
              <a:rPr lang="en-US" dirty="0"/>
              <a:t>Font</a:t>
            </a:r>
            <a:r>
              <a:rPr lang="vi-VN" dirty="0"/>
              <a:t> trên t</a:t>
            </a:r>
            <a:r>
              <a:rPr lang="en-US" dirty="0" err="1"/>
              <a:t>hẻ</a:t>
            </a:r>
            <a:r>
              <a:rPr lang="vi-VN" dirty="0"/>
              <a:t> </a:t>
            </a:r>
            <a:r>
              <a:rPr lang="en-US" dirty="0"/>
              <a:t>Home</a:t>
            </a:r>
            <a:endParaRPr lang="vi-VN" dirty="0"/>
          </a:p>
          <a:p>
            <a:pPr lvl="1"/>
            <a:r>
              <a:rPr lang="vi-VN" dirty="0"/>
              <a:t>Nhấp vào một tùy chọn trên thanh công cụ Mini</a:t>
            </a:r>
            <a:endParaRPr lang="en-US" dirty="0"/>
          </a:p>
        </p:txBody>
      </p:sp>
      <p:pic>
        <p:nvPicPr>
          <p:cNvPr id="6" name="Picture 5" descr="\\CCISERVER\Common\Publishing\Working\In Development\7500 IC3 GS5\KA\KA L02\Word Screens\wd-05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8244" y="2876905"/>
            <a:ext cx="3269341" cy="1144103"/>
          </a:xfrm>
          <a:prstGeom prst="rect">
            <a:avLst/>
          </a:prstGeom>
          <a:noFill/>
          <a:ln>
            <a:noFill/>
          </a:ln>
        </p:spPr>
      </p:pic>
      <p:pic>
        <p:nvPicPr>
          <p:cNvPr id="7" name="Picture 6" descr="\\CCISERVER\Common\Publishing\Working\In Development\7500 IC3 GS5\KA\KA L02\Word Screens\wd-05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415" y="2876905"/>
            <a:ext cx="2982267" cy="1144103"/>
          </a:xfrm>
          <a:prstGeom prst="rect">
            <a:avLst/>
          </a:prstGeom>
          <a:noFill/>
          <a:ln>
            <a:noFill/>
          </a:ln>
        </p:spPr>
      </p:pic>
    </p:spTree>
    <p:extLst>
      <p:ext uri="{BB962C8B-B14F-4D97-AF65-F5344CB8AC3E}">
        <p14:creationId xmlns:p14="http://schemas.microsoft.com/office/powerpoint/2010/main" val="26718927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grpId="0" nodeType="clickEffect">
                                  <p:stCondLst>
                                    <p:cond delay="0"/>
                                  </p:stCondLst>
                                  <p:childTnLst>
                                    <p:anim calcmode="lin" valueType="num">
                                      <p:cBhvr>
                                        <p:cTn id="6" dur="2000"/>
                                        <p:tgtEl>
                                          <p:spTgt spid="3">
                                            <p:txEl>
                                              <p:pRg st="0" end="0"/>
                                            </p:txEl>
                                          </p:spTgt>
                                        </p:tgtEl>
                                        <p:attrNameLst>
                                          <p:attrName>ppt_x</p:attrName>
                                        </p:attrNameLst>
                                      </p:cBhvr>
                                      <p:tavLst>
                                        <p:tav tm="0">
                                          <p:val>
                                            <p:strVal val="ppt_x"/>
                                          </p:val>
                                        </p:tav>
                                        <p:tav tm="100000">
                                          <p:val>
                                            <p:strVal val="ppt_x-ppt_w/2"/>
                                          </p:val>
                                        </p:tav>
                                      </p:tavLst>
                                    </p:anim>
                                    <p:anim calcmode="lin" valueType="num">
                                      <p:cBhvr>
                                        <p:cTn id="7" dur="2000"/>
                                        <p:tgtEl>
                                          <p:spTgt spid="3">
                                            <p:txEl>
                                              <p:pRg st="0" end="0"/>
                                            </p:txEl>
                                          </p:spTgt>
                                        </p:tgtEl>
                                        <p:attrNameLst>
                                          <p:attrName>ppt_y</p:attrName>
                                        </p:attrNameLst>
                                      </p:cBhvr>
                                      <p:tavLst>
                                        <p:tav tm="0">
                                          <p:val>
                                            <p:strVal val="ppt_y"/>
                                          </p:val>
                                        </p:tav>
                                        <p:tav tm="100000">
                                          <p:val>
                                            <p:strVal val="ppt_y"/>
                                          </p:val>
                                        </p:tav>
                                      </p:tavLst>
                                    </p:anim>
                                    <p:anim calcmode="lin" valueType="num">
                                      <p:cBhvr>
                                        <p:cTn id="8" dur="2000"/>
                                        <p:tgtEl>
                                          <p:spTgt spid="3">
                                            <p:txEl>
                                              <p:pRg st="0" end="0"/>
                                            </p:txEl>
                                          </p:spTgt>
                                        </p:tgtEl>
                                        <p:attrNameLst>
                                          <p:attrName>ppt_w</p:attrName>
                                        </p:attrNameLst>
                                      </p:cBhvr>
                                      <p:tavLst>
                                        <p:tav tm="0">
                                          <p:val>
                                            <p:strVal val="ppt_w"/>
                                          </p:val>
                                        </p:tav>
                                        <p:tav tm="100000">
                                          <p:val>
                                            <p:fltVal val="0"/>
                                          </p:val>
                                        </p:tav>
                                      </p:tavLst>
                                    </p:anim>
                                    <p:anim calcmode="lin" valueType="num">
                                      <p:cBhvr>
                                        <p:cTn id="9" dur="2000"/>
                                        <p:tgtEl>
                                          <p:spTgt spid="3">
                                            <p:txEl>
                                              <p:pRg st="0" end="0"/>
                                            </p:txEl>
                                          </p:spTgt>
                                        </p:tgtEl>
                                        <p:attrNameLst>
                                          <p:attrName>ppt_h</p:attrName>
                                        </p:attrNameLst>
                                      </p:cBhvr>
                                      <p:tavLst>
                                        <p:tav tm="0">
                                          <p:val>
                                            <p:strVal val="ppt_h"/>
                                          </p:val>
                                        </p:tav>
                                        <p:tav tm="100000">
                                          <p:val>
                                            <p:strVal val="ppt_h"/>
                                          </p:val>
                                        </p:tav>
                                      </p:tavLst>
                                    </p:anim>
                                    <p:set>
                                      <p:cBhvr>
                                        <p:cTn id="10" dur="1" fill="hold">
                                          <p:stCondLst>
                                            <p:cond delay="1999"/>
                                          </p:stCondLst>
                                        </p:cTn>
                                        <p:tgtEl>
                                          <p:spTgt spid="3">
                                            <p:txEl>
                                              <p:pRg st="0" end="0"/>
                                            </p:txEl>
                                          </p:spTgt>
                                        </p:tgtEl>
                                        <p:attrNameLst>
                                          <p:attrName>style.visibility</p:attrName>
                                        </p:attrNameLst>
                                      </p:cBhvr>
                                      <p:to>
                                        <p:strVal val="hidden"/>
                                      </p:to>
                                    </p:set>
                                  </p:childTnLst>
                                </p:cTn>
                              </p:par>
                              <p:par>
                                <p:cTn id="11" presetID="17" presetClass="exit" presetSubtype="8" fill="hold" grpId="0" nodeType="withEffect">
                                  <p:stCondLst>
                                    <p:cond delay="0"/>
                                  </p:stCondLst>
                                  <p:childTnLst>
                                    <p:anim calcmode="lin" valueType="num">
                                      <p:cBhvr>
                                        <p:cTn id="12" dur="2000"/>
                                        <p:tgtEl>
                                          <p:spTgt spid="3">
                                            <p:txEl>
                                              <p:pRg st="1" end="1"/>
                                            </p:txEl>
                                          </p:spTgt>
                                        </p:tgtEl>
                                        <p:attrNameLst>
                                          <p:attrName>ppt_x</p:attrName>
                                        </p:attrNameLst>
                                      </p:cBhvr>
                                      <p:tavLst>
                                        <p:tav tm="0">
                                          <p:val>
                                            <p:strVal val="ppt_x"/>
                                          </p:val>
                                        </p:tav>
                                        <p:tav tm="100000">
                                          <p:val>
                                            <p:strVal val="ppt_x-ppt_w/2"/>
                                          </p:val>
                                        </p:tav>
                                      </p:tavLst>
                                    </p:anim>
                                    <p:anim calcmode="lin" valueType="num">
                                      <p:cBhvr>
                                        <p:cTn id="13" dur="2000"/>
                                        <p:tgtEl>
                                          <p:spTgt spid="3">
                                            <p:txEl>
                                              <p:pRg st="1" end="1"/>
                                            </p:txEl>
                                          </p:spTgt>
                                        </p:tgtEl>
                                        <p:attrNameLst>
                                          <p:attrName>ppt_y</p:attrName>
                                        </p:attrNameLst>
                                      </p:cBhvr>
                                      <p:tavLst>
                                        <p:tav tm="0">
                                          <p:val>
                                            <p:strVal val="ppt_y"/>
                                          </p:val>
                                        </p:tav>
                                        <p:tav tm="100000">
                                          <p:val>
                                            <p:strVal val="ppt_y"/>
                                          </p:val>
                                        </p:tav>
                                      </p:tavLst>
                                    </p:anim>
                                    <p:anim calcmode="lin" valueType="num">
                                      <p:cBhvr>
                                        <p:cTn id="14" dur="2000"/>
                                        <p:tgtEl>
                                          <p:spTgt spid="3">
                                            <p:txEl>
                                              <p:pRg st="1" end="1"/>
                                            </p:txEl>
                                          </p:spTgt>
                                        </p:tgtEl>
                                        <p:attrNameLst>
                                          <p:attrName>ppt_w</p:attrName>
                                        </p:attrNameLst>
                                      </p:cBhvr>
                                      <p:tavLst>
                                        <p:tav tm="0">
                                          <p:val>
                                            <p:strVal val="ppt_w"/>
                                          </p:val>
                                        </p:tav>
                                        <p:tav tm="100000">
                                          <p:val>
                                            <p:fltVal val="0"/>
                                          </p:val>
                                        </p:tav>
                                      </p:tavLst>
                                    </p:anim>
                                    <p:anim calcmode="lin" valueType="num">
                                      <p:cBhvr>
                                        <p:cTn id="15" dur="2000"/>
                                        <p:tgtEl>
                                          <p:spTgt spid="3">
                                            <p:txEl>
                                              <p:pRg st="1" end="1"/>
                                            </p:txEl>
                                          </p:spTgt>
                                        </p:tgtEl>
                                        <p:attrNameLst>
                                          <p:attrName>ppt_h</p:attrName>
                                        </p:attrNameLst>
                                      </p:cBhvr>
                                      <p:tavLst>
                                        <p:tav tm="0">
                                          <p:val>
                                            <p:strVal val="ppt_h"/>
                                          </p:val>
                                        </p:tav>
                                        <p:tav tm="100000">
                                          <p:val>
                                            <p:strVal val="ppt_h"/>
                                          </p:val>
                                        </p:tav>
                                      </p:tavLst>
                                    </p:anim>
                                    <p:set>
                                      <p:cBhvr>
                                        <p:cTn id="16" dur="1" fill="hold">
                                          <p:stCondLst>
                                            <p:cond delay="1999"/>
                                          </p:stCondLst>
                                        </p:cTn>
                                        <p:tgtEl>
                                          <p:spTgt spid="3">
                                            <p:txEl>
                                              <p:pRg st="1" end="1"/>
                                            </p:txEl>
                                          </p:spTgt>
                                        </p:tgtEl>
                                        <p:attrNameLst>
                                          <p:attrName>style.visibility</p:attrName>
                                        </p:attrNameLst>
                                      </p:cBhvr>
                                      <p:to>
                                        <p:strVal val="hidden"/>
                                      </p:to>
                                    </p:set>
                                  </p:childTnLst>
                                </p:cTn>
                              </p:par>
                              <p:par>
                                <p:cTn id="17" presetID="17" presetClass="exit" presetSubtype="8" fill="hold" grpId="0" nodeType="withEffect">
                                  <p:stCondLst>
                                    <p:cond delay="0"/>
                                  </p:stCondLst>
                                  <p:childTnLst>
                                    <p:anim calcmode="lin" valueType="num">
                                      <p:cBhvr>
                                        <p:cTn id="18" dur="2000"/>
                                        <p:tgtEl>
                                          <p:spTgt spid="3">
                                            <p:txEl>
                                              <p:pRg st="2" end="2"/>
                                            </p:txEl>
                                          </p:spTgt>
                                        </p:tgtEl>
                                        <p:attrNameLst>
                                          <p:attrName>ppt_x</p:attrName>
                                        </p:attrNameLst>
                                      </p:cBhvr>
                                      <p:tavLst>
                                        <p:tav tm="0">
                                          <p:val>
                                            <p:strVal val="ppt_x"/>
                                          </p:val>
                                        </p:tav>
                                        <p:tav tm="100000">
                                          <p:val>
                                            <p:strVal val="ppt_x-ppt_w/2"/>
                                          </p:val>
                                        </p:tav>
                                      </p:tavLst>
                                    </p:anim>
                                    <p:anim calcmode="lin" valueType="num">
                                      <p:cBhvr>
                                        <p:cTn id="19" dur="2000"/>
                                        <p:tgtEl>
                                          <p:spTgt spid="3">
                                            <p:txEl>
                                              <p:pRg st="2" end="2"/>
                                            </p:txEl>
                                          </p:spTgt>
                                        </p:tgtEl>
                                        <p:attrNameLst>
                                          <p:attrName>ppt_y</p:attrName>
                                        </p:attrNameLst>
                                      </p:cBhvr>
                                      <p:tavLst>
                                        <p:tav tm="0">
                                          <p:val>
                                            <p:strVal val="ppt_y"/>
                                          </p:val>
                                        </p:tav>
                                        <p:tav tm="100000">
                                          <p:val>
                                            <p:strVal val="ppt_y"/>
                                          </p:val>
                                        </p:tav>
                                      </p:tavLst>
                                    </p:anim>
                                    <p:anim calcmode="lin" valueType="num">
                                      <p:cBhvr>
                                        <p:cTn id="20" dur="2000"/>
                                        <p:tgtEl>
                                          <p:spTgt spid="3">
                                            <p:txEl>
                                              <p:pRg st="2" end="2"/>
                                            </p:txEl>
                                          </p:spTgt>
                                        </p:tgtEl>
                                        <p:attrNameLst>
                                          <p:attrName>ppt_w</p:attrName>
                                        </p:attrNameLst>
                                      </p:cBhvr>
                                      <p:tavLst>
                                        <p:tav tm="0">
                                          <p:val>
                                            <p:strVal val="ppt_w"/>
                                          </p:val>
                                        </p:tav>
                                        <p:tav tm="100000">
                                          <p:val>
                                            <p:fltVal val="0"/>
                                          </p:val>
                                        </p:tav>
                                      </p:tavLst>
                                    </p:anim>
                                    <p:anim calcmode="lin" valueType="num">
                                      <p:cBhvr>
                                        <p:cTn id="21" dur="2000"/>
                                        <p:tgtEl>
                                          <p:spTgt spid="3">
                                            <p:txEl>
                                              <p:pRg st="2" end="2"/>
                                            </p:txEl>
                                          </p:spTgt>
                                        </p:tgtEl>
                                        <p:attrNameLst>
                                          <p:attrName>ppt_h</p:attrName>
                                        </p:attrNameLst>
                                      </p:cBhvr>
                                      <p:tavLst>
                                        <p:tav tm="0">
                                          <p:val>
                                            <p:strVal val="ppt_h"/>
                                          </p:val>
                                        </p:tav>
                                        <p:tav tm="100000">
                                          <p:val>
                                            <p:strVal val="ppt_h"/>
                                          </p:val>
                                        </p:tav>
                                      </p:tavLst>
                                    </p:anim>
                                    <p:set>
                                      <p:cBhvr>
                                        <p:cTn id="22" dur="1" fill="hold">
                                          <p:stCondLst>
                                            <p:cond delay="1999"/>
                                          </p:stCondLst>
                                        </p:cTn>
                                        <p:tgtEl>
                                          <p:spTgt spid="3">
                                            <p:txEl>
                                              <p:pRg st="2" end="2"/>
                                            </p:txEl>
                                          </p:spTgt>
                                        </p:tgtEl>
                                        <p:attrNameLst>
                                          <p:attrName>style.visibility</p:attrName>
                                        </p:attrNameLst>
                                      </p:cBhvr>
                                      <p:to>
                                        <p:strVal val="hidden"/>
                                      </p:to>
                                    </p:set>
                                  </p:childTnLst>
                                </p:cTn>
                              </p:par>
                            </p:childTnLst>
                          </p:cTn>
                        </p:par>
                        <p:par>
                          <p:cTn id="23" fill="hold">
                            <p:stCondLst>
                              <p:cond delay="2000"/>
                            </p:stCondLst>
                            <p:childTnLst>
                              <p:par>
                                <p:cTn id="24" presetID="17" presetClass="entr" presetSubtype="8" fill="hold" grpId="1"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20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27"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0" end="0"/>
                                            </p:txEl>
                                          </p:spTgt>
                                        </p:tgtEl>
                                        <p:attrNameLst>
                                          <p:attrName>ppt_h</p:attrName>
                                        </p:attrNameLst>
                                      </p:cBhvr>
                                      <p:tavLst>
                                        <p:tav tm="0">
                                          <p:val>
                                            <p:strVal val="#ppt_h"/>
                                          </p:val>
                                        </p:tav>
                                        <p:tav tm="100000">
                                          <p:val>
                                            <p:strVal val="#ppt_h"/>
                                          </p:val>
                                        </p:tav>
                                      </p:tavLst>
                                    </p:anim>
                                  </p:childTnLst>
                                </p:cTn>
                              </p:par>
                              <p:par>
                                <p:cTn id="30" presetID="17" presetClass="entr" presetSubtype="8" fill="hold" grpId="1"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20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33" dur="2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1" end="1"/>
                                            </p:txEl>
                                          </p:spTgt>
                                        </p:tgtEl>
                                        <p:attrNameLst>
                                          <p:attrName>ppt_h</p:attrName>
                                        </p:attrNameLst>
                                      </p:cBhvr>
                                      <p:tavLst>
                                        <p:tav tm="0">
                                          <p:val>
                                            <p:strVal val="#ppt_h"/>
                                          </p:val>
                                        </p:tav>
                                        <p:tav tm="100000">
                                          <p:val>
                                            <p:strVal val="#ppt_h"/>
                                          </p:val>
                                        </p:tav>
                                      </p:tavLst>
                                    </p:anim>
                                  </p:childTnLst>
                                </p:cTn>
                              </p:par>
                              <p:par>
                                <p:cTn id="36" presetID="17" presetClass="entr" presetSubtype="8" fill="hold" grpId="1"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20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39" dur="2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Hiệu</a:t>
            </a:r>
            <a:r>
              <a:rPr lang="en-US" dirty="0"/>
              <a:t> </a:t>
            </a:r>
            <a:r>
              <a:rPr lang="en-US" dirty="0" err="1"/>
              <a:t>chỉnh</a:t>
            </a:r>
            <a:r>
              <a:rPr lang="en-US" dirty="0"/>
              <a:t> </a:t>
            </a:r>
            <a:r>
              <a:rPr lang="en-US" dirty="0" err="1"/>
              <a:t>đoạn</a:t>
            </a:r>
            <a:r>
              <a:rPr lang="en-US" dirty="0"/>
              <a:t> </a:t>
            </a:r>
            <a:r>
              <a:rPr lang="en-US" dirty="0" err="1"/>
              <a:t>văn</a:t>
            </a:r>
            <a:r>
              <a:rPr lang="en-US" dirty="0"/>
              <a:t> bản</a:t>
            </a:r>
          </a:p>
        </p:txBody>
      </p:sp>
      <p:sp>
        <p:nvSpPr>
          <p:cNvPr id="3" name="Content Placeholder 2"/>
          <p:cNvSpPr>
            <a:spLocks noGrp="1"/>
          </p:cNvSpPr>
          <p:nvPr>
            <p:ph idx="1"/>
          </p:nvPr>
        </p:nvSpPr>
        <p:spPr>
          <a:xfrm>
            <a:off x="336339" y="1268016"/>
            <a:ext cx="6977815" cy="3601640"/>
          </a:xfrm>
        </p:spPr>
        <p:txBody>
          <a:bodyPr>
            <a:normAutofit/>
          </a:bodyPr>
          <a:lstStyle/>
          <a:p>
            <a:r>
              <a:rPr lang="vi-VN" dirty="0"/>
              <a:t>Căn chỉnh văn bản</a:t>
            </a:r>
          </a:p>
          <a:p>
            <a:pPr lvl="1"/>
            <a:r>
              <a:rPr lang="vi-VN" dirty="0"/>
              <a:t>Căn chỉnh liên quan đến cách các cạnh trái và phải của một đoạn văn theo chiều ngang trên trang</a:t>
            </a:r>
          </a:p>
          <a:p>
            <a:pPr lvl="1"/>
            <a:r>
              <a:rPr lang="en-US" dirty="0"/>
              <a:t>Align Left:</a:t>
            </a:r>
            <a:r>
              <a:rPr lang="vi-VN" dirty="0"/>
              <a:t> Căn chỉnh văn bản sang lề trái</a:t>
            </a:r>
          </a:p>
          <a:p>
            <a:pPr lvl="1"/>
            <a:r>
              <a:rPr lang="en-US" dirty="0"/>
              <a:t>Center: </a:t>
            </a:r>
            <a:r>
              <a:rPr lang="vi-VN" dirty="0"/>
              <a:t>Căn chỉnh văn bản giữa lề trái và lề phải</a:t>
            </a:r>
          </a:p>
          <a:p>
            <a:pPr lvl="1"/>
            <a:r>
              <a:rPr lang="en-US" dirty="0"/>
              <a:t>Align Right: </a:t>
            </a:r>
            <a:r>
              <a:rPr lang="vi-VN" dirty="0"/>
              <a:t>Căn chỉnh văn bản vào lề phải</a:t>
            </a:r>
          </a:p>
          <a:p>
            <a:pPr lvl="1"/>
            <a:r>
              <a:rPr lang="en-US" dirty="0"/>
              <a:t>Justify:</a:t>
            </a:r>
            <a:r>
              <a:rPr lang="vi-VN" dirty="0"/>
              <a:t> Căn chỉnh văn bản sao cho cạnh trái và phải của văn bản được làm phẳng với lề</a:t>
            </a:r>
            <a:endParaRPr lang="en-US" dirty="0"/>
          </a:p>
        </p:txBody>
      </p:sp>
      <p:grpSp>
        <p:nvGrpSpPr>
          <p:cNvPr id="17" name="Group 16"/>
          <p:cNvGrpSpPr/>
          <p:nvPr/>
        </p:nvGrpSpPr>
        <p:grpSpPr>
          <a:xfrm>
            <a:off x="7197548" y="2401264"/>
            <a:ext cx="1610113" cy="1335144"/>
            <a:chOff x="4519699" y="-2595729"/>
            <a:chExt cx="983100" cy="836383"/>
          </a:xfrm>
        </p:grpSpPr>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4585286" y="-2337795"/>
              <a:ext cx="894715" cy="256540"/>
            </a:xfrm>
            <a:prstGeom prst="rect">
              <a:avLst/>
            </a:prstGeom>
          </p:spPr>
        </p:pic>
        <p:cxnSp>
          <p:nvCxnSpPr>
            <p:cNvPr id="9" name="AutoShape 2073"/>
            <p:cNvCxnSpPr>
              <a:cxnSpLocks noChangeShapeType="1"/>
            </p:cNvCxnSpPr>
            <p:nvPr/>
          </p:nvCxnSpPr>
          <p:spPr bwMode="auto">
            <a:xfrm flipV="1">
              <a:off x="5347363" y="-2126714"/>
              <a:ext cx="0" cy="2272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2074"/>
            <p:cNvCxnSpPr>
              <a:cxnSpLocks noChangeShapeType="1"/>
            </p:cNvCxnSpPr>
            <p:nvPr/>
          </p:nvCxnSpPr>
          <p:spPr bwMode="auto">
            <a:xfrm flipV="1">
              <a:off x="4924811" y="-2131999"/>
              <a:ext cx="0" cy="23253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2075"/>
            <p:cNvCxnSpPr>
              <a:cxnSpLocks noChangeShapeType="1"/>
            </p:cNvCxnSpPr>
            <p:nvPr/>
          </p:nvCxnSpPr>
          <p:spPr bwMode="auto">
            <a:xfrm>
              <a:off x="4716215" y="-2498817"/>
              <a:ext cx="0" cy="19767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2076"/>
            <p:cNvCxnSpPr>
              <a:cxnSpLocks noChangeShapeType="1"/>
            </p:cNvCxnSpPr>
            <p:nvPr/>
          </p:nvCxnSpPr>
          <p:spPr bwMode="auto">
            <a:xfrm>
              <a:off x="5156217" y="-2498817"/>
              <a:ext cx="0" cy="19767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Text Box 2079"/>
            <p:cNvSpPr txBox="1">
              <a:spLocks noChangeArrowheads="1"/>
            </p:cNvSpPr>
            <p:nvPr/>
          </p:nvSpPr>
          <p:spPr bwMode="auto">
            <a:xfrm>
              <a:off x="4519699" y="-2590250"/>
              <a:ext cx="461185" cy="139180"/>
            </a:xfrm>
            <a:prstGeom prst="rect">
              <a:avLst/>
            </a:prstGeom>
            <a:solidFill>
              <a:schemeClr val="bg1"/>
            </a:solidFill>
            <a:ln>
              <a:noFill/>
            </a:ln>
          </p:spPr>
          <p:txBody>
            <a:bodyPr rot="0" vert="horz" wrap="square" lIns="19050" tIns="19050" rIns="19050" bIns="19050" anchor="t" anchorCtr="0" upright="1">
              <a:noAutofit/>
            </a:bodyPr>
            <a:lstStyle/>
            <a:p>
              <a:pPr algn="just"/>
              <a:r>
                <a:rPr lang="en-US" sz="900" dirty="0">
                  <a:latin typeface="Arial" panose="020B0604020202020204" pitchFamily="34" charset="0"/>
                  <a:ea typeface="Times New Roman" panose="02020603050405020304" pitchFamily="18" charset="0"/>
                  <a:cs typeface="Arial" panose="020B0604020202020204" pitchFamily="34" charset="0"/>
                </a:rPr>
                <a:t>Align Left</a:t>
              </a:r>
            </a:p>
          </p:txBody>
        </p:sp>
        <p:sp>
          <p:nvSpPr>
            <p:cNvPr id="14" name="Text Box 2080"/>
            <p:cNvSpPr txBox="1">
              <a:spLocks noChangeArrowheads="1"/>
            </p:cNvSpPr>
            <p:nvPr/>
          </p:nvSpPr>
          <p:spPr bwMode="auto">
            <a:xfrm>
              <a:off x="4872600" y="-2595729"/>
              <a:ext cx="609600" cy="176606"/>
            </a:xfrm>
            <a:prstGeom prst="rect">
              <a:avLst/>
            </a:prstGeom>
            <a:solidFill>
              <a:schemeClr val="bg1"/>
            </a:solidFill>
            <a:ln>
              <a:noFill/>
            </a:ln>
          </p:spPr>
          <p:txBody>
            <a:bodyPr rot="0" vert="horz" wrap="square" lIns="19050" tIns="19050" rIns="19050" bIns="19050" anchor="t" anchorCtr="0" upright="1">
              <a:no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Align Right</a:t>
              </a:r>
            </a:p>
          </p:txBody>
        </p:sp>
        <p:sp>
          <p:nvSpPr>
            <p:cNvPr id="15" name="Text Box 2080"/>
            <p:cNvSpPr txBox="1">
              <a:spLocks noChangeArrowheads="1"/>
            </p:cNvSpPr>
            <p:nvPr/>
          </p:nvSpPr>
          <p:spPr bwMode="auto">
            <a:xfrm>
              <a:off x="4736069" y="-1928264"/>
              <a:ext cx="375529" cy="160967"/>
            </a:xfrm>
            <a:prstGeom prst="rect">
              <a:avLst/>
            </a:prstGeom>
            <a:solidFill>
              <a:schemeClr val="bg1"/>
            </a:solidFill>
            <a:ln>
              <a:noFill/>
            </a:ln>
          </p:spPr>
          <p:txBody>
            <a:bodyPr rot="0" vert="horz" wrap="square" lIns="19050" tIns="19050" rIns="19050" bIns="19050" anchor="t" anchorCtr="0" upright="1">
              <a:no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Center</a:t>
              </a:r>
            </a:p>
          </p:txBody>
        </p:sp>
        <p:sp>
          <p:nvSpPr>
            <p:cNvPr id="16" name="Text Box 2080"/>
            <p:cNvSpPr txBox="1">
              <a:spLocks noChangeArrowheads="1"/>
            </p:cNvSpPr>
            <p:nvPr/>
          </p:nvSpPr>
          <p:spPr bwMode="auto">
            <a:xfrm>
              <a:off x="5144678" y="-1925035"/>
              <a:ext cx="358121" cy="165689"/>
            </a:xfrm>
            <a:prstGeom prst="rect">
              <a:avLst/>
            </a:prstGeom>
            <a:solidFill>
              <a:schemeClr val="bg1"/>
            </a:solidFill>
            <a:ln>
              <a:noFill/>
            </a:ln>
          </p:spPr>
          <p:txBody>
            <a:bodyPr rot="0" vert="horz" wrap="square" lIns="19050" tIns="19050" rIns="19050" bIns="19050" anchor="t" anchorCtr="0" upright="1">
              <a:no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Justify</a:t>
              </a:r>
            </a:p>
          </p:txBody>
        </p:sp>
      </p:grpSp>
    </p:spTree>
    <p:extLst>
      <p:ext uri="{BB962C8B-B14F-4D97-AF65-F5344CB8AC3E}">
        <p14:creationId xmlns:p14="http://schemas.microsoft.com/office/powerpoint/2010/main" val="193351918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Hiệu</a:t>
            </a:r>
            <a:r>
              <a:rPr lang="en-US" dirty="0"/>
              <a:t> </a:t>
            </a:r>
            <a:r>
              <a:rPr lang="en-US" dirty="0" err="1"/>
              <a:t>chỉnh</a:t>
            </a:r>
            <a:r>
              <a:rPr lang="en-US" dirty="0"/>
              <a:t> </a:t>
            </a:r>
            <a:r>
              <a:rPr lang="en-US" dirty="0" err="1"/>
              <a:t>đoạn</a:t>
            </a:r>
            <a:r>
              <a:rPr lang="en-US" dirty="0"/>
              <a:t> </a:t>
            </a:r>
            <a:r>
              <a:rPr lang="en-US" dirty="0" err="1"/>
              <a:t>văn</a:t>
            </a:r>
            <a:r>
              <a:rPr lang="en-US" dirty="0"/>
              <a:t> bản</a:t>
            </a:r>
          </a:p>
        </p:txBody>
      </p:sp>
      <p:sp>
        <p:nvSpPr>
          <p:cNvPr id="3" name="Content Placeholder 2"/>
          <p:cNvSpPr>
            <a:spLocks noGrp="1"/>
          </p:cNvSpPr>
          <p:nvPr>
            <p:ph idx="1"/>
          </p:nvPr>
        </p:nvSpPr>
        <p:spPr>
          <a:xfrm>
            <a:off x="404648" y="1046244"/>
            <a:ext cx="8334703" cy="3305573"/>
          </a:xfrm>
        </p:spPr>
        <p:txBody>
          <a:bodyPr>
            <a:normAutofit/>
          </a:bodyPr>
          <a:lstStyle/>
          <a:p>
            <a:pPr algn="just"/>
            <a:r>
              <a:rPr lang="en-US" dirty="0" err="1"/>
              <a:t>Thay</a:t>
            </a:r>
            <a:r>
              <a:rPr lang="en-US" dirty="0"/>
              <a:t> </a:t>
            </a:r>
            <a:r>
              <a:rPr lang="en-US" dirty="0" err="1"/>
              <a:t>đổi</a:t>
            </a:r>
            <a:r>
              <a:rPr lang="en-US" dirty="0"/>
              <a:t> </a:t>
            </a:r>
            <a:r>
              <a:rPr lang="en-US" dirty="0" err="1"/>
              <a:t>khoảng</a:t>
            </a:r>
            <a:r>
              <a:rPr lang="en-US" dirty="0"/>
              <a:t> </a:t>
            </a:r>
            <a:r>
              <a:rPr lang="en-US" dirty="0" err="1"/>
              <a:t>cách</a:t>
            </a:r>
            <a:r>
              <a:rPr lang="en-US" dirty="0"/>
              <a:t> </a:t>
            </a:r>
            <a:r>
              <a:rPr lang="en-US" dirty="0" err="1"/>
              <a:t>dòng</a:t>
            </a:r>
            <a:endParaRPr lang="en-US" dirty="0"/>
          </a:p>
          <a:p>
            <a:pPr lvl="1" algn="just"/>
            <a:r>
              <a:rPr lang="en-US" dirty="0" err="1"/>
              <a:t>Để</a:t>
            </a:r>
            <a:r>
              <a:rPr lang="en-US" dirty="0"/>
              <a:t> </a:t>
            </a:r>
            <a:r>
              <a:rPr lang="en-US" dirty="0" err="1"/>
              <a:t>thay</a:t>
            </a:r>
            <a:r>
              <a:rPr lang="en-US" dirty="0"/>
              <a:t> </a:t>
            </a:r>
            <a:r>
              <a:rPr lang="en-US" dirty="0" err="1"/>
              <a:t>đổi</a:t>
            </a:r>
            <a:r>
              <a:rPr lang="en-US" dirty="0"/>
              <a:t> </a:t>
            </a:r>
            <a:r>
              <a:rPr lang="en-US" dirty="0" err="1"/>
              <a:t>khoảng</a:t>
            </a:r>
            <a:r>
              <a:rPr lang="en-US" dirty="0"/>
              <a:t> </a:t>
            </a:r>
            <a:r>
              <a:rPr lang="en-US" dirty="0" err="1"/>
              <a:t>cách</a:t>
            </a:r>
            <a:r>
              <a:rPr lang="en-US" dirty="0"/>
              <a:t> </a:t>
            </a:r>
            <a:r>
              <a:rPr lang="en-US" dirty="0" err="1"/>
              <a:t>dòng</a:t>
            </a:r>
            <a:r>
              <a:rPr lang="en-US" dirty="0"/>
              <a:t>, </a:t>
            </a:r>
            <a:r>
              <a:rPr lang="en-US" dirty="0" err="1"/>
              <a:t>chọn</a:t>
            </a:r>
            <a:r>
              <a:rPr lang="en-US" dirty="0"/>
              <a:t>    (Line and Paragraph Spacing)</a:t>
            </a:r>
          </a:p>
          <a:p>
            <a:pPr algn="just"/>
            <a:r>
              <a:rPr lang="en-US" dirty="0" err="1"/>
              <a:t>Đặt</a:t>
            </a:r>
            <a:r>
              <a:rPr lang="en-US" dirty="0"/>
              <a:t> </a:t>
            </a:r>
            <a:r>
              <a:rPr lang="en-US" dirty="0" err="1"/>
              <a:t>khoảng</a:t>
            </a:r>
            <a:r>
              <a:rPr lang="en-US" dirty="0"/>
              <a:t> </a:t>
            </a:r>
            <a:r>
              <a:rPr lang="en-US" dirty="0" err="1"/>
              <a:t>cách</a:t>
            </a:r>
            <a:r>
              <a:rPr lang="en-US" dirty="0"/>
              <a:t> </a:t>
            </a:r>
            <a:r>
              <a:rPr lang="en-US" dirty="0" err="1"/>
              <a:t>đoạn</a:t>
            </a:r>
            <a:endParaRPr lang="en-US" dirty="0"/>
          </a:p>
          <a:p>
            <a:pPr lvl="1" algn="just"/>
            <a:r>
              <a:rPr lang="en-US" dirty="0" err="1"/>
              <a:t>Để</a:t>
            </a:r>
            <a:r>
              <a:rPr lang="en-US" dirty="0"/>
              <a:t> </a:t>
            </a:r>
            <a:r>
              <a:rPr lang="en-US" dirty="0" err="1"/>
              <a:t>đặt</a:t>
            </a:r>
            <a:r>
              <a:rPr lang="en-US" dirty="0"/>
              <a:t> </a:t>
            </a:r>
            <a:r>
              <a:rPr lang="en-US" dirty="0" err="1"/>
              <a:t>hoặc</a:t>
            </a:r>
            <a:r>
              <a:rPr lang="en-US" dirty="0"/>
              <a:t> </a:t>
            </a:r>
            <a:r>
              <a:rPr lang="en-US" dirty="0" err="1"/>
              <a:t>thay</a:t>
            </a:r>
            <a:r>
              <a:rPr lang="en-US" dirty="0"/>
              <a:t> </a:t>
            </a:r>
            <a:r>
              <a:rPr lang="en-US" dirty="0" err="1"/>
              <a:t>đổi</a:t>
            </a:r>
            <a:r>
              <a:rPr lang="en-US" dirty="0"/>
              <a:t> </a:t>
            </a:r>
            <a:r>
              <a:rPr lang="en-US" dirty="0" err="1"/>
              <a:t>khoảng</a:t>
            </a:r>
            <a:r>
              <a:rPr lang="en-US" dirty="0"/>
              <a:t> </a:t>
            </a:r>
            <a:r>
              <a:rPr lang="en-US" dirty="0" err="1"/>
              <a:t>cách</a:t>
            </a:r>
            <a:r>
              <a:rPr lang="en-US" dirty="0"/>
              <a:t> </a:t>
            </a:r>
            <a:r>
              <a:rPr lang="en-US" dirty="0" err="1"/>
              <a:t>đoạn</a:t>
            </a:r>
            <a:r>
              <a:rPr lang="en-US" dirty="0"/>
              <a:t>, </a:t>
            </a:r>
            <a:r>
              <a:rPr lang="en-US" dirty="0" err="1"/>
              <a:t>nhấp</a:t>
            </a:r>
            <a:r>
              <a:rPr lang="en-US" dirty="0"/>
              <a:t> </a:t>
            </a:r>
            <a:r>
              <a:rPr lang="en-US" dirty="0" err="1"/>
              <a:t>vào</a:t>
            </a:r>
            <a:r>
              <a:rPr lang="en-US" dirty="0"/>
              <a:t> </a:t>
            </a:r>
            <a:r>
              <a:rPr lang="en-US" dirty="0" err="1"/>
              <a:t>thẻ</a:t>
            </a:r>
            <a:r>
              <a:rPr lang="en-US" dirty="0"/>
              <a:t> Layout, </a:t>
            </a:r>
            <a:r>
              <a:rPr lang="en-US" dirty="0" err="1"/>
              <a:t>trong</a:t>
            </a:r>
            <a:r>
              <a:rPr lang="en-US" dirty="0"/>
              <a:t> </a:t>
            </a:r>
            <a:r>
              <a:rPr lang="en-US" dirty="0" err="1"/>
              <a:t>nhóm</a:t>
            </a:r>
            <a:r>
              <a:rPr lang="en-US" dirty="0"/>
              <a:t> Paragraph, </a:t>
            </a:r>
            <a:r>
              <a:rPr lang="en-US" dirty="0" err="1"/>
              <a:t>đặt</a:t>
            </a:r>
            <a:r>
              <a:rPr lang="en-US" dirty="0"/>
              <a:t> </a:t>
            </a:r>
            <a:r>
              <a:rPr lang="en-US" dirty="0" err="1"/>
              <a:t>khoảng</a:t>
            </a:r>
            <a:r>
              <a:rPr lang="en-US" dirty="0"/>
              <a:t> </a:t>
            </a:r>
            <a:r>
              <a:rPr lang="en-US" dirty="0" err="1"/>
              <a:t>cách</a:t>
            </a:r>
            <a:r>
              <a:rPr lang="en-US" dirty="0"/>
              <a:t> </a:t>
            </a:r>
            <a:r>
              <a:rPr lang="en-US" dirty="0" err="1"/>
              <a:t>theo</a:t>
            </a:r>
            <a:r>
              <a:rPr lang="en-US" dirty="0"/>
              <a:t> </a:t>
            </a:r>
            <a:r>
              <a:rPr lang="en-US" dirty="0" err="1"/>
              <a:t>yêu</a:t>
            </a:r>
            <a:r>
              <a:rPr lang="en-US" dirty="0"/>
              <a:t> </a:t>
            </a:r>
            <a:r>
              <a:rPr lang="en-US" dirty="0" err="1"/>
              <a:t>cầu</a:t>
            </a:r>
            <a:endParaRPr lang="en-US" dirty="0"/>
          </a:p>
          <a:p>
            <a:pPr algn="just"/>
            <a:endParaRPr lang="en-US" dirty="0"/>
          </a:p>
          <a:p>
            <a:pPr algn="just"/>
            <a:endParaRPr lang="en-US" dirty="0"/>
          </a:p>
        </p:txBody>
      </p:sp>
      <p:pic>
        <p:nvPicPr>
          <p:cNvPr id="6" name="Picture 5" descr="\\CCISERVER\Common\Publishing\Working\In Development\7500 IC3 GS5\KA\KA L02\Word Screens\wd-05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5375" y="1604869"/>
            <a:ext cx="332015" cy="231431"/>
          </a:xfrm>
          <a:prstGeom prst="rect">
            <a:avLst/>
          </a:prstGeom>
          <a:noFill/>
          <a:ln>
            <a:noFill/>
          </a:ln>
        </p:spPr>
      </p:pic>
      <p:pic>
        <p:nvPicPr>
          <p:cNvPr id="14" name="Picture 13" descr="\\CCISERVER\Common\Publishing\Working\In Development\7500 IC3 GS5\KA\KA L02\Word Screens\wd-05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9435" y="3517611"/>
            <a:ext cx="1193514" cy="1423036"/>
          </a:xfrm>
          <a:prstGeom prst="rect">
            <a:avLst/>
          </a:prstGeom>
          <a:noFill/>
          <a:ln>
            <a:noFill/>
          </a:ln>
        </p:spPr>
      </p:pic>
      <p:pic>
        <p:nvPicPr>
          <p:cNvPr id="8" name="Picture 7" descr="\\CCISERVER\Common\Publishing\Working\In Development\7500 IC3 GS5\KA\KA L02\Word Screens\wd-06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2562" y="3842007"/>
            <a:ext cx="1497060" cy="774243"/>
          </a:xfrm>
          <a:prstGeom prst="rect">
            <a:avLst/>
          </a:prstGeom>
          <a:noFill/>
          <a:ln>
            <a:noFill/>
          </a:ln>
        </p:spPr>
      </p:pic>
    </p:spTree>
    <p:extLst>
      <p:ext uri="{BB962C8B-B14F-4D97-AF65-F5344CB8AC3E}">
        <p14:creationId xmlns:p14="http://schemas.microsoft.com/office/powerpoint/2010/main" val="42484287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Thiết</a:t>
            </a:r>
            <a:r>
              <a:rPr lang="en-US" dirty="0"/>
              <a:t> </a:t>
            </a:r>
            <a:r>
              <a:rPr lang="en-US" dirty="0" err="1"/>
              <a:t>lập</a:t>
            </a:r>
            <a:r>
              <a:rPr lang="en-US" dirty="0"/>
              <a:t> </a:t>
            </a:r>
            <a:r>
              <a:rPr lang="en-US" dirty="0" err="1"/>
              <a:t>các</a:t>
            </a:r>
            <a:r>
              <a:rPr lang="en-US" dirty="0"/>
              <a:t> Tab </a:t>
            </a:r>
            <a:r>
              <a:rPr lang="en-US" dirty="0" err="1"/>
              <a:t>dừng</a:t>
            </a:r>
            <a:endParaRPr lang="en-US" dirty="0"/>
          </a:p>
        </p:txBody>
      </p:sp>
      <p:sp>
        <p:nvSpPr>
          <p:cNvPr id="3" name="Content Placeholder 2"/>
          <p:cNvSpPr>
            <a:spLocks noGrp="1"/>
          </p:cNvSpPr>
          <p:nvPr>
            <p:ph idx="1"/>
          </p:nvPr>
        </p:nvSpPr>
        <p:spPr>
          <a:xfrm>
            <a:off x="483477" y="1327150"/>
            <a:ext cx="8208578" cy="3305573"/>
          </a:xfrm>
        </p:spPr>
        <p:txBody>
          <a:bodyPr>
            <a:normAutofit/>
          </a:bodyPr>
          <a:lstStyle/>
          <a:p>
            <a:pPr algn="just"/>
            <a:r>
              <a:rPr lang="en-US" dirty="0"/>
              <a:t>T</a:t>
            </a:r>
            <a:r>
              <a:rPr lang="vi-VN" dirty="0"/>
              <a:t>ab </a:t>
            </a:r>
            <a:r>
              <a:rPr lang="en-US" dirty="0" err="1"/>
              <a:t>dừng</a:t>
            </a:r>
            <a:r>
              <a:rPr lang="en-US" dirty="0"/>
              <a:t> </a:t>
            </a:r>
            <a:r>
              <a:rPr lang="vi-VN" dirty="0"/>
              <a:t>cho phép căn chỉnh </a:t>
            </a:r>
            <a:r>
              <a:rPr lang="en-US" dirty="0" err="1"/>
              <a:t>văn</a:t>
            </a:r>
            <a:r>
              <a:rPr lang="en-US" dirty="0"/>
              <a:t> bản</a:t>
            </a:r>
            <a:r>
              <a:rPr lang="vi-VN" dirty="0"/>
              <a:t> theo các khoảng </a:t>
            </a:r>
            <a:r>
              <a:rPr lang="en-US" dirty="0" err="1"/>
              <a:t>cách</a:t>
            </a:r>
            <a:r>
              <a:rPr lang="vi-VN" dirty="0"/>
              <a:t> cụ thể </a:t>
            </a:r>
            <a:r>
              <a:rPr lang="en-US" dirty="0" err="1"/>
              <a:t>và</a:t>
            </a:r>
            <a:r>
              <a:rPr lang="en-US" dirty="0"/>
              <a:t> </a:t>
            </a:r>
            <a:r>
              <a:rPr lang="vi-VN" dirty="0"/>
              <a:t>xếp </a:t>
            </a:r>
            <a:r>
              <a:rPr lang="en-US" dirty="0" err="1"/>
              <a:t>văn</a:t>
            </a:r>
            <a:r>
              <a:rPr lang="en-US" dirty="0"/>
              <a:t> bản </a:t>
            </a:r>
            <a:r>
              <a:rPr lang="vi-VN" dirty="0"/>
              <a:t>thành các cột</a:t>
            </a:r>
            <a:r>
              <a:rPr lang="en-US" dirty="0"/>
              <a:t>.</a:t>
            </a:r>
            <a:endParaRPr lang="vi-VN" dirty="0"/>
          </a:p>
          <a:p>
            <a:pPr algn="just"/>
            <a:r>
              <a:rPr lang="vi-VN" dirty="0"/>
              <a:t>Sử dụng các ký tự căn chỉnh tab thích hợp để khớp với loại dữ liệu sẽ được nhập</a:t>
            </a:r>
            <a:endParaRPr lang="en-US" dirty="0"/>
          </a:p>
        </p:txBody>
      </p:sp>
      <p:grpSp>
        <p:nvGrpSpPr>
          <p:cNvPr id="6" name="Canvas 3"/>
          <p:cNvGrpSpPr/>
          <p:nvPr/>
        </p:nvGrpSpPr>
        <p:grpSpPr>
          <a:xfrm>
            <a:off x="1278327" y="3321984"/>
            <a:ext cx="7237023" cy="1547672"/>
            <a:chOff x="0" y="0"/>
            <a:chExt cx="5650586" cy="1208405"/>
          </a:xfrm>
        </p:grpSpPr>
        <p:sp>
          <p:nvSpPr>
            <p:cNvPr id="7" name="Rectangle 6"/>
            <p:cNvSpPr/>
            <p:nvPr/>
          </p:nvSpPr>
          <p:spPr>
            <a:xfrm>
              <a:off x="0" y="0"/>
              <a:ext cx="5650230" cy="1208405"/>
            </a:xfrm>
            <a:prstGeom prst="rect">
              <a:avLst/>
            </a:prstGeom>
          </p:spPr>
        </p:sp>
        <p:pic>
          <p:nvPicPr>
            <p:cNvPr id="8" name="Picture 7" descr="\\CCISERVER\Common\Publishing\Working\In Development\7500 IC3 GS5\KA\KA L02\Word Screens\wd-096.png"/>
            <p:cNvPicPr/>
            <p:nvPr/>
          </p:nvPicPr>
          <p:blipFill rotWithShape="1">
            <a:blip r:embed="rId2">
              <a:extLst>
                <a:ext uri="{28A0092B-C50C-407E-A947-70E740481C1C}">
                  <a14:useLocalDpi xmlns:a14="http://schemas.microsoft.com/office/drawing/2010/main" val="0"/>
                </a:ext>
              </a:extLst>
            </a:blip>
            <a:srcRect/>
            <a:stretch/>
          </p:blipFill>
          <p:spPr bwMode="auto">
            <a:xfrm>
              <a:off x="21946" y="387695"/>
              <a:ext cx="5628640" cy="784860"/>
            </a:xfrm>
            <a:prstGeom prst="rect">
              <a:avLst/>
            </a:prstGeom>
            <a:noFill/>
            <a:ln>
              <a:noFill/>
            </a:ln>
            <a:extLst>
              <a:ext uri="{53640926-AAD7-44D8-BBD7-CCE9431645EC}">
                <a14:shadowObscured xmlns:a14="http://schemas.microsoft.com/office/drawing/2010/main"/>
              </a:ext>
            </a:extLst>
          </p:spPr>
        </p:pic>
        <p:cxnSp>
          <p:nvCxnSpPr>
            <p:cNvPr id="9" name="AutoShape 2123"/>
            <p:cNvCxnSpPr>
              <a:cxnSpLocks noChangeShapeType="1"/>
            </p:cNvCxnSpPr>
            <p:nvPr/>
          </p:nvCxnSpPr>
          <p:spPr bwMode="auto">
            <a:xfrm>
              <a:off x="4143376" y="182855"/>
              <a:ext cx="1270" cy="2533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2153"/>
            <p:cNvSpPr txBox="1">
              <a:spLocks noChangeArrowheads="1"/>
            </p:cNvSpPr>
            <p:nvPr/>
          </p:nvSpPr>
          <p:spPr bwMode="auto">
            <a:xfrm>
              <a:off x="3989706" y="125094"/>
              <a:ext cx="443230"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9050" tIns="19050" rIns="19050" bIns="19050" anchor="t" anchorCtr="0" upright="1">
              <a:no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Bar Tab</a:t>
              </a:r>
            </a:p>
          </p:txBody>
        </p:sp>
        <p:cxnSp>
          <p:nvCxnSpPr>
            <p:cNvPr id="11" name="AutoShape 2120"/>
            <p:cNvCxnSpPr>
              <a:cxnSpLocks noChangeShapeType="1"/>
            </p:cNvCxnSpPr>
            <p:nvPr/>
          </p:nvCxnSpPr>
          <p:spPr bwMode="auto">
            <a:xfrm>
              <a:off x="93346" y="175870"/>
              <a:ext cx="1270" cy="25273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2121"/>
            <p:cNvCxnSpPr>
              <a:cxnSpLocks noChangeShapeType="1"/>
            </p:cNvCxnSpPr>
            <p:nvPr/>
          </p:nvCxnSpPr>
          <p:spPr bwMode="auto">
            <a:xfrm>
              <a:off x="1207771" y="178715"/>
              <a:ext cx="1270" cy="25273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2122"/>
            <p:cNvCxnSpPr>
              <a:cxnSpLocks noChangeShapeType="1"/>
            </p:cNvCxnSpPr>
            <p:nvPr/>
          </p:nvCxnSpPr>
          <p:spPr bwMode="auto">
            <a:xfrm>
              <a:off x="2347596" y="179350"/>
              <a:ext cx="1270" cy="25273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2123"/>
            <p:cNvCxnSpPr>
              <a:cxnSpLocks noChangeShapeType="1"/>
            </p:cNvCxnSpPr>
            <p:nvPr/>
          </p:nvCxnSpPr>
          <p:spPr bwMode="auto">
            <a:xfrm>
              <a:off x="3811271" y="178080"/>
              <a:ext cx="1270" cy="25273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2124"/>
            <p:cNvCxnSpPr>
              <a:cxnSpLocks noChangeShapeType="1"/>
            </p:cNvCxnSpPr>
            <p:nvPr/>
          </p:nvCxnSpPr>
          <p:spPr bwMode="auto">
            <a:xfrm>
              <a:off x="4874261" y="186640"/>
              <a:ext cx="1270" cy="25273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2150"/>
            <p:cNvSpPr txBox="1">
              <a:spLocks noChangeArrowheads="1"/>
            </p:cNvSpPr>
            <p:nvPr/>
          </p:nvSpPr>
          <p:spPr bwMode="auto">
            <a:xfrm>
              <a:off x="1" y="0"/>
              <a:ext cx="654685" cy="279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9050" tIns="19050" rIns="19050" bIns="19050" anchor="t" anchorCtr="0" upright="1">
              <a:noAutofit/>
            </a:bodyPr>
            <a:lstStyle/>
            <a:p>
              <a:r>
                <a:rPr lang="en-US" sz="900" dirty="0">
                  <a:latin typeface="Arial" panose="020B0604020202020204" pitchFamily="34" charset="0"/>
                  <a:ea typeface="Times New Roman" panose="02020603050405020304" pitchFamily="18" charset="0"/>
                  <a:cs typeface="Arial" panose="020B0604020202020204" pitchFamily="34" charset="0"/>
                </a:rPr>
                <a:t>Tab Selector</a:t>
              </a:r>
              <a:br>
                <a:rPr lang="en-US" sz="900" dirty="0">
                  <a:latin typeface="Arial" panose="020B0604020202020204" pitchFamily="34" charset="0"/>
                  <a:ea typeface="Times New Roman" panose="02020603050405020304" pitchFamily="18" charset="0"/>
                  <a:cs typeface="Arial" panose="020B0604020202020204" pitchFamily="34" charset="0"/>
                </a:rPr>
              </a:br>
              <a:r>
                <a:rPr lang="en-US" sz="900" dirty="0">
                  <a:latin typeface="Arial" panose="020B0604020202020204" pitchFamily="34" charset="0"/>
                  <a:ea typeface="Times New Roman" panose="02020603050405020304" pitchFamily="18" charset="0"/>
                  <a:cs typeface="Arial" panose="020B0604020202020204" pitchFamily="34" charset="0"/>
                </a:rPr>
                <a:t>Box</a:t>
              </a:r>
            </a:p>
          </p:txBody>
        </p:sp>
        <p:sp>
          <p:nvSpPr>
            <p:cNvPr id="17" name="Text Box 2151"/>
            <p:cNvSpPr txBox="1">
              <a:spLocks noChangeArrowheads="1"/>
            </p:cNvSpPr>
            <p:nvPr/>
          </p:nvSpPr>
          <p:spPr bwMode="auto">
            <a:xfrm>
              <a:off x="969646" y="124765"/>
              <a:ext cx="485775"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9050" tIns="19050" rIns="19050" bIns="19050" anchor="t" anchorCtr="0" upright="1">
              <a:no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Left Tab</a:t>
              </a:r>
            </a:p>
          </p:txBody>
        </p:sp>
        <p:sp>
          <p:nvSpPr>
            <p:cNvPr id="18" name="Text Box 2152"/>
            <p:cNvSpPr txBox="1">
              <a:spLocks noChangeArrowheads="1"/>
            </p:cNvSpPr>
            <p:nvPr/>
          </p:nvSpPr>
          <p:spPr bwMode="auto">
            <a:xfrm>
              <a:off x="2011046" y="124765"/>
              <a:ext cx="659130"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9050" tIns="19050" rIns="19050" bIns="19050" anchor="t" anchorCtr="0" upright="1">
              <a:no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Center Tab</a:t>
              </a:r>
            </a:p>
          </p:txBody>
        </p:sp>
        <p:sp>
          <p:nvSpPr>
            <p:cNvPr id="19" name="Text Box 2153"/>
            <p:cNvSpPr txBox="1">
              <a:spLocks noChangeArrowheads="1"/>
            </p:cNvSpPr>
            <p:nvPr/>
          </p:nvSpPr>
          <p:spPr bwMode="auto">
            <a:xfrm>
              <a:off x="3505201" y="126670"/>
              <a:ext cx="506730"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9050" tIns="19050" rIns="19050" bIns="19050" anchor="t" anchorCtr="0" upright="1">
              <a:noAutofit/>
            </a:bodyPr>
            <a:lstStyle/>
            <a:p>
              <a:pPr algn="just"/>
              <a:r>
                <a:rPr lang="en-US" sz="900" dirty="0">
                  <a:latin typeface="Arial" panose="020B0604020202020204" pitchFamily="34" charset="0"/>
                  <a:ea typeface="Times New Roman" panose="02020603050405020304" pitchFamily="18" charset="0"/>
                  <a:cs typeface="Arial" panose="020B0604020202020204" pitchFamily="34" charset="0"/>
                </a:rPr>
                <a:t>Right Tab</a:t>
              </a:r>
            </a:p>
          </p:txBody>
        </p:sp>
        <p:sp>
          <p:nvSpPr>
            <p:cNvPr id="20" name="Text Box 2154"/>
            <p:cNvSpPr txBox="1">
              <a:spLocks noChangeArrowheads="1"/>
            </p:cNvSpPr>
            <p:nvPr/>
          </p:nvSpPr>
          <p:spPr bwMode="auto">
            <a:xfrm>
              <a:off x="4523106" y="126365"/>
              <a:ext cx="695325"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9050" tIns="19050" rIns="19050" bIns="19050" anchor="t" anchorCtr="0" upright="1">
              <a:no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Decimal Tab</a:t>
              </a:r>
            </a:p>
          </p:txBody>
        </p:sp>
      </p:grpSp>
    </p:spTree>
    <p:extLst>
      <p:ext uri="{BB962C8B-B14F-4D97-AF65-F5344CB8AC3E}">
        <p14:creationId xmlns:p14="http://schemas.microsoft.com/office/powerpoint/2010/main" val="6651301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the Document</a:t>
            </a:r>
          </a:p>
        </p:txBody>
      </p:sp>
      <p:sp>
        <p:nvSpPr>
          <p:cNvPr id="3" name="Content Placeholder 2"/>
          <p:cNvSpPr>
            <a:spLocks noGrp="1"/>
          </p:cNvSpPr>
          <p:nvPr>
            <p:ph idx="1"/>
          </p:nvPr>
        </p:nvSpPr>
        <p:spPr>
          <a:xfrm>
            <a:off x="628650" y="1327150"/>
            <a:ext cx="7886700" cy="3305573"/>
          </a:xfrm>
        </p:spPr>
        <p:txBody>
          <a:bodyPr>
            <a:normAutofit/>
          </a:bodyPr>
          <a:lstStyle/>
          <a:p>
            <a:pPr algn="just"/>
            <a:r>
              <a:rPr lang="vi-VN" dirty="0"/>
              <a:t>Để thay đổi cách các trang trình bày cho các loại tài liệu, chọn các tùy chọn từ t</a:t>
            </a:r>
            <a:r>
              <a:rPr lang="en-US" dirty="0" err="1"/>
              <a:t>hẻ</a:t>
            </a:r>
            <a:r>
              <a:rPr lang="vi-VN" dirty="0"/>
              <a:t> </a:t>
            </a:r>
            <a:r>
              <a:rPr lang="en-US" dirty="0"/>
              <a:t>Layout.</a:t>
            </a:r>
            <a:endParaRPr lang="vi-VN" dirty="0"/>
          </a:p>
          <a:p>
            <a:r>
              <a:rPr lang="vi-VN" dirty="0"/>
              <a:t>Thay đổi khổ giấy</a:t>
            </a:r>
          </a:p>
          <a:p>
            <a:pPr lvl="1" algn="just"/>
            <a:r>
              <a:rPr lang="vi-VN" dirty="0"/>
              <a:t>Để thay đổi kích thước giấy, trên t</a:t>
            </a:r>
            <a:r>
              <a:rPr lang="en-US" dirty="0" err="1"/>
              <a:t>hẻ</a:t>
            </a:r>
            <a:r>
              <a:rPr lang="vi-VN" dirty="0"/>
              <a:t> </a:t>
            </a:r>
            <a:r>
              <a:rPr lang="en-US" dirty="0"/>
              <a:t>Layout</a:t>
            </a:r>
            <a:r>
              <a:rPr lang="vi-VN" dirty="0"/>
              <a:t>, nhóm </a:t>
            </a:r>
            <a:r>
              <a:rPr lang="en-US" dirty="0"/>
              <a:t>Page Setup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t>Size </a:t>
            </a:r>
            <a:r>
              <a:rPr lang="vi-VN" dirty="0">
                <a:sym typeface="Symbol" panose="05050102010706020507" pitchFamily="18" charset="2"/>
              </a:rPr>
              <a:t></a:t>
            </a:r>
            <a:r>
              <a:rPr lang="en-US" dirty="0">
                <a:sym typeface="Symbol" panose="05050102010706020507" pitchFamily="18" charset="2"/>
              </a:rPr>
              <a:t> </a:t>
            </a:r>
            <a:r>
              <a:rPr lang="en-US" dirty="0"/>
              <a:t>C</a:t>
            </a:r>
            <a:r>
              <a:rPr lang="vi-VN" dirty="0"/>
              <a:t>họn kích thước </a:t>
            </a:r>
            <a:r>
              <a:rPr lang="en-US" dirty="0" err="1"/>
              <a:t>theo</a:t>
            </a:r>
            <a:r>
              <a:rPr lang="en-US" dirty="0"/>
              <a:t> </a:t>
            </a:r>
            <a:r>
              <a:rPr lang="vi-VN" dirty="0"/>
              <a:t>yêu cầu từ danh sách</a:t>
            </a:r>
            <a:endParaRPr lang="en-US" dirty="0"/>
          </a:p>
          <a:p>
            <a:pPr lvl="0"/>
            <a:endParaRPr lang="en-US" dirty="0"/>
          </a:p>
        </p:txBody>
      </p:sp>
      <p:pic>
        <p:nvPicPr>
          <p:cNvPr id="6" name="Picture 5" descr="\\CCISERVER\Common\Publishing\Working\In Development\7500 IC3 GS5\KA\KA L02\Word Screens\wd-06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6406" y="3733479"/>
            <a:ext cx="2791188" cy="958378"/>
          </a:xfrm>
          <a:prstGeom prst="rect">
            <a:avLst/>
          </a:prstGeom>
          <a:noFill/>
          <a:ln>
            <a:noFill/>
          </a:ln>
        </p:spPr>
      </p:pic>
    </p:spTree>
    <p:extLst>
      <p:ext uri="{BB962C8B-B14F-4D97-AF65-F5344CB8AC3E}">
        <p14:creationId xmlns:p14="http://schemas.microsoft.com/office/powerpoint/2010/main" val="30946031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Định</a:t>
            </a:r>
            <a:r>
              <a:rPr lang="en-US" dirty="0"/>
              <a:t> </a:t>
            </a:r>
            <a:r>
              <a:rPr lang="en-US" dirty="0" err="1"/>
              <a:t>dạng</a:t>
            </a:r>
            <a:r>
              <a:rPr lang="en-US" dirty="0"/>
              <a:t> </a:t>
            </a:r>
            <a:r>
              <a:rPr lang="en-US" dirty="0" err="1"/>
              <a:t>tài</a:t>
            </a:r>
            <a:r>
              <a:rPr lang="en-US" dirty="0"/>
              <a:t> </a:t>
            </a:r>
            <a:r>
              <a:rPr lang="en-US" dirty="0" err="1"/>
              <a:t>liệu</a:t>
            </a:r>
            <a:endParaRPr lang="en-US" dirty="0"/>
          </a:p>
        </p:txBody>
      </p:sp>
      <p:sp>
        <p:nvSpPr>
          <p:cNvPr id="3" name="Content Placeholder 2"/>
          <p:cNvSpPr>
            <a:spLocks noGrp="1"/>
          </p:cNvSpPr>
          <p:nvPr>
            <p:ph idx="1"/>
          </p:nvPr>
        </p:nvSpPr>
        <p:spPr>
          <a:xfrm>
            <a:off x="628649" y="1369219"/>
            <a:ext cx="5236123" cy="3263504"/>
          </a:xfrm>
        </p:spPr>
        <p:txBody>
          <a:bodyPr>
            <a:normAutofit/>
          </a:bodyPr>
          <a:lstStyle/>
          <a:p>
            <a:pPr algn="just"/>
            <a:r>
              <a:rPr lang="vi-VN" dirty="0"/>
              <a:t>Thay đổi hướng</a:t>
            </a:r>
            <a:r>
              <a:rPr lang="en-US" dirty="0"/>
              <a:t> </a:t>
            </a:r>
            <a:r>
              <a:rPr lang="en-US" dirty="0" err="1"/>
              <a:t>trang</a:t>
            </a:r>
            <a:endParaRPr lang="vi-VN" dirty="0"/>
          </a:p>
          <a:p>
            <a:pPr lvl="1" algn="just"/>
            <a:r>
              <a:rPr lang="vi-VN" dirty="0"/>
              <a:t>Trên t</a:t>
            </a:r>
            <a:r>
              <a:rPr lang="en-US" dirty="0" err="1"/>
              <a:t>hẻ</a:t>
            </a:r>
            <a:r>
              <a:rPr lang="vi-VN" dirty="0"/>
              <a:t> </a:t>
            </a:r>
            <a:r>
              <a:rPr lang="en-US" dirty="0"/>
              <a:t>Layout</a:t>
            </a:r>
            <a:r>
              <a:rPr lang="vi-VN" dirty="0"/>
              <a:t>, nhóm </a:t>
            </a:r>
            <a:r>
              <a:rPr lang="en-US" dirty="0"/>
              <a:t>Page Setup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Orientation </a:t>
            </a:r>
            <a:r>
              <a:rPr lang="vi-VN" dirty="0">
                <a:sym typeface="Symbol" panose="05050102010706020507" pitchFamily="18" charset="2"/>
              </a:rPr>
              <a:t></a:t>
            </a:r>
            <a:r>
              <a:rPr lang="vi-VN" dirty="0"/>
              <a:t> chọn một tùy chọn</a:t>
            </a:r>
            <a:endParaRPr lang="en-US" dirty="0"/>
          </a:p>
          <a:p>
            <a:r>
              <a:rPr lang="en-US" dirty="0" err="1"/>
              <a:t>Thay</a:t>
            </a:r>
            <a:r>
              <a:rPr lang="en-US" dirty="0"/>
              <a:t> </a:t>
            </a:r>
            <a:r>
              <a:rPr lang="en-US" dirty="0" err="1"/>
              <a:t>đổi</a:t>
            </a:r>
            <a:r>
              <a:rPr lang="en-US" dirty="0"/>
              <a:t> </a:t>
            </a:r>
            <a:r>
              <a:rPr lang="en-US" dirty="0" err="1"/>
              <a:t>lề</a:t>
            </a:r>
            <a:r>
              <a:rPr lang="en-US" dirty="0"/>
              <a:t> </a:t>
            </a:r>
            <a:r>
              <a:rPr lang="en-US" dirty="0" err="1"/>
              <a:t>trang</a:t>
            </a:r>
            <a:endParaRPr lang="en-US" dirty="0"/>
          </a:p>
          <a:p>
            <a:pPr lvl="1"/>
            <a:r>
              <a:rPr lang="en-US" dirty="0" err="1"/>
              <a:t>Trên</a:t>
            </a:r>
            <a:r>
              <a:rPr lang="en-US" dirty="0"/>
              <a:t> </a:t>
            </a:r>
            <a:r>
              <a:rPr lang="en-US" dirty="0" err="1"/>
              <a:t>thẻ</a:t>
            </a:r>
            <a:r>
              <a:rPr lang="en-US" dirty="0"/>
              <a:t> Layout, </a:t>
            </a:r>
            <a:r>
              <a:rPr lang="en-US" dirty="0" err="1"/>
              <a:t>nhóm</a:t>
            </a:r>
            <a:r>
              <a:rPr lang="en-US" dirty="0"/>
              <a:t> Page Setup </a:t>
            </a:r>
            <a:r>
              <a:rPr lang="en-US" dirty="0">
                <a:sym typeface="Symbol" panose="05050102010706020507" pitchFamily="18" charset="2"/>
              </a:rPr>
              <a:t> </a:t>
            </a:r>
            <a:r>
              <a:rPr lang="en-US" dirty="0" err="1">
                <a:sym typeface="Symbol" panose="05050102010706020507" pitchFamily="18" charset="2"/>
              </a:rPr>
              <a:t>Chọn</a:t>
            </a:r>
            <a:r>
              <a:rPr lang="en-US" dirty="0"/>
              <a:t> Margins</a:t>
            </a:r>
          </a:p>
          <a:p>
            <a:pPr algn="just"/>
            <a:endParaRPr lang="en-US" dirty="0"/>
          </a:p>
        </p:txBody>
      </p:sp>
      <p:pic>
        <p:nvPicPr>
          <p:cNvPr id="6" name="Picture 5" descr="\\CCISERVER\Common\Publishing\Working\In Development\7500 IC3 GS5\KA\KA L02\Word Screens\wd-06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2596" y="2121225"/>
            <a:ext cx="1289843" cy="1759490"/>
          </a:xfrm>
          <a:prstGeom prst="rect">
            <a:avLst/>
          </a:prstGeom>
          <a:noFill/>
          <a:ln>
            <a:noFill/>
          </a:ln>
        </p:spPr>
      </p:pic>
      <p:pic>
        <p:nvPicPr>
          <p:cNvPr id="8" name="Picture 7" descr="\\CCISERVER\Common\Publishing\Working\In Development\7500 IC3 GS5\KA\KA L02\Word Screens\wd-062.png"/>
          <p:cNvPicPr/>
          <p:nvPr/>
        </p:nvPicPr>
        <p:blipFill>
          <a:blip r:embed="rId3">
            <a:extLst>
              <a:ext uri="{28A0092B-C50C-407E-A947-70E740481C1C}">
                <a14:useLocalDpi xmlns:a14="http://schemas.microsoft.com/office/drawing/2010/main" val="0"/>
              </a:ext>
            </a:extLst>
          </a:blip>
          <a:srcRect/>
          <a:stretch>
            <a:fillRect/>
          </a:stretch>
        </p:blipFill>
        <p:spPr bwMode="auto">
          <a:xfrm>
            <a:off x="7430263" y="1496896"/>
            <a:ext cx="1531820" cy="3008149"/>
          </a:xfrm>
          <a:prstGeom prst="rect">
            <a:avLst/>
          </a:prstGeom>
          <a:noFill/>
          <a:ln>
            <a:noFill/>
          </a:ln>
        </p:spPr>
      </p:pic>
    </p:spTree>
    <p:extLst>
      <p:ext uri="{BB962C8B-B14F-4D97-AF65-F5344CB8AC3E}">
        <p14:creationId xmlns:p14="http://schemas.microsoft.com/office/powerpoint/2010/main" val="18179977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ứng</a:t>
            </a:r>
            <a:r>
              <a:rPr lang="en-US" dirty="0"/>
              <a:t> </a:t>
            </a:r>
            <a:r>
              <a:rPr lang="en-US" dirty="0" err="1"/>
              <a:t>dụng</a:t>
            </a:r>
            <a:endParaRPr lang="en-US" dirty="0"/>
          </a:p>
        </p:txBody>
      </p:sp>
      <p:sp>
        <p:nvSpPr>
          <p:cNvPr id="3" name="Content Placeholder 2"/>
          <p:cNvSpPr>
            <a:spLocks noGrp="1"/>
          </p:cNvSpPr>
          <p:nvPr>
            <p:ph idx="1"/>
          </p:nvPr>
        </p:nvSpPr>
        <p:spPr>
          <a:xfrm>
            <a:off x="628650" y="1268017"/>
            <a:ext cx="5485071" cy="3364706"/>
          </a:xfrm>
        </p:spPr>
        <p:txBody>
          <a:bodyPr>
            <a:normAutofit fontScale="92500" lnSpcReduction="20000"/>
          </a:bodyPr>
          <a:lstStyle/>
          <a:p>
            <a:pPr algn="just">
              <a:lnSpc>
                <a:spcPct val="120000"/>
              </a:lnSpc>
            </a:pPr>
            <a:r>
              <a:rPr lang="vi-VN" sz="2800" dirty="0"/>
              <a:t>Xuất bản</a:t>
            </a:r>
            <a:r>
              <a:rPr lang="en-US" sz="2800" dirty="0"/>
              <a:t> (Desktop Publishing)</a:t>
            </a:r>
            <a:endParaRPr lang="vi-VN" sz="2800" dirty="0"/>
          </a:p>
          <a:p>
            <a:pPr lvl="1" algn="just">
              <a:lnSpc>
                <a:spcPct val="120000"/>
              </a:lnSpc>
            </a:pPr>
            <a:r>
              <a:rPr lang="vi-VN" sz="2600" dirty="0"/>
              <a:t>Thao tác với số lượng lớn văn bản và đồ họa yêu cầu bố cục hoặc cấu trúc trang chuyên biệt</a:t>
            </a:r>
          </a:p>
          <a:p>
            <a:pPr lvl="1" algn="just">
              <a:lnSpc>
                <a:spcPct val="120000"/>
              </a:lnSpc>
            </a:pPr>
            <a:r>
              <a:rPr lang="vi-VN" sz="2600" dirty="0"/>
              <a:t>Chứa nhiều tính năng và chức năng giống như một chương trình xử lý văn bản nhưng linh hoạt hơn để thao tác các mục</a:t>
            </a:r>
          </a:p>
          <a:p>
            <a:pPr algn="just">
              <a:lnSpc>
                <a:spcPct val="120000"/>
              </a:lnSpc>
            </a:pPr>
            <a:endParaRPr lang="en-US" dirty="0"/>
          </a:p>
        </p:txBody>
      </p:sp>
      <p:grpSp>
        <p:nvGrpSpPr>
          <p:cNvPr id="11" name="Group 10"/>
          <p:cNvGrpSpPr/>
          <p:nvPr/>
        </p:nvGrpSpPr>
        <p:grpSpPr>
          <a:xfrm>
            <a:off x="6341525" y="1846855"/>
            <a:ext cx="2509688" cy="1935676"/>
            <a:chOff x="762000" y="-4584382"/>
            <a:chExt cx="3013251" cy="2324064"/>
          </a:xfrm>
        </p:grpSpPr>
        <p:pic>
          <p:nvPicPr>
            <p:cNvPr id="9" name="Picture 8" descr="C:\Users\swong\Documents\Manuals\IC3 GS4\7314 IC3 GS4\l2 dtp1.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669" y="-4584382"/>
              <a:ext cx="2997117" cy="1148585"/>
            </a:xfrm>
            <a:prstGeom prst="rect">
              <a:avLst/>
            </a:prstGeom>
            <a:noFill/>
            <a:ln>
              <a:noFill/>
            </a:ln>
          </p:spPr>
        </p:pic>
        <p:pic>
          <p:nvPicPr>
            <p:cNvPr id="10" name="Picture 9" descr="C:\Users\swong\Documents\Manuals\IC3 GS4\7314 IC3 GS4\l2 dtp2.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3410764"/>
              <a:ext cx="3013251" cy="1150446"/>
            </a:xfrm>
            <a:prstGeom prst="rect">
              <a:avLst/>
            </a:prstGeom>
            <a:noFill/>
            <a:ln>
              <a:noFill/>
            </a:ln>
          </p:spPr>
        </p:pic>
      </p:grpSp>
    </p:spTree>
    <p:extLst>
      <p:ext uri="{BB962C8B-B14F-4D97-AF65-F5344CB8AC3E}">
        <p14:creationId xmlns:p14="http://schemas.microsoft.com/office/powerpoint/2010/main" val="105367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Định</a:t>
            </a:r>
            <a:r>
              <a:rPr lang="en-US" dirty="0"/>
              <a:t> </a:t>
            </a:r>
            <a:r>
              <a:rPr lang="en-US" dirty="0" err="1"/>
              <a:t>dạng</a:t>
            </a:r>
            <a:r>
              <a:rPr lang="en-US" dirty="0"/>
              <a:t> </a:t>
            </a:r>
            <a:r>
              <a:rPr lang="en-US" dirty="0" err="1"/>
              <a:t>tài</a:t>
            </a:r>
            <a:r>
              <a:rPr lang="en-US" dirty="0"/>
              <a:t> </a:t>
            </a:r>
            <a:r>
              <a:rPr lang="en-US" dirty="0" err="1"/>
              <a:t>liệu</a:t>
            </a:r>
            <a:endParaRPr lang="en-US" dirty="0"/>
          </a:p>
        </p:txBody>
      </p:sp>
      <p:sp>
        <p:nvSpPr>
          <p:cNvPr id="3" name="Content Placeholder 2"/>
          <p:cNvSpPr>
            <a:spLocks noGrp="1"/>
          </p:cNvSpPr>
          <p:nvPr>
            <p:ph idx="1"/>
          </p:nvPr>
        </p:nvSpPr>
        <p:spPr>
          <a:xfrm>
            <a:off x="195756" y="1268016"/>
            <a:ext cx="6709542" cy="3292872"/>
          </a:xfrm>
        </p:spPr>
        <p:txBody>
          <a:bodyPr>
            <a:normAutofit/>
          </a:bodyPr>
          <a:lstStyle/>
          <a:p>
            <a:pPr>
              <a:lnSpc>
                <a:spcPct val="100000"/>
              </a:lnSpc>
            </a:pPr>
            <a:r>
              <a:rPr lang="en-US" dirty="0" err="1"/>
              <a:t>Thêm</a:t>
            </a:r>
            <a:r>
              <a:rPr lang="en-US" dirty="0"/>
              <a:t> </a:t>
            </a:r>
            <a:r>
              <a:rPr lang="en-US" dirty="0" err="1"/>
              <a:t>số</a:t>
            </a:r>
            <a:r>
              <a:rPr lang="en-US" dirty="0"/>
              <a:t> </a:t>
            </a:r>
            <a:r>
              <a:rPr lang="en-US" dirty="0" err="1"/>
              <a:t>trang</a:t>
            </a:r>
            <a:endParaRPr lang="en-US" dirty="0"/>
          </a:p>
          <a:p>
            <a:pPr lvl="1">
              <a:lnSpc>
                <a:spcPct val="100000"/>
              </a:lnSpc>
            </a:pPr>
            <a:r>
              <a:rPr lang="en-US" dirty="0" err="1"/>
              <a:t>Trên</a:t>
            </a:r>
            <a:r>
              <a:rPr lang="en-US" dirty="0"/>
              <a:t> </a:t>
            </a:r>
            <a:r>
              <a:rPr lang="en-US" dirty="0" err="1"/>
              <a:t>thẻ</a:t>
            </a:r>
            <a:r>
              <a:rPr lang="en-US" dirty="0"/>
              <a:t> Insert, </a:t>
            </a:r>
            <a:r>
              <a:rPr lang="en-US" dirty="0" err="1"/>
              <a:t>nhóm</a:t>
            </a:r>
            <a:r>
              <a:rPr lang="en-US" dirty="0"/>
              <a:t> Header &amp; Footer </a:t>
            </a:r>
            <a:r>
              <a:rPr lang="en-US" dirty="0">
                <a:sym typeface="Symbol" panose="05050102010706020507" pitchFamily="18" charset="2"/>
              </a:rPr>
              <a:t> </a:t>
            </a:r>
            <a:r>
              <a:rPr lang="en-US" dirty="0" err="1">
                <a:sym typeface="Symbol" panose="05050102010706020507" pitchFamily="18" charset="2"/>
              </a:rPr>
              <a:t>Chọn</a:t>
            </a:r>
            <a:r>
              <a:rPr lang="en-US" dirty="0"/>
              <a:t> Page Number </a:t>
            </a:r>
            <a:r>
              <a:rPr lang="en-US" dirty="0" err="1"/>
              <a:t>và</a:t>
            </a:r>
            <a:r>
              <a:rPr lang="en-US" dirty="0"/>
              <a:t> </a:t>
            </a:r>
            <a:r>
              <a:rPr lang="en-US" dirty="0" err="1"/>
              <a:t>chỉ</a:t>
            </a:r>
            <a:r>
              <a:rPr lang="en-US" dirty="0"/>
              <a:t> </a:t>
            </a:r>
            <a:r>
              <a:rPr lang="en-US" dirty="0" err="1"/>
              <a:t>định</a:t>
            </a:r>
            <a:r>
              <a:rPr lang="en-US" dirty="0"/>
              <a:t> </a:t>
            </a:r>
            <a:r>
              <a:rPr lang="en-US" dirty="0" err="1"/>
              <a:t>vị</a:t>
            </a:r>
            <a:r>
              <a:rPr lang="en-US" dirty="0"/>
              <a:t> </a:t>
            </a:r>
            <a:r>
              <a:rPr lang="en-US" dirty="0" err="1"/>
              <a:t>trí</a:t>
            </a:r>
            <a:endParaRPr lang="en-US" dirty="0"/>
          </a:p>
          <a:p>
            <a:pPr lvl="2" algn="just">
              <a:lnSpc>
                <a:spcPct val="100000"/>
              </a:lnSpc>
            </a:pPr>
            <a:r>
              <a:rPr lang="en-US" sz="2400" dirty="0" err="1"/>
              <a:t>Nhấp</a:t>
            </a:r>
            <a:r>
              <a:rPr lang="en-US" sz="2400" dirty="0"/>
              <a:t> </a:t>
            </a:r>
            <a:r>
              <a:rPr lang="en-US" sz="2400" dirty="0" err="1"/>
              <a:t>vào</a:t>
            </a:r>
            <a:r>
              <a:rPr lang="en-US" sz="2400" dirty="0"/>
              <a:t> Current Position </a:t>
            </a:r>
            <a:r>
              <a:rPr lang="en-US" sz="2400" dirty="0" err="1"/>
              <a:t>để</a:t>
            </a:r>
            <a:r>
              <a:rPr lang="en-US" sz="2400" dirty="0"/>
              <a:t> </a:t>
            </a:r>
            <a:r>
              <a:rPr lang="en-US" sz="2400" dirty="0" err="1"/>
              <a:t>chọn</a:t>
            </a:r>
            <a:r>
              <a:rPr lang="en-US" sz="2400" dirty="0"/>
              <a:t> </a:t>
            </a:r>
            <a:r>
              <a:rPr lang="en-US" sz="2400" dirty="0" err="1"/>
              <a:t>tùy</a:t>
            </a:r>
            <a:r>
              <a:rPr lang="en-US" sz="2400" dirty="0"/>
              <a:t> </a:t>
            </a:r>
            <a:r>
              <a:rPr lang="en-US" sz="2400" dirty="0" err="1"/>
              <a:t>chọn</a:t>
            </a:r>
            <a:r>
              <a:rPr lang="en-US" sz="2400" dirty="0"/>
              <a:t> </a:t>
            </a:r>
            <a:r>
              <a:rPr lang="en-US" sz="2400" dirty="0" err="1"/>
              <a:t>đánh</a:t>
            </a:r>
            <a:r>
              <a:rPr lang="en-US" sz="2400" dirty="0"/>
              <a:t> </a:t>
            </a:r>
            <a:r>
              <a:rPr lang="en-US" sz="2400" dirty="0" err="1"/>
              <a:t>số</a:t>
            </a:r>
            <a:r>
              <a:rPr lang="en-US" sz="2400" dirty="0"/>
              <a:t> </a:t>
            </a:r>
            <a:r>
              <a:rPr lang="en-US" sz="2400" dirty="0" err="1"/>
              <a:t>để</a:t>
            </a:r>
            <a:r>
              <a:rPr lang="en-US" sz="2400" dirty="0"/>
              <a:t> </a:t>
            </a:r>
            <a:r>
              <a:rPr lang="en-US" sz="2400" dirty="0" err="1"/>
              <a:t>áp</a:t>
            </a:r>
            <a:r>
              <a:rPr lang="en-US" sz="2400" dirty="0"/>
              <a:t> </a:t>
            </a:r>
            <a:r>
              <a:rPr lang="en-US" sz="2400" dirty="0" err="1"/>
              <a:t>dụng</a:t>
            </a:r>
            <a:r>
              <a:rPr lang="en-US" sz="2400" dirty="0"/>
              <a:t> </a:t>
            </a:r>
            <a:r>
              <a:rPr lang="en-US" sz="2400" dirty="0" err="1"/>
              <a:t>cho</a:t>
            </a:r>
            <a:r>
              <a:rPr lang="en-US" sz="2400" dirty="0"/>
              <a:t> </a:t>
            </a:r>
            <a:r>
              <a:rPr lang="en-US" sz="2400" dirty="0" err="1"/>
              <a:t>vị</a:t>
            </a:r>
            <a:r>
              <a:rPr lang="en-US" sz="2400" dirty="0"/>
              <a:t> </a:t>
            </a:r>
            <a:r>
              <a:rPr lang="en-US" sz="2400" dirty="0" err="1"/>
              <a:t>trí</a:t>
            </a:r>
            <a:r>
              <a:rPr lang="en-US" sz="2400" dirty="0"/>
              <a:t> </a:t>
            </a:r>
            <a:r>
              <a:rPr lang="en-US" sz="2400" dirty="0" err="1"/>
              <a:t>số</a:t>
            </a:r>
            <a:r>
              <a:rPr lang="en-US" sz="2400" dirty="0"/>
              <a:t> </a:t>
            </a:r>
            <a:r>
              <a:rPr lang="en-US" sz="2400" dirty="0" err="1"/>
              <a:t>trang</a:t>
            </a:r>
            <a:r>
              <a:rPr lang="en-US" sz="2400" dirty="0"/>
              <a:t> </a:t>
            </a:r>
            <a:r>
              <a:rPr lang="en-US" sz="2400" dirty="0" err="1"/>
              <a:t>hiện</a:t>
            </a:r>
            <a:r>
              <a:rPr lang="en-US" sz="2400" dirty="0"/>
              <a:t> </a:t>
            </a:r>
            <a:r>
              <a:rPr lang="en-US" sz="2400" dirty="0" err="1"/>
              <a:t>tại</a:t>
            </a:r>
            <a:endParaRPr lang="en-US" sz="2400" dirty="0"/>
          </a:p>
          <a:p>
            <a:pPr lvl="2" algn="just">
              <a:lnSpc>
                <a:spcPct val="100000"/>
              </a:lnSpc>
            </a:pPr>
            <a:r>
              <a:rPr lang="en-US" sz="2400" dirty="0" err="1"/>
              <a:t>Bấm</a:t>
            </a:r>
            <a:r>
              <a:rPr lang="en-US" sz="2400" dirty="0"/>
              <a:t> Format Page Numbers </a:t>
            </a:r>
            <a:r>
              <a:rPr lang="en-US" sz="2400" dirty="0" err="1"/>
              <a:t>để</a:t>
            </a:r>
            <a:r>
              <a:rPr lang="en-US" sz="2400" dirty="0"/>
              <a:t> </a:t>
            </a:r>
            <a:r>
              <a:rPr lang="en-US" sz="2400" dirty="0" err="1"/>
              <a:t>mở</a:t>
            </a:r>
            <a:r>
              <a:rPr lang="en-US" sz="2400" dirty="0"/>
              <a:t> </a:t>
            </a:r>
            <a:r>
              <a:rPr lang="en-US" sz="2400" dirty="0" err="1"/>
              <a:t>hộp</a:t>
            </a:r>
            <a:r>
              <a:rPr lang="en-US" sz="2400" dirty="0"/>
              <a:t> </a:t>
            </a:r>
            <a:r>
              <a:rPr lang="en-US" sz="2400" dirty="0" err="1"/>
              <a:t>thoại</a:t>
            </a:r>
            <a:r>
              <a:rPr lang="en-US" sz="2400" dirty="0"/>
              <a:t> Page Number Format</a:t>
            </a:r>
          </a:p>
        </p:txBody>
      </p:sp>
      <p:pic>
        <p:nvPicPr>
          <p:cNvPr id="6" name="Picture 5" descr="\\CCISERVER\Common\Publishing\Working\In Development\7500 IC3 GS5\KA\KA L02\Word Screens\wd-06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9981" y="1279684"/>
            <a:ext cx="1748936" cy="1645920"/>
          </a:xfrm>
          <a:prstGeom prst="rect">
            <a:avLst/>
          </a:prstGeom>
          <a:noFill/>
          <a:ln>
            <a:noFill/>
          </a:ln>
        </p:spPr>
      </p:pic>
      <p:pic>
        <p:nvPicPr>
          <p:cNvPr id="7" name="Picture 6" descr="\\CCISERVER\Common\Publishing\Working\In Development\7500 IC3 GS5\KA\KA L02\Word Screens\wd-06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981" y="3040856"/>
            <a:ext cx="1769977" cy="1828800"/>
          </a:xfrm>
          <a:prstGeom prst="rect">
            <a:avLst/>
          </a:prstGeom>
          <a:noFill/>
          <a:ln>
            <a:noFill/>
          </a:ln>
        </p:spPr>
      </p:pic>
    </p:spTree>
    <p:extLst>
      <p:ext uri="{BB962C8B-B14F-4D97-AF65-F5344CB8AC3E}">
        <p14:creationId xmlns:p14="http://schemas.microsoft.com/office/powerpoint/2010/main" val="42940429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Định</a:t>
            </a:r>
            <a:r>
              <a:rPr lang="en-US" dirty="0"/>
              <a:t> </a:t>
            </a:r>
            <a:r>
              <a:rPr lang="en-US" dirty="0" err="1"/>
              <a:t>dạng</a:t>
            </a:r>
            <a:r>
              <a:rPr lang="en-US" dirty="0"/>
              <a:t> </a:t>
            </a:r>
            <a:r>
              <a:rPr lang="en-US" dirty="0" err="1"/>
              <a:t>tài</a:t>
            </a:r>
            <a:r>
              <a:rPr lang="en-US" dirty="0"/>
              <a:t> </a:t>
            </a:r>
            <a:r>
              <a:rPr lang="en-US" dirty="0" err="1"/>
              <a:t>liệu</a:t>
            </a:r>
            <a:endParaRPr lang="en-US" dirty="0"/>
          </a:p>
        </p:txBody>
      </p:sp>
      <p:sp>
        <p:nvSpPr>
          <p:cNvPr id="3" name="Content Placeholder 2"/>
          <p:cNvSpPr>
            <a:spLocks noGrp="1"/>
          </p:cNvSpPr>
          <p:nvPr>
            <p:ph idx="1"/>
          </p:nvPr>
        </p:nvSpPr>
        <p:spPr>
          <a:xfrm>
            <a:off x="357352" y="1327150"/>
            <a:ext cx="6526924" cy="3305573"/>
          </a:xfrm>
        </p:spPr>
        <p:txBody>
          <a:bodyPr>
            <a:normAutofit/>
          </a:bodyPr>
          <a:lstStyle/>
          <a:p>
            <a:r>
              <a:rPr lang="vi-VN" dirty="0"/>
              <a:t>Áp dụng cột</a:t>
            </a:r>
          </a:p>
          <a:p>
            <a:pPr lvl="1" algn="just"/>
            <a:r>
              <a:rPr lang="en-US" dirty="0"/>
              <a:t>T</a:t>
            </a:r>
            <a:r>
              <a:rPr lang="vi-VN" dirty="0"/>
              <a:t>rên t</a:t>
            </a:r>
            <a:r>
              <a:rPr lang="en-US" dirty="0" err="1"/>
              <a:t>hẻ</a:t>
            </a:r>
            <a:r>
              <a:rPr lang="vi-VN" dirty="0"/>
              <a:t> </a:t>
            </a:r>
            <a:r>
              <a:rPr lang="en-US" dirty="0"/>
              <a:t>Layout</a:t>
            </a:r>
            <a:r>
              <a:rPr lang="vi-VN" dirty="0"/>
              <a:t>, nhóm </a:t>
            </a:r>
            <a:r>
              <a:rPr lang="en-US" dirty="0"/>
              <a:t>Page Setup</a:t>
            </a:r>
            <a:r>
              <a:rPr lang="vi-VN" dirty="0"/>
              <a:t>,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t>Columns</a:t>
            </a:r>
            <a:endParaRPr lang="vi-VN" dirty="0"/>
          </a:p>
          <a:p>
            <a:pPr lvl="1" algn="just"/>
            <a:r>
              <a:rPr lang="vi-VN" dirty="0"/>
              <a:t>Để kết thúc luồng văn bản ở dưới cùng của một cột, nhấn C</a:t>
            </a:r>
            <a:r>
              <a:rPr lang="en-US" dirty="0" err="1"/>
              <a:t>trl</a:t>
            </a:r>
            <a:r>
              <a:rPr lang="vi-VN" dirty="0"/>
              <a:t>+S</a:t>
            </a:r>
            <a:r>
              <a:rPr lang="en-US" dirty="0" err="1"/>
              <a:t>hift</a:t>
            </a:r>
            <a:r>
              <a:rPr lang="vi-VN" dirty="0"/>
              <a:t>+E</a:t>
            </a:r>
            <a:r>
              <a:rPr lang="en-US" dirty="0" err="1"/>
              <a:t>nter</a:t>
            </a:r>
            <a:r>
              <a:rPr lang="vi-VN" dirty="0"/>
              <a:t> để nhập ngắt cột</a:t>
            </a:r>
            <a:r>
              <a:rPr lang="en-US" dirty="0"/>
              <a:t>.</a:t>
            </a:r>
          </a:p>
        </p:txBody>
      </p:sp>
      <p:pic>
        <p:nvPicPr>
          <p:cNvPr id="6" name="Picture 5" descr="\\CCISERVER\Common\Publishing\Working\In Development\7500 IC3 GS5\KA\KA L02\Word Screens\wd-06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6274" y="1268016"/>
            <a:ext cx="1590374" cy="3474720"/>
          </a:xfrm>
          <a:prstGeom prst="rect">
            <a:avLst/>
          </a:prstGeom>
          <a:noFill/>
          <a:ln>
            <a:noFill/>
          </a:ln>
        </p:spPr>
      </p:pic>
    </p:spTree>
    <p:extLst>
      <p:ext uri="{BB962C8B-B14F-4D97-AF65-F5344CB8AC3E}">
        <p14:creationId xmlns:p14="http://schemas.microsoft.com/office/powerpoint/2010/main" val="36371901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Chuẩn</a:t>
            </a:r>
            <a:r>
              <a:rPr lang="en-US" dirty="0"/>
              <a:t> </a:t>
            </a:r>
            <a:r>
              <a:rPr lang="en-US" dirty="0" err="1"/>
              <a:t>bị</a:t>
            </a:r>
            <a:r>
              <a:rPr lang="en-US" dirty="0"/>
              <a:t> </a:t>
            </a:r>
            <a:r>
              <a:rPr lang="en-US" dirty="0" err="1"/>
              <a:t>tài</a:t>
            </a:r>
            <a:r>
              <a:rPr lang="en-US" dirty="0"/>
              <a:t> </a:t>
            </a:r>
            <a:r>
              <a:rPr lang="en-US" dirty="0" err="1"/>
              <a:t>liệu</a:t>
            </a:r>
            <a:r>
              <a:rPr lang="en-US" dirty="0"/>
              <a:t> </a:t>
            </a:r>
            <a:r>
              <a:rPr lang="en-US" dirty="0" err="1"/>
              <a:t>để</a:t>
            </a:r>
            <a:r>
              <a:rPr lang="en-US" dirty="0"/>
              <a:t> in</a:t>
            </a:r>
          </a:p>
        </p:txBody>
      </p:sp>
      <p:sp>
        <p:nvSpPr>
          <p:cNvPr id="3" name="Content Placeholder 2"/>
          <p:cNvSpPr>
            <a:spLocks noGrp="1"/>
          </p:cNvSpPr>
          <p:nvPr>
            <p:ph idx="1"/>
          </p:nvPr>
        </p:nvSpPr>
        <p:spPr>
          <a:xfrm>
            <a:off x="628650" y="1383510"/>
            <a:ext cx="5312021" cy="3249212"/>
          </a:xfrm>
        </p:spPr>
        <p:txBody>
          <a:bodyPr>
            <a:normAutofit/>
          </a:bodyPr>
          <a:lstStyle/>
          <a:p>
            <a:r>
              <a:rPr lang="en-US" dirty="0" err="1"/>
              <a:t>Soát</a:t>
            </a:r>
            <a:r>
              <a:rPr lang="en-US" dirty="0"/>
              <a:t> </a:t>
            </a:r>
            <a:r>
              <a:rPr lang="en-US" dirty="0" err="1"/>
              <a:t>lỗi</a:t>
            </a:r>
            <a:r>
              <a:rPr lang="en-US" dirty="0"/>
              <a:t> </a:t>
            </a:r>
            <a:r>
              <a:rPr lang="en-US" dirty="0" err="1"/>
              <a:t>tài</a:t>
            </a:r>
            <a:r>
              <a:rPr lang="en-US" dirty="0"/>
              <a:t> </a:t>
            </a:r>
            <a:r>
              <a:rPr lang="en-US" dirty="0" err="1"/>
              <a:t>liệu</a:t>
            </a:r>
            <a:endParaRPr lang="en-US" dirty="0"/>
          </a:p>
          <a:p>
            <a:pPr lvl="1"/>
            <a:r>
              <a:rPr lang="en-US" dirty="0" err="1"/>
              <a:t>Trên</a:t>
            </a:r>
            <a:r>
              <a:rPr lang="en-US" dirty="0"/>
              <a:t> </a:t>
            </a:r>
            <a:r>
              <a:rPr lang="en-US" dirty="0" err="1"/>
              <a:t>thẻ</a:t>
            </a:r>
            <a:r>
              <a:rPr lang="en-US" dirty="0"/>
              <a:t> Review, </a:t>
            </a:r>
            <a:r>
              <a:rPr lang="en-US" dirty="0" err="1"/>
              <a:t>nhóm</a:t>
            </a:r>
            <a:r>
              <a:rPr lang="en-US" dirty="0"/>
              <a:t> Proofing </a:t>
            </a:r>
            <a:r>
              <a:rPr lang="en-US" dirty="0">
                <a:sym typeface="Symbol" panose="05050102010706020507" pitchFamily="18" charset="2"/>
              </a:rPr>
              <a:t></a:t>
            </a:r>
            <a:r>
              <a:rPr lang="en-US" dirty="0"/>
              <a:t> </a:t>
            </a:r>
            <a:r>
              <a:rPr lang="en-US" dirty="0" err="1"/>
              <a:t>chọn</a:t>
            </a:r>
            <a:r>
              <a:rPr lang="en-US" dirty="0"/>
              <a:t> Spelling &amp; Grammar </a:t>
            </a:r>
            <a:r>
              <a:rPr lang="en-US" dirty="0" err="1"/>
              <a:t>hoặc</a:t>
            </a:r>
            <a:r>
              <a:rPr lang="en-US" dirty="0"/>
              <a:t> </a:t>
            </a:r>
            <a:r>
              <a:rPr lang="en-US" dirty="0" err="1"/>
              <a:t>nhấn</a:t>
            </a:r>
            <a:r>
              <a:rPr lang="en-US" dirty="0"/>
              <a:t> F7 </a:t>
            </a:r>
            <a:r>
              <a:rPr lang="en-US" dirty="0" err="1"/>
              <a:t>để</a:t>
            </a:r>
            <a:r>
              <a:rPr lang="en-US" dirty="0"/>
              <a:t> </a:t>
            </a:r>
            <a:r>
              <a:rPr lang="en-US" dirty="0" err="1"/>
              <a:t>kiểm</a:t>
            </a:r>
            <a:r>
              <a:rPr lang="en-US" dirty="0"/>
              <a:t> </a:t>
            </a:r>
            <a:r>
              <a:rPr lang="en-US" dirty="0" err="1"/>
              <a:t>tra</a:t>
            </a:r>
            <a:r>
              <a:rPr lang="en-US" dirty="0"/>
              <a:t> </a:t>
            </a:r>
            <a:r>
              <a:rPr lang="en-US" dirty="0" err="1"/>
              <a:t>chính</a:t>
            </a:r>
            <a:r>
              <a:rPr lang="en-US" dirty="0"/>
              <a:t> </a:t>
            </a:r>
            <a:r>
              <a:rPr lang="en-US" dirty="0" err="1"/>
              <a:t>tả</a:t>
            </a:r>
            <a:r>
              <a:rPr lang="en-US" dirty="0"/>
              <a:t> </a:t>
            </a:r>
            <a:r>
              <a:rPr lang="en-US" dirty="0" err="1"/>
              <a:t>và</a:t>
            </a:r>
            <a:r>
              <a:rPr lang="en-US" dirty="0"/>
              <a:t> </a:t>
            </a:r>
            <a:r>
              <a:rPr lang="en-US" dirty="0" err="1"/>
              <a:t>ngữ</a:t>
            </a:r>
            <a:r>
              <a:rPr lang="en-US" dirty="0"/>
              <a:t> </a:t>
            </a:r>
            <a:r>
              <a:rPr lang="en-US" dirty="0" err="1"/>
              <a:t>pháp</a:t>
            </a:r>
            <a:endParaRPr lang="en-US" dirty="0"/>
          </a:p>
        </p:txBody>
      </p:sp>
      <p:pic>
        <p:nvPicPr>
          <p:cNvPr id="9" name="Picture 8" descr="\\CCISERVER\Common\Publishing\Working\In Development\7500 IC3 GS5\KA\KA L02\Word Screens\wd-072.png"/>
          <p:cNvPicPr/>
          <p:nvPr/>
        </p:nvPicPr>
        <p:blipFill>
          <a:blip r:embed="rId2">
            <a:extLst>
              <a:ext uri="{28A0092B-C50C-407E-A947-70E740481C1C}">
                <a14:useLocalDpi xmlns:a14="http://schemas.microsoft.com/office/drawing/2010/main" val="0"/>
              </a:ext>
            </a:extLst>
          </a:blip>
          <a:srcRect/>
          <a:stretch>
            <a:fillRect/>
          </a:stretch>
        </p:blipFill>
        <p:spPr bwMode="auto">
          <a:xfrm>
            <a:off x="5940671" y="1529640"/>
            <a:ext cx="1455930" cy="2956949"/>
          </a:xfrm>
          <a:prstGeom prst="rect">
            <a:avLst/>
          </a:prstGeom>
          <a:noFill/>
          <a:ln>
            <a:noFill/>
          </a:ln>
        </p:spPr>
      </p:pic>
      <p:pic>
        <p:nvPicPr>
          <p:cNvPr id="10" name="Picture 9" descr="\\CCISERVER\Common\Publishing\Working\In Development\7500 IC3 GS5\KA\KA L02\Word Screens\wd-071.png"/>
          <p:cNvPicPr/>
          <p:nvPr/>
        </p:nvPicPr>
        <p:blipFill>
          <a:blip r:embed="rId3">
            <a:extLst>
              <a:ext uri="{28A0092B-C50C-407E-A947-70E740481C1C}">
                <a14:useLocalDpi xmlns:a14="http://schemas.microsoft.com/office/drawing/2010/main" val="0"/>
              </a:ext>
            </a:extLst>
          </a:blip>
          <a:srcRect/>
          <a:stretch>
            <a:fillRect/>
          </a:stretch>
        </p:blipFill>
        <p:spPr bwMode="auto">
          <a:xfrm>
            <a:off x="7588674" y="1529641"/>
            <a:ext cx="1455930" cy="2956949"/>
          </a:xfrm>
          <a:prstGeom prst="rect">
            <a:avLst/>
          </a:prstGeom>
          <a:noFill/>
          <a:ln>
            <a:noFill/>
          </a:ln>
        </p:spPr>
      </p:pic>
    </p:spTree>
    <p:extLst>
      <p:ext uri="{BB962C8B-B14F-4D97-AF65-F5344CB8AC3E}">
        <p14:creationId xmlns:p14="http://schemas.microsoft.com/office/powerpoint/2010/main" val="6371533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Chuẩn</a:t>
            </a:r>
            <a:r>
              <a:rPr lang="en-US" dirty="0"/>
              <a:t> </a:t>
            </a:r>
            <a:r>
              <a:rPr lang="en-US" dirty="0" err="1"/>
              <a:t>bị</a:t>
            </a:r>
            <a:r>
              <a:rPr lang="en-US" dirty="0"/>
              <a:t> </a:t>
            </a:r>
            <a:r>
              <a:rPr lang="en-US" dirty="0" err="1"/>
              <a:t>tài</a:t>
            </a:r>
            <a:r>
              <a:rPr lang="en-US" dirty="0"/>
              <a:t> </a:t>
            </a:r>
            <a:r>
              <a:rPr lang="en-US" dirty="0" err="1"/>
              <a:t>liệu</a:t>
            </a:r>
            <a:r>
              <a:rPr lang="en-US" dirty="0"/>
              <a:t> </a:t>
            </a:r>
            <a:r>
              <a:rPr lang="en-US" dirty="0" err="1"/>
              <a:t>để</a:t>
            </a:r>
            <a:r>
              <a:rPr lang="en-US" dirty="0"/>
              <a:t> in</a:t>
            </a:r>
          </a:p>
        </p:txBody>
      </p:sp>
      <p:sp>
        <p:nvSpPr>
          <p:cNvPr id="3" name="Content Placeholder 2"/>
          <p:cNvSpPr>
            <a:spLocks noGrp="1"/>
          </p:cNvSpPr>
          <p:nvPr>
            <p:ph sz="half" idx="1"/>
          </p:nvPr>
        </p:nvSpPr>
        <p:spPr>
          <a:xfrm>
            <a:off x="628650" y="1201218"/>
            <a:ext cx="5814192" cy="3263504"/>
          </a:xfrm>
        </p:spPr>
        <p:txBody>
          <a:bodyPr>
            <a:normAutofit/>
          </a:bodyPr>
          <a:lstStyle/>
          <a:p>
            <a:r>
              <a:rPr lang="vi-VN" dirty="0"/>
              <a:t>Tìm và thay thế</a:t>
            </a:r>
          </a:p>
          <a:p>
            <a:pPr lvl="1"/>
            <a:r>
              <a:rPr lang="en-US" dirty="0"/>
              <a:t>N</a:t>
            </a:r>
            <a:r>
              <a:rPr lang="vi-VN" dirty="0"/>
              <a:t>hấn C</a:t>
            </a:r>
            <a:r>
              <a:rPr lang="en-US" dirty="0" err="1"/>
              <a:t>trl</a:t>
            </a:r>
            <a:r>
              <a:rPr lang="vi-VN" dirty="0"/>
              <a:t>+F để hiển thị ngăn Điều hướng</a:t>
            </a:r>
            <a:endParaRPr lang="vi-VN" sz="2800" dirty="0"/>
          </a:p>
          <a:p>
            <a:r>
              <a:rPr lang="vi-VN" dirty="0"/>
              <a:t>Thay thế các </a:t>
            </a:r>
            <a:r>
              <a:rPr lang="en-US" dirty="0" err="1"/>
              <a:t>mục</a:t>
            </a:r>
            <a:endParaRPr lang="vi-VN" dirty="0"/>
          </a:p>
          <a:p>
            <a:pPr lvl="1"/>
            <a:r>
              <a:rPr lang="vi-VN" dirty="0"/>
              <a:t>Trên t</a:t>
            </a:r>
            <a:r>
              <a:rPr lang="en-US" dirty="0" err="1"/>
              <a:t>hẻ</a:t>
            </a:r>
            <a:r>
              <a:rPr lang="vi-VN" dirty="0"/>
              <a:t> </a:t>
            </a:r>
            <a:r>
              <a:rPr lang="en-US" dirty="0"/>
              <a:t>Home</a:t>
            </a:r>
            <a:r>
              <a:rPr lang="vi-VN" dirty="0"/>
              <a:t> nhóm </a:t>
            </a:r>
            <a:r>
              <a:rPr lang="en-US" dirty="0"/>
              <a:t>Editing </a:t>
            </a:r>
            <a:r>
              <a:rPr lang="en-US" dirty="0">
                <a:sym typeface="Symbol" panose="05050102010706020507" pitchFamily="18" charset="2"/>
              </a:rPr>
              <a:t></a:t>
            </a:r>
            <a:r>
              <a:rPr lang="vi-VN" dirty="0"/>
              <a:t> </a:t>
            </a:r>
            <a:r>
              <a:rPr lang="en-US" dirty="0" err="1"/>
              <a:t>Chọn</a:t>
            </a:r>
            <a:r>
              <a:rPr lang="vi-VN" dirty="0"/>
              <a:t> </a:t>
            </a:r>
            <a:r>
              <a:rPr lang="en-US" dirty="0"/>
              <a:t>Replace </a:t>
            </a:r>
            <a:r>
              <a:rPr lang="vi-VN" dirty="0"/>
              <a:t>hoặc nhấn C</a:t>
            </a:r>
            <a:r>
              <a:rPr lang="en-US" dirty="0" err="1"/>
              <a:t>trl</a:t>
            </a:r>
            <a:r>
              <a:rPr lang="vi-VN" dirty="0"/>
              <a:t>+H</a:t>
            </a:r>
            <a:endParaRPr lang="en-US" dirty="0"/>
          </a:p>
          <a:p>
            <a:pPr lvl="1"/>
            <a:endParaRPr lang="en-US" dirty="0"/>
          </a:p>
        </p:txBody>
      </p:sp>
      <p:pic>
        <p:nvPicPr>
          <p:cNvPr id="6" name="Picture 5" descr="\\CCISERVER\Common\Publishing\Working\In Development\7500 IC3 GS5\KA\KA L02\Word Screens\wd-073.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6627187" y="1767842"/>
            <a:ext cx="2193807" cy="2215578"/>
          </a:xfrm>
          <a:prstGeom prst="rect">
            <a:avLst/>
          </a:prstGeom>
          <a:noFill/>
          <a:ln>
            <a:noFill/>
          </a:ln>
          <a:extLst>
            <a:ext uri="{53640926-AAD7-44D8-BBD7-CCE9431645EC}">
              <a14:shadowObscured xmlns:a14="http://schemas.microsoft.com/office/drawing/2010/main"/>
            </a:ext>
          </a:extLst>
        </p:spPr>
      </p:pic>
      <p:pic>
        <p:nvPicPr>
          <p:cNvPr id="11" name="Content Placeholder 10" descr="\\CCISERVER\Common\Publishing\Working\In Development\7500 IC3 GS5\KA\KA L02\Word Screens\wd-074.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262351" y="3362556"/>
            <a:ext cx="3886200" cy="1596118"/>
          </a:xfrm>
          <a:prstGeom prst="rect">
            <a:avLst/>
          </a:prstGeom>
          <a:noFill/>
          <a:ln>
            <a:noFill/>
          </a:ln>
        </p:spPr>
      </p:pic>
    </p:spTree>
    <p:extLst>
      <p:ext uri="{BB962C8B-B14F-4D97-AF65-F5344CB8AC3E}">
        <p14:creationId xmlns:p14="http://schemas.microsoft.com/office/powerpoint/2010/main" val="158127077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Chuẩn</a:t>
            </a:r>
            <a:r>
              <a:rPr lang="en-US" dirty="0"/>
              <a:t> </a:t>
            </a:r>
            <a:r>
              <a:rPr lang="en-US" dirty="0" err="1"/>
              <a:t>bị</a:t>
            </a:r>
            <a:r>
              <a:rPr lang="en-US" dirty="0"/>
              <a:t> </a:t>
            </a:r>
            <a:r>
              <a:rPr lang="en-US" dirty="0" err="1"/>
              <a:t>tài</a:t>
            </a:r>
            <a:r>
              <a:rPr lang="en-US" dirty="0"/>
              <a:t> </a:t>
            </a:r>
            <a:r>
              <a:rPr lang="en-US" dirty="0" err="1"/>
              <a:t>liệu</a:t>
            </a:r>
            <a:r>
              <a:rPr lang="en-US" dirty="0"/>
              <a:t> </a:t>
            </a:r>
            <a:r>
              <a:rPr lang="en-US" dirty="0" err="1"/>
              <a:t>để</a:t>
            </a:r>
            <a:r>
              <a:rPr lang="en-US" dirty="0"/>
              <a:t> in</a:t>
            </a:r>
          </a:p>
        </p:txBody>
      </p:sp>
      <p:sp>
        <p:nvSpPr>
          <p:cNvPr id="3" name="Content Placeholder 2"/>
          <p:cNvSpPr>
            <a:spLocks noGrp="1"/>
          </p:cNvSpPr>
          <p:nvPr>
            <p:ph idx="1"/>
          </p:nvPr>
        </p:nvSpPr>
        <p:spPr>
          <a:xfrm>
            <a:off x="628650" y="1190543"/>
            <a:ext cx="7886700" cy="3263504"/>
          </a:xfrm>
        </p:spPr>
        <p:txBody>
          <a:bodyPr>
            <a:normAutofit/>
          </a:bodyPr>
          <a:lstStyle/>
          <a:p>
            <a:r>
              <a:rPr lang="en-US" dirty="0"/>
              <a:t>In </a:t>
            </a:r>
            <a:r>
              <a:rPr lang="en-US" dirty="0" err="1"/>
              <a:t>tài</a:t>
            </a:r>
            <a:r>
              <a:rPr lang="en-US" dirty="0"/>
              <a:t> </a:t>
            </a:r>
            <a:r>
              <a:rPr lang="en-US" dirty="0" err="1"/>
              <a:t>liệu</a:t>
            </a:r>
            <a:endParaRPr lang="en-US" dirty="0"/>
          </a:p>
          <a:p>
            <a:pPr lvl="1"/>
            <a:r>
              <a:rPr lang="en-US" dirty="0" err="1"/>
              <a:t>Bấm</a:t>
            </a:r>
            <a:r>
              <a:rPr lang="en-US" dirty="0"/>
              <a:t> </a:t>
            </a:r>
            <a:r>
              <a:rPr lang="en-US" dirty="0" err="1"/>
              <a:t>vào</a:t>
            </a:r>
            <a:r>
              <a:rPr lang="en-US" dirty="0"/>
              <a:t> </a:t>
            </a:r>
            <a:r>
              <a:rPr lang="en-US" dirty="0" err="1"/>
              <a:t>thẻ</a:t>
            </a:r>
            <a:r>
              <a:rPr lang="en-US" dirty="0"/>
              <a:t> File </a:t>
            </a:r>
            <a:r>
              <a:rPr lang="en-US" dirty="0" err="1"/>
              <a:t>và</a:t>
            </a:r>
            <a:r>
              <a:rPr lang="en-US" dirty="0"/>
              <a:t> </a:t>
            </a:r>
            <a:r>
              <a:rPr lang="en-US" dirty="0" err="1"/>
              <a:t>bấm</a:t>
            </a:r>
            <a:r>
              <a:rPr lang="en-US" dirty="0"/>
              <a:t> Print </a:t>
            </a:r>
            <a:r>
              <a:rPr lang="en-US" dirty="0" err="1"/>
              <a:t>hoặc</a:t>
            </a:r>
            <a:r>
              <a:rPr lang="en-US" dirty="0"/>
              <a:t> </a:t>
            </a:r>
            <a:r>
              <a:rPr lang="en-US" dirty="0" err="1"/>
              <a:t>nhấn</a:t>
            </a:r>
            <a:r>
              <a:rPr lang="en-US" dirty="0"/>
              <a:t> </a:t>
            </a:r>
            <a:r>
              <a:rPr lang="en-US" dirty="0" err="1"/>
              <a:t>Ctrl+P</a:t>
            </a:r>
            <a:endParaRPr lang="en-US" dirty="0"/>
          </a:p>
        </p:txBody>
      </p:sp>
      <p:pic>
        <p:nvPicPr>
          <p:cNvPr id="6" name="Picture 5" descr="\\CCISERVER\Common\Publishing\Working\In Development\7500 IC3 GS5\KA\KA L02\Word Screens\wd-10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450" y="2184715"/>
            <a:ext cx="3289099" cy="2446379"/>
          </a:xfrm>
          <a:prstGeom prst="rect">
            <a:avLst/>
          </a:prstGeom>
          <a:noFill/>
          <a:ln>
            <a:noFill/>
          </a:ln>
        </p:spPr>
      </p:pic>
    </p:spTree>
    <p:extLst>
      <p:ext uri="{BB962C8B-B14F-4D97-AF65-F5344CB8AC3E}">
        <p14:creationId xmlns:p14="http://schemas.microsoft.com/office/powerpoint/2010/main" val="130542058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hình</a:t>
            </a:r>
            <a:r>
              <a:rPr lang="en-US" dirty="0"/>
              <a:t> </a:t>
            </a:r>
            <a:r>
              <a:rPr lang="en-US" dirty="0" err="1"/>
              <a:t>ảnh</a:t>
            </a:r>
            <a:endParaRPr lang="en-US" dirty="0"/>
          </a:p>
        </p:txBody>
      </p:sp>
      <p:sp>
        <p:nvSpPr>
          <p:cNvPr id="3" name="Content Placeholder 2"/>
          <p:cNvSpPr>
            <a:spLocks noGrp="1"/>
          </p:cNvSpPr>
          <p:nvPr>
            <p:ph idx="1"/>
          </p:nvPr>
        </p:nvSpPr>
        <p:spPr>
          <a:xfrm>
            <a:off x="628650" y="1187688"/>
            <a:ext cx="7886700" cy="3305573"/>
          </a:xfrm>
        </p:spPr>
        <p:txBody>
          <a:bodyPr>
            <a:normAutofit/>
          </a:bodyPr>
          <a:lstStyle/>
          <a:p>
            <a:pPr algn="just"/>
            <a:r>
              <a:rPr lang="en-US" dirty="0" err="1"/>
              <a:t>Định</a:t>
            </a:r>
            <a:r>
              <a:rPr lang="en-US" dirty="0"/>
              <a:t> </a:t>
            </a:r>
            <a:r>
              <a:rPr lang="en-US" dirty="0" err="1"/>
              <a:t>vị</a:t>
            </a:r>
            <a:r>
              <a:rPr lang="en-US" dirty="0"/>
              <a:t> con </a:t>
            </a:r>
            <a:r>
              <a:rPr lang="en-US" dirty="0" err="1"/>
              <a:t>trỏ</a:t>
            </a:r>
            <a:r>
              <a:rPr lang="en-US" dirty="0"/>
              <a:t> </a:t>
            </a:r>
            <a:r>
              <a:rPr lang="en-US" dirty="0" err="1"/>
              <a:t>chuột</a:t>
            </a:r>
            <a:r>
              <a:rPr lang="en-US" dirty="0"/>
              <a:t>, </a:t>
            </a:r>
            <a:r>
              <a:rPr lang="en-US" dirty="0" err="1"/>
              <a:t>trên</a:t>
            </a:r>
            <a:r>
              <a:rPr lang="en-US" dirty="0"/>
              <a:t> </a:t>
            </a:r>
            <a:r>
              <a:rPr lang="en-US" dirty="0" err="1"/>
              <a:t>thẻ</a:t>
            </a:r>
            <a:r>
              <a:rPr lang="en-US" dirty="0"/>
              <a:t> Insert, </a:t>
            </a:r>
            <a:r>
              <a:rPr lang="en-US" dirty="0" err="1"/>
              <a:t>nhóm</a:t>
            </a:r>
            <a:r>
              <a:rPr lang="en-US" dirty="0"/>
              <a:t> Illustrations </a:t>
            </a:r>
            <a:r>
              <a:rPr lang="en-US" dirty="0">
                <a:sym typeface="Symbol" panose="05050102010706020507" pitchFamily="18" charset="2"/>
              </a:rPr>
              <a:t></a:t>
            </a:r>
            <a:r>
              <a:rPr lang="en-US" dirty="0"/>
              <a:t> </a:t>
            </a:r>
            <a:r>
              <a:rPr lang="en-US" dirty="0" err="1"/>
              <a:t>Chọn</a:t>
            </a:r>
            <a:r>
              <a:rPr lang="en-US" dirty="0"/>
              <a:t> Picture</a:t>
            </a:r>
          </a:p>
          <a:p>
            <a:pPr algn="just"/>
            <a:r>
              <a:rPr lang="en-US" dirty="0" err="1"/>
              <a:t>Để</a:t>
            </a:r>
            <a:r>
              <a:rPr lang="en-US" dirty="0"/>
              <a:t> </a:t>
            </a:r>
            <a:r>
              <a:rPr lang="en-US" dirty="0" err="1"/>
              <a:t>tìm</a:t>
            </a:r>
            <a:r>
              <a:rPr lang="en-US" dirty="0"/>
              <a:t> </a:t>
            </a:r>
            <a:r>
              <a:rPr lang="en-US" dirty="0" err="1"/>
              <a:t>kiếm</a:t>
            </a:r>
            <a:r>
              <a:rPr lang="en-US" dirty="0"/>
              <a:t> </a:t>
            </a:r>
            <a:r>
              <a:rPr lang="en-US" dirty="0" err="1"/>
              <a:t>hình</a:t>
            </a:r>
            <a:r>
              <a:rPr lang="en-US" dirty="0"/>
              <a:t> </a:t>
            </a:r>
            <a:r>
              <a:rPr lang="en-US" dirty="0" err="1"/>
              <a:t>ảnh</a:t>
            </a:r>
            <a:r>
              <a:rPr lang="en-US" dirty="0"/>
              <a:t> </a:t>
            </a:r>
            <a:r>
              <a:rPr lang="en-US" dirty="0" err="1"/>
              <a:t>trực</a:t>
            </a:r>
            <a:r>
              <a:rPr lang="en-US" dirty="0"/>
              <a:t> </a:t>
            </a:r>
            <a:r>
              <a:rPr lang="en-US" dirty="0" err="1"/>
              <a:t>tuyến</a:t>
            </a:r>
            <a:r>
              <a:rPr lang="en-US" dirty="0"/>
              <a:t>, </a:t>
            </a:r>
            <a:r>
              <a:rPr lang="en-US" dirty="0" err="1"/>
              <a:t>định</a:t>
            </a:r>
            <a:r>
              <a:rPr lang="en-US" dirty="0"/>
              <a:t> </a:t>
            </a:r>
            <a:r>
              <a:rPr lang="en-US" dirty="0" err="1"/>
              <a:t>vị</a:t>
            </a:r>
            <a:r>
              <a:rPr lang="en-US" dirty="0"/>
              <a:t> con </a:t>
            </a:r>
            <a:r>
              <a:rPr lang="en-US" dirty="0" err="1"/>
              <a:t>trỏ</a:t>
            </a:r>
            <a:r>
              <a:rPr lang="en-US" dirty="0"/>
              <a:t> </a:t>
            </a:r>
            <a:r>
              <a:rPr lang="en-US" dirty="0" err="1"/>
              <a:t>chuột</a:t>
            </a:r>
            <a:r>
              <a:rPr lang="en-US" dirty="0"/>
              <a:t>, </a:t>
            </a:r>
            <a:r>
              <a:rPr lang="en-US" dirty="0" err="1"/>
              <a:t>trên</a:t>
            </a:r>
            <a:r>
              <a:rPr lang="en-US" dirty="0"/>
              <a:t> </a:t>
            </a:r>
            <a:r>
              <a:rPr lang="en-US" dirty="0" err="1"/>
              <a:t>thẻ</a:t>
            </a:r>
            <a:r>
              <a:rPr lang="en-US" dirty="0"/>
              <a:t> Insert, </a:t>
            </a:r>
            <a:r>
              <a:rPr lang="en-US" dirty="0" err="1"/>
              <a:t>nhóm</a:t>
            </a:r>
            <a:r>
              <a:rPr lang="en-US" dirty="0"/>
              <a:t> Illustrations </a:t>
            </a:r>
            <a:r>
              <a:rPr lang="en-US" dirty="0">
                <a:sym typeface="Symbol" panose="05050102010706020507" pitchFamily="18" charset="2"/>
              </a:rPr>
              <a:t> </a:t>
            </a:r>
            <a:r>
              <a:rPr lang="en-US" dirty="0" err="1">
                <a:sym typeface="Symbol" panose="05050102010706020507" pitchFamily="18" charset="2"/>
              </a:rPr>
              <a:t>Chọn</a:t>
            </a:r>
            <a:r>
              <a:rPr lang="en-US" dirty="0"/>
              <a:t> Online Pictures</a:t>
            </a:r>
          </a:p>
          <a:p>
            <a:pPr algn="just"/>
            <a:endParaRPr lang="en-US" dirty="0"/>
          </a:p>
          <a:p>
            <a:pPr lvl="0" algn="just"/>
            <a:endParaRPr lang="en-US" dirty="0"/>
          </a:p>
        </p:txBody>
      </p:sp>
      <p:pic>
        <p:nvPicPr>
          <p:cNvPr id="6" name="Picture 5" descr="\\CCISERVER\Common\Publishing\Working\In Development\7500 IC3 GS5\KA\KA L02\Word Screens\wd-07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2724" y="3199148"/>
            <a:ext cx="2855788" cy="1737360"/>
          </a:xfrm>
          <a:prstGeom prst="rect">
            <a:avLst/>
          </a:prstGeom>
          <a:noFill/>
          <a:ln>
            <a:noFill/>
          </a:ln>
        </p:spPr>
      </p:pic>
      <p:pic>
        <p:nvPicPr>
          <p:cNvPr id="7" name="Picture 6" descr="\\CCISERVER\Common\Publishing\Working\In Development\7500 IC3 GS5\KA\KA L02\Word Screens\wd-08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3745" y="3206264"/>
            <a:ext cx="2749614" cy="1737360"/>
          </a:xfrm>
          <a:prstGeom prst="rect">
            <a:avLst/>
          </a:prstGeom>
          <a:noFill/>
          <a:ln>
            <a:noFill/>
          </a:ln>
        </p:spPr>
      </p:pic>
    </p:spTree>
    <p:extLst>
      <p:ext uri="{BB962C8B-B14F-4D97-AF65-F5344CB8AC3E}">
        <p14:creationId xmlns:p14="http://schemas.microsoft.com/office/powerpoint/2010/main" val="327316711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hình</a:t>
            </a:r>
            <a:r>
              <a:rPr lang="en-US" dirty="0"/>
              <a:t> </a:t>
            </a:r>
            <a:r>
              <a:rPr lang="en-US" dirty="0" err="1"/>
              <a:t>ảnh</a:t>
            </a:r>
            <a:endParaRPr lang="en-US" dirty="0"/>
          </a:p>
        </p:txBody>
      </p:sp>
      <p:sp>
        <p:nvSpPr>
          <p:cNvPr id="3" name="Content Placeholder 2"/>
          <p:cNvSpPr>
            <a:spLocks noGrp="1"/>
          </p:cNvSpPr>
          <p:nvPr>
            <p:ph sz="half" idx="1"/>
          </p:nvPr>
        </p:nvSpPr>
        <p:spPr>
          <a:xfrm>
            <a:off x="407932" y="1222239"/>
            <a:ext cx="4994384" cy="3263504"/>
          </a:xfrm>
        </p:spPr>
        <p:txBody>
          <a:bodyPr>
            <a:normAutofit/>
          </a:bodyPr>
          <a:lstStyle/>
          <a:p>
            <a:pPr algn="just"/>
            <a:r>
              <a:rPr lang="en-US" dirty="0"/>
              <a:t>Thao </a:t>
            </a:r>
            <a:r>
              <a:rPr lang="en-US" dirty="0" err="1"/>
              <a:t>tác</a:t>
            </a:r>
            <a:r>
              <a:rPr lang="vi-VN" dirty="0"/>
              <a:t> </a:t>
            </a:r>
            <a:r>
              <a:rPr lang="en-US" dirty="0" err="1"/>
              <a:t>các</a:t>
            </a:r>
            <a:r>
              <a:rPr lang="en-US" dirty="0"/>
              <a:t> </a:t>
            </a:r>
            <a:r>
              <a:rPr lang="en-US" dirty="0" err="1"/>
              <a:t>đối</a:t>
            </a:r>
            <a:r>
              <a:rPr lang="en-US" dirty="0"/>
              <a:t> t</a:t>
            </a:r>
            <a:r>
              <a:rPr lang="vi-VN" dirty="0"/>
              <a:t>ư</a:t>
            </a:r>
            <a:r>
              <a:rPr lang="en-US" dirty="0" err="1"/>
              <a:t>ợng</a:t>
            </a:r>
            <a:endParaRPr lang="vi-VN" dirty="0"/>
          </a:p>
          <a:p>
            <a:pPr lvl="1" algn="just"/>
            <a:r>
              <a:rPr lang="vi-VN" dirty="0"/>
              <a:t>Chọn hình ảnh để hiển thị </a:t>
            </a:r>
            <a:r>
              <a:rPr lang="en-US" dirty="0" err="1"/>
              <a:t>các</a:t>
            </a:r>
            <a:r>
              <a:rPr lang="en-US" dirty="0"/>
              <a:t> </a:t>
            </a:r>
            <a:r>
              <a:rPr lang="en-US" dirty="0" err="1"/>
              <a:t>nút</a:t>
            </a:r>
            <a:r>
              <a:rPr lang="en-US" dirty="0"/>
              <a:t> </a:t>
            </a:r>
            <a:r>
              <a:rPr lang="en-US" dirty="0" err="1"/>
              <a:t>điều</a:t>
            </a:r>
            <a:r>
              <a:rPr lang="en-US" dirty="0"/>
              <a:t> </a:t>
            </a:r>
            <a:r>
              <a:rPr lang="en-US" dirty="0" err="1"/>
              <a:t>khiển</a:t>
            </a:r>
            <a:r>
              <a:rPr lang="en-US" dirty="0"/>
              <a:t> (Handles)</a:t>
            </a:r>
          </a:p>
          <a:p>
            <a:pPr lvl="1" algn="just"/>
            <a:r>
              <a:rPr lang="en-US" dirty="0" err="1"/>
              <a:t>Nút</a:t>
            </a:r>
            <a:r>
              <a:rPr lang="en-US" dirty="0"/>
              <a:t> </a:t>
            </a:r>
            <a:r>
              <a:rPr lang="en-US" dirty="0" err="1"/>
              <a:t>điều</a:t>
            </a:r>
            <a:r>
              <a:rPr lang="en-US" dirty="0"/>
              <a:t> </a:t>
            </a:r>
            <a:r>
              <a:rPr lang="en-US" dirty="0" err="1"/>
              <a:t>khiển</a:t>
            </a:r>
            <a:r>
              <a:rPr lang="vi-VN" dirty="0"/>
              <a:t> là các vòng tròn hoặc hình vuông nhỏ xuất hiện xung quanh chu vi của hình ảnh và xác nhận đối tượng đã được chọn để </a:t>
            </a:r>
            <a:r>
              <a:rPr lang="en-US" dirty="0" err="1"/>
              <a:t>sẵn</a:t>
            </a:r>
            <a:r>
              <a:rPr lang="en-US" dirty="0"/>
              <a:t> </a:t>
            </a:r>
            <a:r>
              <a:rPr lang="en-US" dirty="0" err="1"/>
              <a:t>sàng</a:t>
            </a:r>
            <a:r>
              <a:rPr lang="en-US" dirty="0"/>
              <a:t> </a:t>
            </a:r>
            <a:r>
              <a:rPr lang="vi-VN" dirty="0"/>
              <a:t>thay đổi</a:t>
            </a:r>
            <a:endParaRPr lang="en-US" dirty="0"/>
          </a:p>
        </p:txBody>
      </p:sp>
      <p:pic>
        <p:nvPicPr>
          <p:cNvPr id="13" name="Picture 12" descr="C:\Users\swong.SPRINGFIELD\Desktop\KA\KA L02\Word 2016 Screens\wd-056.png"/>
          <p:cNvPicPr>
            <a:picLocks noChangeAspect="1"/>
          </p:cNvPicPr>
          <p:nvPr/>
        </p:nvPicPr>
        <p:blipFill rotWithShape="1">
          <a:blip r:embed="rId2">
            <a:extLst>
              <a:ext uri="{28A0092B-C50C-407E-A947-70E740481C1C}">
                <a14:useLocalDpi xmlns:a14="http://schemas.microsoft.com/office/drawing/2010/main" val="0"/>
              </a:ext>
            </a:extLst>
          </a:blip>
          <a:srcRect l="4954" t="2308" r="12148" b="2533"/>
          <a:stretch/>
        </p:blipFill>
        <p:spPr bwMode="auto">
          <a:xfrm>
            <a:off x="5707939" y="1665245"/>
            <a:ext cx="2949747" cy="26439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03318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Làm</a:t>
            </a:r>
            <a:r>
              <a:rPr lang="en-US" dirty="0"/>
              <a:t> </a:t>
            </a:r>
            <a:r>
              <a:rPr lang="en-US" dirty="0" err="1"/>
              <a:t>việc</a:t>
            </a:r>
            <a:r>
              <a:rPr lang="en-US" dirty="0"/>
              <a:t> </a:t>
            </a:r>
            <a:r>
              <a:rPr lang="en-US" dirty="0" err="1"/>
              <a:t>với</a:t>
            </a:r>
            <a:r>
              <a:rPr lang="en-US" dirty="0"/>
              <a:t> </a:t>
            </a:r>
            <a:r>
              <a:rPr lang="en-US" dirty="0" err="1"/>
              <a:t>hình</a:t>
            </a:r>
            <a:r>
              <a:rPr lang="en-US" dirty="0"/>
              <a:t> </a:t>
            </a:r>
            <a:r>
              <a:rPr lang="en-US" dirty="0" err="1"/>
              <a:t>ảnh</a:t>
            </a:r>
            <a:endParaRPr lang="en-US" dirty="0"/>
          </a:p>
        </p:txBody>
      </p:sp>
      <p:sp>
        <p:nvSpPr>
          <p:cNvPr id="3" name="Content Placeholder 2"/>
          <p:cNvSpPr>
            <a:spLocks noGrp="1"/>
          </p:cNvSpPr>
          <p:nvPr>
            <p:ph sz="half" idx="1"/>
          </p:nvPr>
        </p:nvSpPr>
        <p:spPr>
          <a:xfrm>
            <a:off x="294290" y="1369219"/>
            <a:ext cx="6663558" cy="3263504"/>
          </a:xfrm>
        </p:spPr>
        <p:txBody>
          <a:bodyPr>
            <a:normAutofit/>
          </a:bodyPr>
          <a:lstStyle/>
          <a:p>
            <a:pPr algn="just">
              <a:lnSpc>
                <a:spcPct val="100000"/>
              </a:lnSpc>
            </a:pPr>
            <a:r>
              <a:rPr lang="vi-VN" dirty="0"/>
              <a:t>Bao văn bản xung quanh một hình ảnh</a:t>
            </a:r>
          </a:p>
          <a:p>
            <a:pPr lvl="1" algn="just">
              <a:lnSpc>
                <a:spcPct val="100000"/>
              </a:lnSpc>
            </a:pPr>
            <a:r>
              <a:rPr lang="vi-VN" dirty="0"/>
              <a:t>Kiểu bao bọc ảnh hưởng đến cách </a:t>
            </a:r>
            <a:r>
              <a:rPr lang="en-US" dirty="0" err="1"/>
              <a:t>bố</a:t>
            </a:r>
            <a:r>
              <a:rPr lang="en-US" dirty="0"/>
              <a:t> </a:t>
            </a:r>
            <a:r>
              <a:rPr lang="en-US" dirty="0" err="1"/>
              <a:t>trí</a:t>
            </a:r>
            <a:r>
              <a:rPr lang="en-US" dirty="0"/>
              <a:t> </a:t>
            </a:r>
            <a:r>
              <a:rPr lang="vi-VN" dirty="0"/>
              <a:t>văn bản xung quanh các hình ảnh được chọn</a:t>
            </a:r>
          </a:p>
          <a:p>
            <a:pPr lvl="1" algn="just">
              <a:lnSpc>
                <a:spcPct val="100000"/>
              </a:lnSpc>
            </a:pPr>
            <a:r>
              <a:rPr lang="en-US" dirty="0"/>
              <a:t>T</a:t>
            </a:r>
            <a:r>
              <a:rPr lang="vi-VN" dirty="0"/>
              <a:t>rên t</a:t>
            </a:r>
            <a:r>
              <a:rPr lang="en-US" dirty="0" err="1"/>
              <a:t>hẻ</a:t>
            </a:r>
            <a:r>
              <a:rPr lang="vi-VN" dirty="0"/>
              <a:t> </a:t>
            </a:r>
            <a:r>
              <a:rPr lang="en-US" dirty="0"/>
              <a:t>Format </a:t>
            </a:r>
            <a:r>
              <a:rPr lang="vi-VN" dirty="0"/>
              <a:t>của </a:t>
            </a:r>
            <a:r>
              <a:rPr lang="en-US" dirty="0"/>
              <a:t>Picture Tools</a:t>
            </a:r>
            <a:r>
              <a:rPr lang="vi-VN" dirty="0"/>
              <a:t>, nhóm </a:t>
            </a:r>
            <a:r>
              <a:rPr lang="en-US" dirty="0"/>
              <a:t>Arrange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Wrap Text</a:t>
            </a:r>
            <a:r>
              <a:rPr lang="vi-VN" dirty="0"/>
              <a:t> </a:t>
            </a:r>
            <a:r>
              <a:rPr lang="vi-VN" dirty="0">
                <a:sym typeface="Symbol" panose="05050102010706020507" pitchFamily="18" charset="2"/>
              </a:rPr>
              <a:t></a:t>
            </a:r>
            <a:r>
              <a:rPr lang="vi-VN" dirty="0"/>
              <a:t> chọn kiểu </a:t>
            </a:r>
            <a:r>
              <a:rPr lang="en-US" dirty="0"/>
              <a:t>bao</a:t>
            </a:r>
            <a:r>
              <a:rPr lang="vi-VN" dirty="0"/>
              <a:t> văn bản phù hợp</a:t>
            </a:r>
            <a:endParaRPr lang="en-US" dirty="0"/>
          </a:p>
        </p:txBody>
      </p:sp>
      <p:pic>
        <p:nvPicPr>
          <p:cNvPr id="6" name="Picture 5" descr="\\CCISERVER\Common\Publishing\Working\In Development\7500 IC3 GS5\KA\KA L02\Word Screens\wd-1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1799" y="1456307"/>
            <a:ext cx="1766273" cy="3176416"/>
          </a:xfrm>
          <a:prstGeom prst="rect">
            <a:avLst/>
          </a:prstGeom>
          <a:noFill/>
          <a:ln>
            <a:noFill/>
          </a:ln>
        </p:spPr>
      </p:pic>
    </p:spTree>
    <p:extLst>
      <p:ext uri="{BB962C8B-B14F-4D97-AF65-F5344CB8AC3E}">
        <p14:creationId xmlns:p14="http://schemas.microsoft.com/office/powerpoint/2010/main" val="38637107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Sử</a:t>
            </a:r>
            <a:r>
              <a:rPr lang="en-US" dirty="0"/>
              <a:t> </a:t>
            </a:r>
            <a:r>
              <a:rPr lang="en-US" dirty="0" err="1"/>
              <a:t>dụng</a:t>
            </a:r>
            <a:r>
              <a:rPr lang="en-US" dirty="0"/>
              <a:t> </a:t>
            </a:r>
            <a:r>
              <a:rPr lang="en-US" dirty="0" err="1"/>
              <a:t>bảng</a:t>
            </a:r>
            <a:endParaRPr lang="en-US" dirty="0"/>
          </a:p>
        </p:txBody>
      </p:sp>
      <p:sp>
        <p:nvSpPr>
          <p:cNvPr id="3" name="Content Placeholder 2"/>
          <p:cNvSpPr>
            <a:spLocks noGrp="1"/>
          </p:cNvSpPr>
          <p:nvPr>
            <p:ph idx="1"/>
          </p:nvPr>
        </p:nvSpPr>
        <p:spPr>
          <a:xfrm>
            <a:off x="695822" y="1244004"/>
            <a:ext cx="7886700" cy="1843048"/>
          </a:xfrm>
        </p:spPr>
        <p:txBody>
          <a:bodyPr>
            <a:noAutofit/>
          </a:bodyPr>
          <a:lstStyle/>
          <a:p>
            <a:r>
              <a:rPr lang="en-US" dirty="0" err="1"/>
              <a:t>Bảng</a:t>
            </a:r>
            <a:r>
              <a:rPr lang="en-US" dirty="0"/>
              <a:t> </a:t>
            </a:r>
            <a:r>
              <a:rPr lang="en-US" dirty="0" err="1"/>
              <a:t>là</a:t>
            </a:r>
            <a:r>
              <a:rPr lang="en-US" dirty="0"/>
              <a:t> </a:t>
            </a:r>
            <a:r>
              <a:rPr lang="en-US" dirty="0" err="1"/>
              <a:t>sự</a:t>
            </a:r>
            <a:r>
              <a:rPr lang="en-US" dirty="0"/>
              <a:t> </a:t>
            </a:r>
            <a:r>
              <a:rPr lang="en-US" dirty="0" err="1"/>
              <a:t>sắp</a:t>
            </a:r>
            <a:r>
              <a:rPr lang="en-US" dirty="0"/>
              <a:t> </a:t>
            </a:r>
            <a:r>
              <a:rPr lang="en-US" dirty="0" err="1"/>
              <a:t>xếp</a:t>
            </a:r>
            <a:r>
              <a:rPr lang="en-US" dirty="0"/>
              <a:t> </a:t>
            </a:r>
            <a:r>
              <a:rPr lang="en-US" dirty="0" err="1"/>
              <a:t>của</a:t>
            </a:r>
            <a:r>
              <a:rPr lang="en-US" dirty="0"/>
              <a:t> </a:t>
            </a:r>
            <a:r>
              <a:rPr lang="en-US" dirty="0" err="1"/>
              <a:t>các</a:t>
            </a:r>
            <a:r>
              <a:rPr lang="en-US" dirty="0"/>
              <a:t> </a:t>
            </a:r>
            <a:r>
              <a:rPr lang="en-US" dirty="0" err="1"/>
              <a:t>cột</a:t>
            </a:r>
            <a:r>
              <a:rPr lang="en-US" dirty="0"/>
              <a:t> </a:t>
            </a:r>
            <a:r>
              <a:rPr lang="en-US" dirty="0" err="1"/>
              <a:t>và</a:t>
            </a:r>
            <a:r>
              <a:rPr lang="en-US" dirty="0"/>
              <a:t> </a:t>
            </a:r>
            <a:r>
              <a:rPr lang="en-US" dirty="0" err="1"/>
              <a:t>hàng</a:t>
            </a:r>
            <a:endParaRPr lang="en-US" dirty="0"/>
          </a:p>
          <a:p>
            <a:pPr lvl="1"/>
            <a:r>
              <a:rPr lang="en-US" sz="2600" dirty="0" err="1"/>
              <a:t>Sử</a:t>
            </a:r>
            <a:r>
              <a:rPr lang="en-US" sz="2600" dirty="0"/>
              <a:t> </a:t>
            </a:r>
            <a:r>
              <a:rPr lang="en-US" sz="2600" dirty="0" err="1"/>
              <a:t>dụng</a:t>
            </a:r>
            <a:r>
              <a:rPr lang="en-US" sz="2600" dirty="0"/>
              <a:t>      (Table Selector) </a:t>
            </a:r>
            <a:r>
              <a:rPr lang="en-US" sz="2600" dirty="0" err="1"/>
              <a:t>để</a:t>
            </a:r>
            <a:r>
              <a:rPr lang="en-US" sz="2600" dirty="0"/>
              <a:t> </a:t>
            </a:r>
            <a:r>
              <a:rPr lang="en-US" sz="2600" dirty="0" err="1"/>
              <a:t>chọn</a:t>
            </a:r>
            <a:r>
              <a:rPr lang="en-US" sz="2600" dirty="0"/>
              <a:t> </a:t>
            </a:r>
            <a:r>
              <a:rPr lang="en-US" sz="2600" dirty="0" err="1"/>
              <a:t>toàn</a:t>
            </a:r>
            <a:r>
              <a:rPr lang="en-US" sz="2600" dirty="0"/>
              <a:t> </a:t>
            </a:r>
            <a:r>
              <a:rPr lang="en-US" sz="2600" dirty="0" err="1"/>
              <a:t>bộ</a:t>
            </a:r>
            <a:r>
              <a:rPr lang="en-US" sz="2600" dirty="0"/>
              <a:t> </a:t>
            </a:r>
            <a:r>
              <a:rPr lang="en-US" sz="2600" dirty="0" err="1"/>
              <a:t>bảng</a:t>
            </a:r>
            <a:endParaRPr lang="en-US" sz="1800" dirty="0"/>
          </a:p>
        </p:txBody>
      </p:sp>
      <p:grpSp>
        <p:nvGrpSpPr>
          <p:cNvPr id="6" name="Canvas 230"/>
          <p:cNvGrpSpPr>
            <a:grpSpLocks noChangeAspect="1"/>
          </p:cNvGrpSpPr>
          <p:nvPr/>
        </p:nvGrpSpPr>
        <p:grpSpPr>
          <a:xfrm>
            <a:off x="1224608" y="2540685"/>
            <a:ext cx="6290299" cy="1484438"/>
            <a:chOff x="-60267" y="0"/>
            <a:chExt cx="5116137" cy="1207349"/>
          </a:xfrm>
        </p:grpSpPr>
        <p:sp>
          <p:nvSpPr>
            <p:cNvPr id="7" name="Rectangle 6"/>
            <p:cNvSpPr/>
            <p:nvPr/>
          </p:nvSpPr>
          <p:spPr>
            <a:xfrm>
              <a:off x="0" y="0"/>
              <a:ext cx="5055870" cy="1206500"/>
            </a:xfrm>
            <a:prstGeom prst="rect">
              <a:avLst/>
            </a:prstGeom>
          </p:spPr>
        </p:sp>
        <p:pic>
          <p:nvPicPr>
            <p:cNvPr id="8" name="Picture 7" descr="\\CCISERVER\Common\Publishing\Working\In Development\7500 IC3 GS5\KA\KA L02\Word Screens\wd-123.png"/>
            <p:cNvPicPr/>
            <p:nvPr/>
          </p:nvPicPr>
          <p:blipFill>
            <a:blip r:embed="rId2">
              <a:extLst>
                <a:ext uri="{28A0092B-C50C-407E-A947-70E740481C1C}">
                  <a14:useLocalDpi xmlns:a14="http://schemas.microsoft.com/office/drawing/2010/main" val="0"/>
                </a:ext>
              </a:extLst>
            </a:blip>
            <a:srcRect/>
            <a:stretch>
              <a:fillRect/>
            </a:stretch>
          </p:blipFill>
          <p:spPr bwMode="auto">
            <a:xfrm>
              <a:off x="47783" y="316211"/>
              <a:ext cx="4396105" cy="611505"/>
            </a:xfrm>
            <a:prstGeom prst="rect">
              <a:avLst/>
            </a:prstGeom>
            <a:noFill/>
            <a:ln>
              <a:noFill/>
            </a:ln>
          </p:spPr>
        </p:pic>
        <p:sp>
          <p:nvSpPr>
            <p:cNvPr id="9" name="Text Box 232"/>
            <p:cNvSpPr txBox="1"/>
            <p:nvPr/>
          </p:nvSpPr>
          <p:spPr>
            <a:xfrm>
              <a:off x="-60267" y="36050"/>
              <a:ext cx="2586414" cy="19212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tabLst>
                  <a:tab pos="2490788" algn="l"/>
                </a:tabLst>
              </a:pPr>
              <a:r>
                <a:rPr lang="en-US" sz="900" dirty="0">
                  <a:latin typeface="Arial" panose="020B0604020202020204" pitchFamily="34" charset="0"/>
                  <a:ea typeface="Times New Roman" panose="02020603050405020304" pitchFamily="18" charset="0"/>
                  <a:cs typeface="Arial" panose="020B0604020202020204" pitchFamily="34" charset="0"/>
                </a:rPr>
                <a:t>Table Selector	Column</a:t>
              </a:r>
            </a:p>
          </p:txBody>
        </p:sp>
        <p:cxnSp>
          <p:nvCxnSpPr>
            <p:cNvPr id="10" name="Straight Arrow Connector 9"/>
            <p:cNvCxnSpPr/>
            <p:nvPr/>
          </p:nvCxnSpPr>
          <p:spPr>
            <a:xfrm>
              <a:off x="102169" y="161364"/>
              <a:ext cx="0" cy="153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99351" y="173392"/>
              <a:ext cx="0" cy="2370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448916" y="509841"/>
              <a:ext cx="596850" cy="218364"/>
              <a:chOff x="4303715" y="629831"/>
              <a:chExt cx="596850" cy="218364"/>
            </a:xfrm>
          </p:grpSpPr>
          <p:sp>
            <p:nvSpPr>
              <p:cNvPr id="15" name="Text Box 234"/>
              <p:cNvSpPr txBox="1"/>
              <p:nvPr/>
            </p:nvSpPr>
            <p:spPr>
              <a:xfrm>
                <a:off x="4518428" y="629831"/>
                <a:ext cx="382137" cy="21836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en-US" sz="900" dirty="0">
                    <a:latin typeface="Arial" panose="020B0604020202020204" pitchFamily="34" charset="0"/>
                    <a:ea typeface="Times New Roman" panose="02020603050405020304" pitchFamily="18" charset="0"/>
                    <a:cs typeface="Arial" panose="020B0604020202020204" pitchFamily="34" charset="0"/>
                  </a:rPr>
                  <a:t>Row</a:t>
                </a:r>
              </a:p>
            </p:txBody>
          </p:sp>
          <p:cxnSp>
            <p:nvCxnSpPr>
              <p:cNvPr id="16" name="Straight Arrow Connector 15"/>
              <p:cNvCxnSpPr/>
              <p:nvPr/>
            </p:nvCxnSpPr>
            <p:spPr>
              <a:xfrm rot="5400000">
                <a:off x="4422143" y="605525"/>
                <a:ext cx="0" cy="236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 Box 241"/>
            <p:cNvSpPr txBox="1"/>
            <p:nvPr/>
          </p:nvSpPr>
          <p:spPr>
            <a:xfrm>
              <a:off x="1092172" y="1054533"/>
              <a:ext cx="472273" cy="1528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Cell</a:t>
              </a:r>
            </a:p>
          </p:txBody>
        </p:sp>
        <p:cxnSp>
          <p:nvCxnSpPr>
            <p:cNvPr id="14" name="Straight Arrow Connector 13"/>
            <p:cNvCxnSpPr/>
            <p:nvPr/>
          </p:nvCxnSpPr>
          <p:spPr>
            <a:xfrm flipV="1">
              <a:off x="1332717" y="760550"/>
              <a:ext cx="0" cy="2951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descr="\\CCISERVER\Common\Publishing\Working\In Development\7500 IC3 GS5\KA\KA L02\Word Screens\wd-1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1838" y="1760931"/>
            <a:ext cx="286839" cy="286839"/>
          </a:xfrm>
          <a:prstGeom prst="rect">
            <a:avLst/>
          </a:prstGeom>
          <a:noFill/>
          <a:ln>
            <a:noFill/>
          </a:ln>
        </p:spPr>
      </p:pic>
    </p:spTree>
    <p:extLst>
      <p:ext uri="{BB962C8B-B14F-4D97-AF65-F5344CB8AC3E}">
        <p14:creationId xmlns:p14="http://schemas.microsoft.com/office/powerpoint/2010/main" val="87694916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Sử</a:t>
            </a:r>
            <a:r>
              <a:rPr lang="en-US" dirty="0"/>
              <a:t> </a:t>
            </a:r>
            <a:r>
              <a:rPr lang="en-US" dirty="0" err="1"/>
              <a:t>dụng</a:t>
            </a:r>
            <a:r>
              <a:rPr lang="en-US" dirty="0"/>
              <a:t> </a:t>
            </a:r>
            <a:r>
              <a:rPr lang="en-US" dirty="0" err="1"/>
              <a:t>bảng</a:t>
            </a:r>
            <a:endParaRPr lang="en-US" dirty="0"/>
          </a:p>
        </p:txBody>
      </p:sp>
      <p:sp>
        <p:nvSpPr>
          <p:cNvPr id="3" name="Content Placeholder 2"/>
          <p:cNvSpPr>
            <a:spLocks noGrp="1"/>
          </p:cNvSpPr>
          <p:nvPr>
            <p:ph idx="1"/>
          </p:nvPr>
        </p:nvSpPr>
        <p:spPr>
          <a:xfrm>
            <a:off x="147146" y="1327150"/>
            <a:ext cx="4991712" cy="3305573"/>
          </a:xfrm>
        </p:spPr>
        <p:txBody>
          <a:bodyPr>
            <a:normAutofit/>
          </a:bodyPr>
          <a:lstStyle/>
          <a:p>
            <a:r>
              <a:rPr lang="vi-VN" dirty="0"/>
              <a:t>Chèn bảng</a:t>
            </a:r>
          </a:p>
          <a:p>
            <a:pPr lvl="1" algn="just"/>
            <a:r>
              <a:rPr lang="vi-VN" dirty="0"/>
              <a:t>Trên t</a:t>
            </a:r>
            <a:r>
              <a:rPr lang="en-US" dirty="0" err="1"/>
              <a:t>hẻ</a:t>
            </a:r>
            <a:r>
              <a:rPr lang="vi-VN" dirty="0"/>
              <a:t> </a:t>
            </a:r>
            <a:r>
              <a:rPr lang="en-US" dirty="0"/>
              <a:t>Insert</a:t>
            </a:r>
            <a:r>
              <a:rPr lang="vi-VN" dirty="0"/>
              <a:t>, nhóm </a:t>
            </a:r>
            <a:r>
              <a:rPr lang="en-US" dirty="0"/>
              <a:t>Tables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Table </a:t>
            </a:r>
            <a:r>
              <a:rPr lang="vi-VN" dirty="0">
                <a:sym typeface="Symbol" panose="05050102010706020507" pitchFamily="18" charset="2"/>
              </a:rPr>
              <a:t></a:t>
            </a:r>
            <a:r>
              <a:rPr lang="vi-VN" dirty="0"/>
              <a:t> kéo qua lưới để chỉ định số lượng cột và hàng</a:t>
            </a:r>
          </a:p>
          <a:p>
            <a:pPr lvl="1" algn="just"/>
            <a:r>
              <a:rPr lang="vi-VN" dirty="0"/>
              <a:t>Sử dụng tính năng </a:t>
            </a:r>
            <a:r>
              <a:rPr lang="en-US" dirty="0"/>
              <a:t>Insert Table</a:t>
            </a:r>
            <a:r>
              <a:rPr lang="vi-VN" dirty="0"/>
              <a:t> để chèn bảng lớn hơn 8 x 10</a:t>
            </a:r>
            <a:endParaRPr lang="en-US" dirty="0"/>
          </a:p>
        </p:txBody>
      </p:sp>
      <p:pic>
        <p:nvPicPr>
          <p:cNvPr id="6" name="Picture 5" descr="\\CCISERVER\Common\Publishing\Working\In Development\7500 IC3 GS5\KA\KA L02\Word Screens\wd-12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1895" y="1501778"/>
            <a:ext cx="1801729" cy="2743521"/>
          </a:xfrm>
          <a:prstGeom prst="rect">
            <a:avLst/>
          </a:prstGeom>
          <a:noFill/>
          <a:ln>
            <a:noFill/>
          </a:ln>
        </p:spPr>
      </p:pic>
      <p:pic>
        <p:nvPicPr>
          <p:cNvPr id="7" name="Picture 6" descr="\\CCISERVER\Common\Publishing\Working\In Development\7500 IC3 GS5\KA\KA L02\Word Screens\wd-1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6661" y="1892121"/>
            <a:ext cx="1696775" cy="1962837"/>
          </a:xfrm>
          <a:prstGeom prst="rect">
            <a:avLst/>
          </a:prstGeom>
          <a:noFill/>
          <a:ln>
            <a:noFill/>
          </a:ln>
        </p:spPr>
      </p:pic>
    </p:spTree>
    <p:extLst>
      <p:ext uri="{BB962C8B-B14F-4D97-AF65-F5344CB8AC3E}">
        <p14:creationId xmlns:p14="http://schemas.microsoft.com/office/powerpoint/2010/main" val="125957952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ứng</a:t>
            </a:r>
            <a:r>
              <a:rPr lang="en-US" dirty="0"/>
              <a:t> </a:t>
            </a:r>
            <a:r>
              <a:rPr lang="en-US" dirty="0" err="1"/>
              <a:t>dụng</a:t>
            </a:r>
            <a:endParaRPr lang="en-US" dirty="0"/>
          </a:p>
        </p:txBody>
      </p:sp>
      <p:sp>
        <p:nvSpPr>
          <p:cNvPr id="3" name="Content Placeholder 2"/>
          <p:cNvSpPr>
            <a:spLocks noGrp="1"/>
          </p:cNvSpPr>
          <p:nvPr>
            <p:ph idx="1"/>
          </p:nvPr>
        </p:nvSpPr>
        <p:spPr>
          <a:xfrm>
            <a:off x="451498" y="1327150"/>
            <a:ext cx="4928576" cy="3305573"/>
          </a:xfrm>
        </p:spPr>
        <p:txBody>
          <a:bodyPr>
            <a:normAutofit/>
          </a:bodyPr>
          <a:lstStyle/>
          <a:p>
            <a:pPr algn="just"/>
            <a:r>
              <a:rPr lang="vi-VN" dirty="0"/>
              <a:t>Bảng tính</a:t>
            </a:r>
            <a:r>
              <a:rPr lang="en-US" dirty="0"/>
              <a:t> Spreadsheets</a:t>
            </a:r>
          </a:p>
          <a:p>
            <a:pPr lvl="1" algn="just"/>
            <a:r>
              <a:rPr lang="vi-VN" dirty="0"/>
              <a:t>Thực hiện tính toán, phân tích dữ liệu, tạo biểu đồ, biểu đồ, sơ đồ</a:t>
            </a:r>
          </a:p>
          <a:p>
            <a:pPr lvl="1" algn="just"/>
            <a:r>
              <a:rPr lang="vi-VN" dirty="0"/>
              <a:t>Một lựa chọn tốt để theo dõi số lượng và phân tích xu hướng</a:t>
            </a:r>
          </a:p>
          <a:p>
            <a:pPr lvl="1" algn="just"/>
            <a:r>
              <a:rPr lang="vi-VN" dirty="0"/>
              <a:t>Cho phép sắp xếp, tìm hoặc lọc thông tin; hữu ích để quản lý và thao tác với lượng lớn dữ liệu</a:t>
            </a:r>
          </a:p>
        </p:txBody>
      </p:sp>
      <p:grpSp>
        <p:nvGrpSpPr>
          <p:cNvPr id="6" name="Canvas 49"/>
          <p:cNvGrpSpPr/>
          <p:nvPr/>
        </p:nvGrpSpPr>
        <p:grpSpPr>
          <a:xfrm>
            <a:off x="5529365" y="2248786"/>
            <a:ext cx="3413288" cy="1860550"/>
            <a:chOff x="0" y="0"/>
            <a:chExt cx="4752975" cy="2590800"/>
          </a:xfrm>
        </p:grpSpPr>
        <p:sp>
          <p:nvSpPr>
            <p:cNvPr id="7" name="Rectangle 6"/>
            <p:cNvSpPr/>
            <p:nvPr/>
          </p:nvSpPr>
          <p:spPr>
            <a:xfrm>
              <a:off x="0" y="0"/>
              <a:ext cx="4752975" cy="2590800"/>
            </a:xfrm>
            <a:prstGeom prst="rect">
              <a:avLst/>
            </a:prstGeom>
          </p:spPr>
        </p:sp>
        <p:pic>
          <p:nvPicPr>
            <p:cNvPr id="8" name="Picture 7"/>
            <p:cNvPicPr/>
            <p:nvPr/>
          </p:nvPicPr>
          <p:blipFill>
            <a:blip r:embed="rId3" cstate="email">
              <a:extLst>
                <a:ext uri="{28A0092B-C50C-407E-A947-70E740481C1C}">
                  <a14:useLocalDpi xmlns:a14="http://schemas.microsoft.com/office/drawing/2010/main" val="0"/>
                </a:ext>
              </a:extLst>
            </a:blip>
            <a:stretch>
              <a:fillRect/>
            </a:stretch>
          </p:blipFill>
          <p:spPr>
            <a:xfrm>
              <a:off x="0" y="0"/>
              <a:ext cx="4404642" cy="1585968"/>
            </a:xfrm>
            <a:prstGeom prst="rect">
              <a:avLst/>
            </a:prstGeom>
          </p:spPr>
        </p:pic>
        <p:pic>
          <p:nvPicPr>
            <p:cNvPr id="9" name="Picture 8"/>
            <p:cNvPicPr/>
            <p:nvPr/>
          </p:nvPicPr>
          <p:blipFill rotWithShape="1">
            <a:blip r:embed="rId4" cstate="email">
              <a:extLst>
                <a:ext uri="{28A0092B-C50C-407E-A947-70E740481C1C}">
                  <a14:useLocalDpi xmlns:a14="http://schemas.microsoft.com/office/drawing/2010/main" val="0"/>
                </a:ext>
              </a:extLst>
            </a:blip>
            <a:srcRect l="-2"/>
            <a:stretch/>
          </p:blipFill>
          <p:spPr>
            <a:xfrm>
              <a:off x="718997" y="489587"/>
              <a:ext cx="4002434" cy="2068859"/>
            </a:xfrm>
            <a:prstGeom prst="rect">
              <a:avLst/>
            </a:prstGeom>
          </p:spPr>
        </p:pic>
      </p:grpSp>
    </p:spTree>
    <p:extLst>
      <p:ext uri="{BB962C8B-B14F-4D97-AF65-F5344CB8AC3E}">
        <p14:creationId xmlns:p14="http://schemas.microsoft.com/office/powerpoint/2010/main" val="36201412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Sử</a:t>
            </a:r>
            <a:r>
              <a:rPr lang="en-US" dirty="0"/>
              <a:t> </a:t>
            </a:r>
            <a:r>
              <a:rPr lang="en-US" dirty="0" err="1"/>
              <a:t>dụng</a:t>
            </a:r>
            <a:r>
              <a:rPr lang="en-US" dirty="0"/>
              <a:t> </a:t>
            </a:r>
            <a:r>
              <a:rPr lang="en-US" dirty="0" err="1"/>
              <a:t>bảng</a:t>
            </a:r>
            <a:endParaRPr lang="en-US" dirty="0"/>
          </a:p>
        </p:txBody>
      </p:sp>
      <p:sp>
        <p:nvSpPr>
          <p:cNvPr id="3" name="Content Placeholder 2"/>
          <p:cNvSpPr>
            <a:spLocks noGrp="1"/>
          </p:cNvSpPr>
          <p:nvPr>
            <p:ph idx="1"/>
          </p:nvPr>
        </p:nvSpPr>
        <p:spPr>
          <a:xfrm>
            <a:off x="199698" y="1201218"/>
            <a:ext cx="8521088" cy="3305573"/>
          </a:xfrm>
        </p:spPr>
        <p:txBody>
          <a:bodyPr>
            <a:normAutofit/>
          </a:bodyPr>
          <a:lstStyle/>
          <a:p>
            <a:r>
              <a:rPr lang="vi-VN" dirty="0"/>
              <a:t>Chèn và xóa hàng/cột/ô</a:t>
            </a:r>
          </a:p>
          <a:p>
            <a:pPr lvl="1" algn="just"/>
            <a:r>
              <a:rPr lang="vi-VN" dirty="0"/>
              <a:t>Để chèn một hang</a:t>
            </a:r>
            <a:r>
              <a:rPr lang="en-US" dirty="0"/>
              <a:t>/</a:t>
            </a:r>
            <a:r>
              <a:rPr lang="vi-VN" dirty="0"/>
              <a:t>cột đơn, định vị con trỏ chuột, bên dưới </a:t>
            </a:r>
            <a:r>
              <a:rPr lang="en-US" dirty="0"/>
              <a:t>Table Tools, </a:t>
            </a:r>
            <a:r>
              <a:rPr lang="vi-VN" dirty="0"/>
              <a:t>trên t</a:t>
            </a:r>
            <a:r>
              <a:rPr lang="en-US" dirty="0" err="1"/>
              <a:t>hẻ</a:t>
            </a:r>
            <a:r>
              <a:rPr lang="vi-VN" dirty="0"/>
              <a:t> </a:t>
            </a:r>
            <a:r>
              <a:rPr lang="en-US" dirty="0"/>
              <a:t>Layout</a:t>
            </a:r>
            <a:r>
              <a:rPr lang="vi-VN" dirty="0"/>
              <a:t>, trong </a:t>
            </a:r>
            <a:r>
              <a:rPr lang="en-US" dirty="0"/>
              <a:t>Rows &amp; Columns </a:t>
            </a:r>
            <a:r>
              <a:rPr lang="en-US" dirty="0">
                <a:sym typeface="Symbol" panose="05050102010706020507" pitchFamily="18" charset="2"/>
              </a:rPr>
              <a:t> </a:t>
            </a:r>
            <a:br>
              <a:rPr lang="en-US" dirty="0"/>
            </a:br>
            <a:r>
              <a:rPr lang="en-US" dirty="0" err="1"/>
              <a:t>chọn</a:t>
            </a:r>
            <a:r>
              <a:rPr lang="en-US" dirty="0"/>
              <a:t> </a:t>
            </a:r>
            <a:r>
              <a:rPr lang="vi-VN" dirty="0"/>
              <a:t>vào tùy chọn thích hợp</a:t>
            </a:r>
          </a:p>
          <a:p>
            <a:pPr lvl="1" algn="just"/>
            <a:r>
              <a:rPr lang="vi-VN" dirty="0"/>
              <a:t>Để xóa các ô</a:t>
            </a:r>
            <a:r>
              <a:rPr lang="en-US" dirty="0"/>
              <a:t>/</a:t>
            </a:r>
            <a:r>
              <a:rPr lang="vi-VN" dirty="0"/>
              <a:t>hang</a:t>
            </a:r>
            <a:r>
              <a:rPr lang="en-US" dirty="0"/>
              <a:t>/</a:t>
            </a:r>
            <a:r>
              <a:rPr lang="vi-VN" dirty="0"/>
              <a:t>cột</a:t>
            </a:r>
            <a:r>
              <a:rPr lang="en-US" dirty="0"/>
              <a:t>/</a:t>
            </a:r>
            <a:r>
              <a:rPr lang="vi-VN" dirty="0"/>
              <a:t>toàn bộ bảng, định vị con trỏ chuột trong ô</a:t>
            </a:r>
            <a:r>
              <a:rPr lang="en-US" dirty="0"/>
              <a:t>/</a:t>
            </a:r>
            <a:r>
              <a:rPr lang="vi-VN" dirty="0"/>
              <a:t>hang</a:t>
            </a:r>
            <a:r>
              <a:rPr lang="en-US" dirty="0"/>
              <a:t>/</a:t>
            </a:r>
            <a:r>
              <a:rPr lang="vi-VN" dirty="0"/>
              <a:t>cột cần xóa</a:t>
            </a:r>
            <a:r>
              <a:rPr lang="en-US" dirty="0"/>
              <a:t> </a:t>
            </a:r>
            <a:r>
              <a:rPr lang="vi-VN" dirty="0">
                <a:sym typeface="Symbol" panose="05050102010706020507" pitchFamily="18" charset="2"/>
              </a:rPr>
              <a:t></a:t>
            </a:r>
            <a:r>
              <a:rPr lang="vi-VN" dirty="0"/>
              <a:t> trong </a:t>
            </a:r>
            <a:r>
              <a:rPr lang="en-US" dirty="0"/>
              <a:t>Table Tools</a:t>
            </a:r>
            <a:r>
              <a:rPr lang="vi-VN" dirty="0"/>
              <a:t>, trên t</a:t>
            </a:r>
            <a:r>
              <a:rPr lang="en-US" dirty="0" err="1"/>
              <a:t>hẻ</a:t>
            </a:r>
            <a:r>
              <a:rPr lang="vi-VN" dirty="0"/>
              <a:t> </a:t>
            </a:r>
            <a:r>
              <a:rPr lang="en-US" dirty="0"/>
              <a:t>Layout</a:t>
            </a:r>
            <a:r>
              <a:rPr lang="vi-VN" dirty="0"/>
              <a:t>, nhóm </a:t>
            </a:r>
            <a:r>
              <a:rPr lang="en-US" dirty="0"/>
              <a:t>Rows &amp; Columns </a:t>
            </a:r>
            <a:r>
              <a:rPr lang="en-US" dirty="0">
                <a:sym typeface="Symbol" panose="05050102010706020507" pitchFamily="18" charset="2"/>
              </a:rPr>
              <a:t></a:t>
            </a:r>
            <a:r>
              <a:rPr lang="en-US" dirty="0"/>
              <a:t> </a:t>
            </a:r>
            <a:r>
              <a:rPr lang="en-US" dirty="0" err="1"/>
              <a:t>Chọn</a:t>
            </a:r>
            <a:r>
              <a:rPr lang="en-US" dirty="0"/>
              <a:t> </a:t>
            </a:r>
            <a:r>
              <a:rPr lang="vi-VN" dirty="0">
                <a:sym typeface="Wingdings 3" panose="05040102010807070707" pitchFamily="18" charset="2"/>
              </a:rPr>
              <a:t></a:t>
            </a:r>
            <a:r>
              <a:rPr lang="vi-VN" dirty="0"/>
              <a:t> </a:t>
            </a:r>
            <a:r>
              <a:rPr lang="en-US" dirty="0" err="1"/>
              <a:t>dưới</a:t>
            </a:r>
            <a:r>
              <a:rPr lang="en-US" dirty="0"/>
              <a:t> Delete</a:t>
            </a:r>
            <a:r>
              <a:rPr lang="vi-VN" dirty="0"/>
              <a:t> </a:t>
            </a:r>
            <a:r>
              <a:rPr lang="en-US" dirty="0"/>
              <a:t> </a:t>
            </a:r>
            <a:r>
              <a:rPr lang="en-US" dirty="0">
                <a:sym typeface="Symbol" panose="05050102010706020507" pitchFamily="18" charset="2"/>
              </a:rPr>
              <a:t> </a:t>
            </a:r>
            <a:r>
              <a:rPr lang="vi-VN" dirty="0"/>
              <a:t>chọn tùy chọn thích hợp</a:t>
            </a:r>
            <a:endParaRPr lang="en-US" dirty="0"/>
          </a:p>
        </p:txBody>
      </p:sp>
      <p:pic>
        <p:nvPicPr>
          <p:cNvPr id="6" name="Picture 5" descr="\\CCISERVER\Common\Publishing\Working\In Development\7500 IC3 GS5\KA\KA L02\Word Screens\wd-12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9744" y="3816163"/>
            <a:ext cx="2608863" cy="1053493"/>
          </a:xfrm>
          <a:prstGeom prst="rect">
            <a:avLst/>
          </a:prstGeom>
          <a:noFill/>
          <a:ln>
            <a:noFill/>
          </a:ln>
        </p:spPr>
      </p:pic>
    </p:spTree>
    <p:extLst>
      <p:ext uri="{BB962C8B-B14F-4D97-AF65-F5344CB8AC3E}">
        <p14:creationId xmlns:p14="http://schemas.microsoft.com/office/powerpoint/2010/main" val="77542103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Sử</a:t>
            </a:r>
            <a:r>
              <a:rPr lang="en-US" dirty="0"/>
              <a:t> </a:t>
            </a:r>
            <a:r>
              <a:rPr lang="en-US" dirty="0" err="1"/>
              <a:t>dụng</a:t>
            </a:r>
            <a:r>
              <a:rPr lang="en-US" dirty="0"/>
              <a:t> </a:t>
            </a:r>
            <a:r>
              <a:rPr lang="en-US" dirty="0" err="1"/>
              <a:t>bảng</a:t>
            </a:r>
            <a:endParaRPr lang="en-US" dirty="0"/>
          </a:p>
        </p:txBody>
      </p:sp>
      <p:sp>
        <p:nvSpPr>
          <p:cNvPr id="3" name="Content Placeholder 2"/>
          <p:cNvSpPr>
            <a:spLocks noGrp="1"/>
          </p:cNvSpPr>
          <p:nvPr>
            <p:ph sz="half" idx="1"/>
          </p:nvPr>
        </p:nvSpPr>
        <p:spPr>
          <a:xfrm>
            <a:off x="424844" y="1042137"/>
            <a:ext cx="8090506" cy="3263504"/>
          </a:xfrm>
        </p:spPr>
        <p:txBody>
          <a:bodyPr>
            <a:normAutofit/>
          </a:bodyPr>
          <a:lstStyle/>
          <a:p>
            <a:r>
              <a:rPr lang="en-US" dirty="0" err="1"/>
              <a:t>Hợp</a:t>
            </a:r>
            <a:r>
              <a:rPr lang="en-US" dirty="0"/>
              <a:t> </a:t>
            </a:r>
            <a:r>
              <a:rPr lang="en-US" dirty="0" err="1"/>
              <a:t>nhất</a:t>
            </a:r>
            <a:r>
              <a:rPr lang="vi-VN" dirty="0"/>
              <a:t> và tách </a:t>
            </a:r>
            <a:r>
              <a:rPr lang="en-US" dirty="0"/>
              <a:t>ô</a:t>
            </a:r>
            <a:endParaRPr lang="vi-VN" dirty="0"/>
          </a:p>
          <a:p>
            <a:pPr lvl="1"/>
            <a:r>
              <a:rPr lang="en-US" dirty="0"/>
              <a:t>C</a:t>
            </a:r>
            <a:r>
              <a:rPr lang="vi-VN" dirty="0"/>
              <a:t>họn các ô</a:t>
            </a:r>
            <a:r>
              <a:rPr lang="en-US" dirty="0"/>
              <a:t>,</a:t>
            </a:r>
            <a:r>
              <a:rPr lang="vi-VN" dirty="0"/>
              <a:t> bên dưới </a:t>
            </a:r>
            <a:r>
              <a:rPr lang="en-US" dirty="0"/>
              <a:t>Table Tools</a:t>
            </a:r>
            <a:r>
              <a:rPr lang="vi-VN" dirty="0"/>
              <a:t>, trên t</a:t>
            </a:r>
            <a:r>
              <a:rPr lang="en-US" dirty="0" err="1"/>
              <a:t>hẻ</a:t>
            </a:r>
            <a:r>
              <a:rPr lang="vi-VN" dirty="0"/>
              <a:t> </a:t>
            </a:r>
            <a:r>
              <a:rPr lang="en-US" dirty="0"/>
              <a:t>Layout</a:t>
            </a:r>
            <a:r>
              <a:rPr lang="vi-VN" dirty="0"/>
              <a:t>, </a:t>
            </a:r>
            <a:r>
              <a:rPr lang="en-US" dirty="0" err="1"/>
              <a:t>nhó</a:t>
            </a:r>
            <a:r>
              <a:rPr lang="vi-VN" dirty="0"/>
              <a:t>m </a:t>
            </a:r>
            <a:r>
              <a:rPr lang="en-US" dirty="0"/>
              <a:t>Merge </a:t>
            </a:r>
            <a:r>
              <a:rPr lang="en-US" dirty="0">
                <a:sym typeface="Symbol" panose="05050102010706020507" pitchFamily="18" charset="2"/>
              </a:rPr>
              <a:t> </a:t>
            </a:r>
            <a:r>
              <a:rPr lang="en-US" dirty="0" err="1"/>
              <a:t>Chọn</a:t>
            </a:r>
            <a:r>
              <a:rPr lang="vi-VN" dirty="0"/>
              <a:t> </a:t>
            </a:r>
            <a:r>
              <a:rPr lang="en-US" dirty="0"/>
              <a:t>Merge Cells.</a:t>
            </a:r>
            <a:endParaRPr lang="vi-VN" dirty="0"/>
          </a:p>
          <a:p>
            <a:pPr lvl="1"/>
            <a:r>
              <a:rPr lang="vi-VN" dirty="0"/>
              <a:t>Để phân chia một ô thành nhiều ô, chọn ô</a:t>
            </a:r>
            <a:r>
              <a:rPr lang="en-US" dirty="0"/>
              <a:t>, </a:t>
            </a:r>
            <a:r>
              <a:rPr lang="vi-VN" dirty="0"/>
              <a:t>bên dưới </a:t>
            </a:r>
            <a:r>
              <a:rPr lang="en-US" dirty="0"/>
              <a:t>Table Tools</a:t>
            </a:r>
            <a:r>
              <a:rPr lang="vi-VN" dirty="0"/>
              <a:t>, trên t</a:t>
            </a:r>
            <a:r>
              <a:rPr lang="en-US" dirty="0" err="1"/>
              <a:t>hẻ</a:t>
            </a:r>
            <a:r>
              <a:rPr lang="vi-VN" dirty="0"/>
              <a:t> </a:t>
            </a:r>
            <a:r>
              <a:rPr lang="en-US" dirty="0"/>
              <a:t>Layout</a:t>
            </a:r>
            <a:r>
              <a:rPr lang="vi-VN" dirty="0"/>
              <a:t>, nhóm </a:t>
            </a:r>
            <a:r>
              <a:rPr lang="en-US" dirty="0"/>
              <a:t>Merge </a:t>
            </a:r>
            <a:r>
              <a:rPr lang="en-US" dirty="0">
                <a:sym typeface="Symbol" panose="05050102010706020507" pitchFamily="18" charset="2"/>
              </a:rPr>
              <a:t> </a:t>
            </a:r>
            <a:r>
              <a:rPr lang="en-US" dirty="0" err="1"/>
              <a:t>Chọn</a:t>
            </a:r>
            <a:r>
              <a:rPr lang="vi-VN" dirty="0"/>
              <a:t> </a:t>
            </a:r>
            <a:r>
              <a:rPr lang="en-US" dirty="0"/>
              <a:t>Split Cells </a:t>
            </a:r>
            <a:r>
              <a:rPr lang="vi-VN" dirty="0">
                <a:sym typeface="Symbol" panose="05050102010706020507" pitchFamily="18" charset="2"/>
              </a:rPr>
              <a:t></a:t>
            </a:r>
            <a:r>
              <a:rPr lang="vi-VN" dirty="0"/>
              <a:t> chỉ định số lượng cột và hàng thích hợp</a:t>
            </a:r>
            <a:r>
              <a:rPr lang="en-US" dirty="0"/>
              <a:t> </a:t>
            </a:r>
            <a:r>
              <a:rPr lang="vi-VN" dirty="0">
                <a:sym typeface="Symbol" panose="05050102010706020507" pitchFamily="18" charset="2"/>
              </a:rPr>
              <a:t></a:t>
            </a:r>
            <a:r>
              <a:rPr lang="vi-VN" dirty="0"/>
              <a:t> OK</a:t>
            </a:r>
            <a:endParaRPr lang="en-US" dirty="0"/>
          </a:p>
        </p:txBody>
      </p:sp>
      <p:pic>
        <p:nvPicPr>
          <p:cNvPr id="6" name="Picture 5" descr="\\CCISERVER\Common\Publishing\Working\In Development\7500 IC3 GS5\KA\KA L02\Word Screens\wd-13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1768" y="3277929"/>
            <a:ext cx="2140464" cy="1667990"/>
          </a:xfrm>
          <a:prstGeom prst="rect">
            <a:avLst/>
          </a:prstGeom>
          <a:noFill/>
          <a:ln>
            <a:noFill/>
          </a:ln>
        </p:spPr>
      </p:pic>
    </p:spTree>
    <p:extLst>
      <p:ext uri="{BB962C8B-B14F-4D97-AF65-F5344CB8AC3E}">
        <p14:creationId xmlns:p14="http://schemas.microsoft.com/office/powerpoint/2010/main" val="32822100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 </a:t>
            </a:r>
            <a:r>
              <a:rPr lang="en-US" dirty="0" err="1"/>
              <a:t>dõi</a:t>
            </a:r>
            <a:r>
              <a:rPr lang="en-US" dirty="0"/>
              <a:t> </a:t>
            </a:r>
            <a:r>
              <a:rPr lang="en-US" dirty="0" err="1"/>
              <a:t>các</a:t>
            </a:r>
            <a:r>
              <a:rPr lang="en-US" dirty="0"/>
              <a:t> </a:t>
            </a:r>
            <a:r>
              <a:rPr lang="en-US" dirty="0" err="1"/>
              <a:t>thay</a:t>
            </a:r>
            <a:r>
              <a:rPr lang="en-US" dirty="0"/>
              <a:t> </a:t>
            </a:r>
            <a:r>
              <a:rPr lang="en-US" dirty="0" err="1"/>
              <a:t>đổi</a:t>
            </a:r>
            <a:endParaRPr lang="en-US" dirty="0"/>
          </a:p>
        </p:txBody>
      </p:sp>
      <p:sp>
        <p:nvSpPr>
          <p:cNvPr id="3" name="Content Placeholder 2"/>
          <p:cNvSpPr>
            <a:spLocks noGrp="1"/>
          </p:cNvSpPr>
          <p:nvPr>
            <p:ph idx="1"/>
          </p:nvPr>
        </p:nvSpPr>
        <p:spPr>
          <a:xfrm>
            <a:off x="189188" y="1166543"/>
            <a:ext cx="8555420" cy="3305573"/>
          </a:xfrm>
        </p:spPr>
        <p:txBody>
          <a:bodyPr>
            <a:normAutofit/>
          </a:bodyPr>
          <a:lstStyle/>
          <a:p>
            <a:pPr>
              <a:lnSpc>
                <a:spcPct val="100000"/>
              </a:lnSpc>
            </a:pPr>
            <a:r>
              <a:rPr lang="en-US" dirty="0" err="1"/>
              <a:t>Để</a:t>
            </a:r>
            <a:r>
              <a:rPr lang="en-US" dirty="0"/>
              <a:t> </a:t>
            </a:r>
            <a:r>
              <a:rPr lang="en-US" dirty="0" err="1"/>
              <a:t>bật</a:t>
            </a:r>
            <a:r>
              <a:rPr lang="en-US" dirty="0"/>
              <a:t>/</a:t>
            </a:r>
            <a:r>
              <a:rPr lang="en-US" dirty="0" err="1"/>
              <a:t>tắt</a:t>
            </a:r>
            <a:r>
              <a:rPr lang="en-US" dirty="0"/>
              <a:t> Track Changes, </a:t>
            </a:r>
            <a:r>
              <a:rPr lang="en-US" dirty="0" err="1"/>
              <a:t>trên</a:t>
            </a:r>
            <a:r>
              <a:rPr lang="en-US" dirty="0"/>
              <a:t> </a:t>
            </a:r>
            <a:r>
              <a:rPr lang="en-US" dirty="0" err="1"/>
              <a:t>thẻ</a:t>
            </a:r>
            <a:r>
              <a:rPr lang="en-US" dirty="0"/>
              <a:t> Review, </a:t>
            </a:r>
            <a:r>
              <a:rPr lang="en-US" dirty="0" err="1"/>
              <a:t>nhóm</a:t>
            </a:r>
            <a:r>
              <a:rPr lang="en-US" dirty="0"/>
              <a:t> Tracking </a:t>
            </a:r>
            <a:r>
              <a:rPr lang="en-US" dirty="0">
                <a:sym typeface="Symbol" panose="05050102010706020507" pitchFamily="18" charset="2"/>
              </a:rPr>
              <a:t> </a:t>
            </a:r>
            <a:r>
              <a:rPr lang="en-US" dirty="0" err="1"/>
              <a:t>Chọn</a:t>
            </a:r>
            <a:r>
              <a:rPr lang="en-US" dirty="0"/>
              <a:t> Track Changes.</a:t>
            </a:r>
          </a:p>
          <a:p>
            <a:pPr lvl="1">
              <a:lnSpc>
                <a:spcPct val="100000"/>
              </a:lnSpc>
            </a:pPr>
            <a:r>
              <a:rPr lang="en-US" dirty="0" err="1"/>
              <a:t>Chọn</a:t>
            </a:r>
            <a:r>
              <a:rPr lang="en-US" dirty="0"/>
              <a:t> Next </a:t>
            </a:r>
            <a:r>
              <a:rPr lang="en-US" dirty="0" err="1"/>
              <a:t>để</a:t>
            </a:r>
            <a:r>
              <a:rPr lang="en-US" dirty="0"/>
              <a:t> </a:t>
            </a:r>
            <a:r>
              <a:rPr lang="en-US" dirty="0" err="1"/>
              <a:t>bỏ</a:t>
            </a:r>
            <a:r>
              <a:rPr lang="en-US" dirty="0"/>
              <a:t> qua </a:t>
            </a:r>
            <a:r>
              <a:rPr lang="en-US" dirty="0" err="1"/>
              <a:t>thay</a:t>
            </a:r>
            <a:r>
              <a:rPr lang="en-US" dirty="0"/>
              <a:t> </a:t>
            </a:r>
            <a:r>
              <a:rPr lang="en-US" dirty="0" err="1"/>
              <a:t>đổi</a:t>
            </a:r>
            <a:r>
              <a:rPr lang="en-US" dirty="0"/>
              <a:t> </a:t>
            </a:r>
            <a:r>
              <a:rPr lang="en-US" dirty="0" err="1"/>
              <a:t>và</a:t>
            </a:r>
            <a:r>
              <a:rPr lang="en-US" dirty="0"/>
              <a:t> </a:t>
            </a:r>
            <a:r>
              <a:rPr lang="en-US" dirty="0" err="1"/>
              <a:t>chuyển</a:t>
            </a:r>
            <a:r>
              <a:rPr lang="en-US" dirty="0"/>
              <a:t> sang </a:t>
            </a:r>
            <a:r>
              <a:rPr lang="en-US" dirty="0" err="1"/>
              <a:t>thay</a:t>
            </a:r>
            <a:r>
              <a:rPr lang="en-US" dirty="0"/>
              <a:t> </a:t>
            </a:r>
            <a:r>
              <a:rPr lang="en-US" dirty="0" err="1"/>
              <a:t>đổi</a:t>
            </a:r>
            <a:r>
              <a:rPr lang="en-US" dirty="0"/>
              <a:t> </a:t>
            </a:r>
            <a:r>
              <a:rPr lang="en-US" dirty="0" err="1"/>
              <a:t>tiếp</a:t>
            </a:r>
            <a:r>
              <a:rPr lang="en-US" dirty="0"/>
              <a:t> </a:t>
            </a:r>
            <a:r>
              <a:rPr lang="en-US" dirty="0" err="1"/>
              <a:t>theo</a:t>
            </a:r>
            <a:endParaRPr lang="en-US" dirty="0"/>
          </a:p>
          <a:p>
            <a:pPr lvl="1">
              <a:lnSpc>
                <a:spcPct val="100000"/>
              </a:lnSpc>
            </a:pPr>
            <a:r>
              <a:rPr lang="en-US" dirty="0" err="1"/>
              <a:t>Chọn</a:t>
            </a:r>
            <a:r>
              <a:rPr lang="en-US" dirty="0"/>
              <a:t> Accept/Accept and Move to Next </a:t>
            </a:r>
            <a:r>
              <a:rPr lang="en-US" dirty="0" err="1"/>
              <a:t>để</a:t>
            </a:r>
            <a:r>
              <a:rPr lang="en-US" dirty="0"/>
              <a:t> </a:t>
            </a:r>
            <a:r>
              <a:rPr lang="en-US" dirty="0" err="1"/>
              <a:t>chấp</a:t>
            </a:r>
            <a:r>
              <a:rPr lang="en-US" dirty="0"/>
              <a:t> </a:t>
            </a:r>
            <a:r>
              <a:rPr lang="en-US" dirty="0" err="1"/>
              <a:t>nhận</a:t>
            </a:r>
            <a:r>
              <a:rPr lang="en-US" dirty="0"/>
              <a:t> </a:t>
            </a:r>
            <a:r>
              <a:rPr lang="en-US" dirty="0" err="1"/>
              <a:t>thay</a:t>
            </a:r>
            <a:r>
              <a:rPr lang="en-US" dirty="0"/>
              <a:t> </a:t>
            </a:r>
            <a:r>
              <a:rPr lang="en-US" dirty="0" err="1"/>
              <a:t>đổi</a:t>
            </a:r>
            <a:r>
              <a:rPr lang="en-US" dirty="0"/>
              <a:t>.</a:t>
            </a:r>
          </a:p>
        </p:txBody>
      </p:sp>
      <p:pic>
        <p:nvPicPr>
          <p:cNvPr id="10" name="Picture 9" descr="\\CCISERVER\Common\Publishing\Working\In Development\7500 IC3 GS5\KA\KA L02\Word Screens\wd-134.png">
            <a:extLst>
              <a:ext uri="{FF2B5EF4-FFF2-40B4-BE49-F238E27FC236}">
                <a16:creationId xmlns:a16="http://schemas.microsoft.com/office/drawing/2014/main" id="{B3E14A51-8D44-4011-93ED-A26505AE37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7862" y="3181877"/>
            <a:ext cx="2338071" cy="1290239"/>
          </a:xfrm>
          <a:prstGeom prst="rect">
            <a:avLst/>
          </a:prstGeom>
          <a:noFill/>
          <a:ln>
            <a:noFill/>
          </a:ln>
        </p:spPr>
      </p:pic>
    </p:spTree>
    <p:extLst>
      <p:ext uri="{BB962C8B-B14F-4D97-AF65-F5344CB8AC3E}">
        <p14:creationId xmlns:p14="http://schemas.microsoft.com/office/powerpoint/2010/main" val="3284195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 </a:t>
            </a:r>
            <a:r>
              <a:rPr lang="en-US" dirty="0" err="1"/>
              <a:t>dõi</a:t>
            </a:r>
            <a:r>
              <a:rPr lang="en-US" dirty="0"/>
              <a:t> </a:t>
            </a:r>
            <a:r>
              <a:rPr lang="en-US" dirty="0" err="1"/>
              <a:t>các</a:t>
            </a:r>
            <a:r>
              <a:rPr lang="en-US" dirty="0"/>
              <a:t> </a:t>
            </a:r>
            <a:r>
              <a:rPr lang="en-US" dirty="0" err="1"/>
              <a:t>thay</a:t>
            </a:r>
            <a:r>
              <a:rPr lang="en-US" dirty="0"/>
              <a:t> </a:t>
            </a:r>
            <a:r>
              <a:rPr lang="en-US" dirty="0" err="1"/>
              <a:t>đổi</a:t>
            </a:r>
            <a:endParaRPr lang="en-US" dirty="0"/>
          </a:p>
        </p:txBody>
      </p:sp>
      <p:sp>
        <p:nvSpPr>
          <p:cNvPr id="3" name="Content Placeholder 2"/>
          <p:cNvSpPr>
            <a:spLocks noGrp="1"/>
          </p:cNvSpPr>
          <p:nvPr>
            <p:ph idx="1"/>
          </p:nvPr>
        </p:nvSpPr>
        <p:spPr>
          <a:xfrm>
            <a:off x="378371" y="1327150"/>
            <a:ext cx="8418787" cy="3305573"/>
          </a:xfrm>
        </p:spPr>
        <p:txBody>
          <a:bodyPr>
            <a:normAutofit/>
          </a:bodyPr>
          <a:lstStyle/>
          <a:p>
            <a:pPr lvl="1">
              <a:lnSpc>
                <a:spcPct val="100000"/>
              </a:lnSpc>
            </a:pPr>
            <a:r>
              <a:rPr lang="en-US" dirty="0" err="1"/>
              <a:t>Chọn</a:t>
            </a:r>
            <a:r>
              <a:rPr lang="en-US" dirty="0"/>
              <a:t> </a:t>
            </a:r>
            <a:r>
              <a:rPr lang="en-US" dirty="0">
                <a:sym typeface="Wingdings 3" panose="05040102010807070707" pitchFamily="18" charset="2"/>
              </a:rPr>
              <a:t> </a:t>
            </a:r>
            <a:r>
              <a:rPr lang="en-US" dirty="0" err="1">
                <a:sym typeface="Wingdings 3" panose="05040102010807070707" pitchFamily="18" charset="2"/>
              </a:rPr>
              <a:t>dưới</a:t>
            </a:r>
            <a:r>
              <a:rPr lang="en-US" dirty="0">
                <a:sym typeface="Wingdings 3" panose="05040102010807070707" pitchFamily="18" charset="2"/>
              </a:rPr>
              <a:t> </a:t>
            </a:r>
            <a:r>
              <a:rPr lang="en-US" dirty="0"/>
              <a:t>Accept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t>Accept All Changes/Accept All Changes and Stop Tracking </a:t>
            </a:r>
            <a:r>
              <a:rPr lang="en-US" dirty="0" err="1"/>
              <a:t>để</a:t>
            </a:r>
            <a:r>
              <a:rPr lang="en-US" dirty="0"/>
              <a:t> </a:t>
            </a:r>
            <a:r>
              <a:rPr lang="en-US" dirty="0" err="1"/>
              <a:t>chấp</a:t>
            </a:r>
            <a:r>
              <a:rPr lang="en-US" dirty="0"/>
              <a:t> </a:t>
            </a:r>
            <a:r>
              <a:rPr lang="en-US" dirty="0" err="1"/>
              <a:t>nhận</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thay</a:t>
            </a:r>
            <a:r>
              <a:rPr lang="en-US" dirty="0"/>
              <a:t> </a:t>
            </a:r>
            <a:r>
              <a:rPr lang="en-US" dirty="0" err="1"/>
              <a:t>đổi</a:t>
            </a:r>
            <a:r>
              <a:rPr lang="en-US" dirty="0"/>
              <a:t>.</a:t>
            </a:r>
          </a:p>
          <a:p>
            <a:pPr lvl="1">
              <a:lnSpc>
                <a:spcPct val="100000"/>
              </a:lnSpc>
            </a:pPr>
            <a:r>
              <a:rPr lang="en-US" dirty="0" err="1"/>
              <a:t>Chọn</a:t>
            </a:r>
            <a:r>
              <a:rPr lang="en-US" dirty="0"/>
              <a:t> Reject/Reject and Move to Next </a:t>
            </a:r>
            <a:r>
              <a:rPr lang="en-US" dirty="0" err="1"/>
              <a:t>để</a:t>
            </a:r>
            <a:r>
              <a:rPr lang="en-US" dirty="0"/>
              <a:t> </a:t>
            </a:r>
            <a:r>
              <a:rPr lang="en-US" dirty="0" err="1"/>
              <a:t>từ</a:t>
            </a:r>
            <a:r>
              <a:rPr lang="en-US" dirty="0"/>
              <a:t> </a:t>
            </a:r>
            <a:r>
              <a:rPr lang="en-US" dirty="0" err="1"/>
              <a:t>chối</a:t>
            </a:r>
            <a:r>
              <a:rPr lang="en-US" dirty="0"/>
              <a:t> </a:t>
            </a:r>
            <a:r>
              <a:rPr lang="en-US" dirty="0" err="1"/>
              <a:t>thay</a:t>
            </a:r>
            <a:r>
              <a:rPr lang="en-US" dirty="0"/>
              <a:t> </a:t>
            </a:r>
            <a:r>
              <a:rPr lang="en-US" dirty="0" err="1"/>
              <a:t>đổi</a:t>
            </a:r>
            <a:endParaRPr lang="en-US" dirty="0"/>
          </a:p>
          <a:p>
            <a:pPr lvl="1">
              <a:lnSpc>
                <a:spcPct val="100000"/>
              </a:lnSpc>
            </a:pPr>
            <a:r>
              <a:rPr lang="en-US" dirty="0" err="1"/>
              <a:t>Chọn</a:t>
            </a:r>
            <a:r>
              <a:rPr lang="en-US" dirty="0"/>
              <a:t> </a:t>
            </a:r>
            <a:r>
              <a:rPr lang="en-US" dirty="0">
                <a:sym typeface="Wingdings 3" panose="05040102010807070707" pitchFamily="18" charset="2"/>
              </a:rPr>
              <a:t></a:t>
            </a:r>
            <a:r>
              <a:rPr lang="en-US" dirty="0"/>
              <a:t> </a:t>
            </a:r>
            <a:r>
              <a:rPr lang="en-US" dirty="0" err="1"/>
              <a:t>dưới</a:t>
            </a:r>
            <a:r>
              <a:rPr lang="en-US" dirty="0"/>
              <a:t> Reject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t>Reject All Changes/Reject All Changes and Stop Tracking </a:t>
            </a:r>
            <a:r>
              <a:rPr lang="en-US" dirty="0" err="1"/>
              <a:t>để</a:t>
            </a:r>
            <a:r>
              <a:rPr lang="en-US" dirty="0"/>
              <a:t> </a:t>
            </a:r>
            <a:r>
              <a:rPr lang="en-US" dirty="0" err="1"/>
              <a:t>từ</a:t>
            </a:r>
            <a:r>
              <a:rPr lang="en-US" dirty="0"/>
              <a:t> </a:t>
            </a:r>
            <a:r>
              <a:rPr lang="en-US" dirty="0" err="1"/>
              <a:t>chối</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thay</a:t>
            </a:r>
            <a:r>
              <a:rPr lang="en-US" dirty="0"/>
              <a:t> </a:t>
            </a:r>
            <a:r>
              <a:rPr lang="en-US" dirty="0" err="1"/>
              <a:t>đổi</a:t>
            </a:r>
            <a:r>
              <a:rPr lang="en-US" dirty="0"/>
              <a:t>.</a:t>
            </a:r>
            <a:endParaRPr lang="en-US" sz="1800" dirty="0"/>
          </a:p>
        </p:txBody>
      </p:sp>
      <p:pic>
        <p:nvPicPr>
          <p:cNvPr id="5" name="Picture 4" descr="\\CCISERVER\Common\Publishing\Working\In Development\7500 IC3 GS5\KA\KA L02\Word Screens\wd-134.png">
            <a:extLst>
              <a:ext uri="{FF2B5EF4-FFF2-40B4-BE49-F238E27FC236}">
                <a16:creationId xmlns:a16="http://schemas.microsoft.com/office/drawing/2014/main" id="{DCBA8165-0CDE-46C2-BD67-84C9F07456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8728" y="3401618"/>
            <a:ext cx="2338071" cy="1290239"/>
          </a:xfrm>
          <a:prstGeom prst="rect">
            <a:avLst/>
          </a:prstGeom>
          <a:noFill/>
          <a:ln>
            <a:noFill/>
          </a:ln>
        </p:spPr>
      </p:pic>
      <p:sp>
        <p:nvSpPr>
          <p:cNvPr id="6" name="Arrow: Pentagon 5">
            <a:hlinkClick r:id="rId3" action="ppaction://hlinkpres?slideindex=9&amp;slidetitle=REVIEW QUESTIONS Microsoft Word"/>
            <a:extLst>
              <a:ext uri="{FF2B5EF4-FFF2-40B4-BE49-F238E27FC236}">
                <a16:creationId xmlns:a16="http://schemas.microsoft.com/office/drawing/2014/main" id="{AC4346EB-28B2-4D9F-AC72-2D591D385D8D}"/>
              </a:ext>
            </a:extLst>
          </p:cNvPr>
          <p:cNvSpPr/>
          <p:nvPr/>
        </p:nvSpPr>
        <p:spPr>
          <a:xfrm>
            <a:off x="7766614" y="4668524"/>
            <a:ext cx="1377386" cy="402264"/>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Times New Roman" panose="02020603050405020304" pitchFamily="18" charset="0"/>
                <a:cs typeface="Times New Roman" panose="02020603050405020304" pitchFamily="18" charset="0"/>
              </a:rPr>
              <a:t>Câu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hỏi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ôn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luyện</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7564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DD4C-A7E5-47B3-8CED-4226D7E54B0E}"/>
              </a:ext>
            </a:extLst>
          </p:cNvPr>
          <p:cNvSpPr>
            <a:spLocks noGrp="1"/>
          </p:cNvSpPr>
          <p:nvPr>
            <p:ph type="ctrTitle"/>
          </p:nvPr>
        </p:nvSpPr>
        <p:spPr>
          <a:xfrm>
            <a:off x="1143000" y="1676400"/>
            <a:ext cx="6858000" cy="1790700"/>
          </a:xfrm>
        </p:spPr>
        <p:txBody>
          <a:bodyPr>
            <a:normAutofit/>
          </a:bodyPr>
          <a:lstStyle/>
          <a:p>
            <a:r>
              <a:rPr lang="en-US" sz="2800" dirty="0" err="1"/>
              <a:t>Bài</a:t>
            </a:r>
            <a:r>
              <a:rPr lang="en-US" sz="2800" dirty="0"/>
              <a:t> 10</a:t>
            </a:r>
            <a:br>
              <a:rPr lang="en-US" sz="4400" dirty="0"/>
            </a:br>
            <a:r>
              <a:rPr lang="en-US" sz="4400" dirty="0" err="1"/>
              <a:t>Sử</a:t>
            </a:r>
            <a:r>
              <a:rPr lang="en-US" sz="4400" dirty="0"/>
              <a:t> </a:t>
            </a:r>
            <a:r>
              <a:rPr lang="en-US" sz="4400" dirty="0" err="1"/>
              <a:t>dụng</a:t>
            </a:r>
            <a:r>
              <a:rPr lang="en-US" sz="4400" dirty="0"/>
              <a:t> Excel</a:t>
            </a:r>
            <a:br>
              <a:rPr lang="en-US" dirty="0"/>
            </a:br>
            <a:r>
              <a:rPr lang="en-US" sz="3600" dirty="0"/>
              <a:t>Using Microsoft Excel</a:t>
            </a:r>
            <a:endParaRPr lang="en-US" dirty="0"/>
          </a:p>
        </p:txBody>
      </p:sp>
    </p:spTree>
    <p:extLst>
      <p:ext uri="{BB962C8B-B14F-4D97-AF65-F5344CB8AC3E}">
        <p14:creationId xmlns:p14="http://schemas.microsoft.com/office/powerpoint/2010/main" val="376592583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dirty="0" err="1"/>
              <a:t>diện</a:t>
            </a:r>
            <a:r>
              <a:rPr lang="en-US" dirty="0"/>
              <a:t> </a:t>
            </a:r>
            <a:r>
              <a:rPr lang="en-US" dirty="0" err="1"/>
              <a:t>trang</a:t>
            </a:r>
            <a:r>
              <a:rPr lang="en-US" dirty="0"/>
              <a:t> </a:t>
            </a:r>
            <a:r>
              <a:rPr lang="en-US" dirty="0" err="1"/>
              <a:t>tính</a:t>
            </a:r>
            <a:r>
              <a:rPr lang="en-US" dirty="0"/>
              <a:t> Excel</a:t>
            </a:r>
          </a:p>
        </p:txBody>
      </p:sp>
      <p:grpSp>
        <p:nvGrpSpPr>
          <p:cNvPr id="6" name="Canvas 159"/>
          <p:cNvGrpSpPr/>
          <p:nvPr/>
        </p:nvGrpSpPr>
        <p:grpSpPr>
          <a:xfrm>
            <a:off x="1299470" y="1223039"/>
            <a:ext cx="6545060" cy="3646617"/>
            <a:chOff x="0" y="0"/>
            <a:chExt cx="5559425" cy="2959100"/>
          </a:xfrm>
        </p:grpSpPr>
        <p:sp>
          <p:nvSpPr>
            <p:cNvPr id="7" name="Rectangle 6"/>
            <p:cNvSpPr/>
            <p:nvPr/>
          </p:nvSpPr>
          <p:spPr>
            <a:xfrm>
              <a:off x="0" y="0"/>
              <a:ext cx="5559425" cy="2959100"/>
            </a:xfrm>
            <a:prstGeom prst="rect">
              <a:avLst/>
            </a:prstGeom>
          </p:spPr>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37478" y="16529"/>
              <a:ext cx="5486400" cy="2923735"/>
            </a:xfrm>
            <a:prstGeom prst="rect">
              <a:avLst/>
            </a:prstGeom>
          </p:spPr>
        </p:pic>
        <p:cxnSp>
          <p:nvCxnSpPr>
            <p:cNvPr id="9" name="AutoShape 1647"/>
            <p:cNvCxnSpPr>
              <a:cxnSpLocks noChangeShapeType="1"/>
            </p:cNvCxnSpPr>
            <p:nvPr/>
          </p:nvCxnSpPr>
          <p:spPr bwMode="auto">
            <a:xfrm>
              <a:off x="245836" y="526751"/>
              <a:ext cx="635" cy="17907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1649"/>
            <p:cNvCxnSpPr>
              <a:cxnSpLocks noChangeShapeType="1"/>
            </p:cNvCxnSpPr>
            <p:nvPr/>
          </p:nvCxnSpPr>
          <p:spPr bwMode="auto">
            <a:xfrm>
              <a:off x="952706" y="521727"/>
              <a:ext cx="635" cy="17907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1651"/>
            <p:cNvCxnSpPr>
              <a:cxnSpLocks noChangeShapeType="1"/>
            </p:cNvCxnSpPr>
            <p:nvPr/>
          </p:nvCxnSpPr>
          <p:spPr bwMode="auto">
            <a:xfrm>
              <a:off x="2171700" y="530765"/>
              <a:ext cx="635" cy="17907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1653"/>
            <p:cNvCxnSpPr>
              <a:cxnSpLocks noChangeShapeType="1"/>
            </p:cNvCxnSpPr>
            <p:nvPr/>
          </p:nvCxnSpPr>
          <p:spPr bwMode="auto">
            <a:xfrm flipV="1">
              <a:off x="1853877" y="907807"/>
              <a:ext cx="3175" cy="17907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1654"/>
            <p:cNvCxnSpPr>
              <a:cxnSpLocks noChangeShapeType="1"/>
            </p:cNvCxnSpPr>
            <p:nvPr/>
          </p:nvCxnSpPr>
          <p:spPr bwMode="auto">
            <a:xfrm rot="5400000" flipH="1">
              <a:off x="229759" y="1469677"/>
              <a:ext cx="635" cy="20256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1657"/>
            <p:cNvCxnSpPr>
              <a:cxnSpLocks noChangeShapeType="1"/>
            </p:cNvCxnSpPr>
            <p:nvPr/>
          </p:nvCxnSpPr>
          <p:spPr bwMode="auto">
            <a:xfrm>
              <a:off x="213249" y="2574682"/>
              <a:ext cx="3175" cy="17907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 name="Text Box 1646"/>
            <p:cNvSpPr txBox="1">
              <a:spLocks noChangeArrowheads="1"/>
            </p:cNvSpPr>
            <p:nvPr/>
          </p:nvSpPr>
          <p:spPr bwMode="auto">
            <a:xfrm>
              <a:off x="90397" y="237418"/>
              <a:ext cx="327857" cy="277442"/>
            </a:xfrm>
            <a:prstGeom prst="rect">
              <a:avLst/>
            </a:prstGeom>
            <a:solidFill>
              <a:schemeClr val="bg1"/>
            </a:solidFill>
            <a:ln>
              <a:noFill/>
            </a:ln>
          </p:spPr>
          <p:txBody>
            <a:bodyPr rot="0" vert="horz" wrap="square" lIns="19050" tIns="19050" rIns="19050" bIns="19050" anchor="t" anchorCtr="0" upright="1">
              <a:sp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Name</a:t>
              </a:r>
            </a:p>
            <a:p>
              <a:pPr algn="ctr"/>
              <a:r>
                <a:rPr lang="en-US" sz="900" dirty="0">
                  <a:latin typeface="Arial" panose="020B0604020202020204" pitchFamily="34" charset="0"/>
                  <a:ea typeface="Times New Roman" panose="02020603050405020304" pitchFamily="18" charset="0"/>
                  <a:cs typeface="Arial" panose="020B0604020202020204" pitchFamily="34" charset="0"/>
                </a:rPr>
                <a:t>Box</a:t>
              </a:r>
            </a:p>
          </p:txBody>
        </p:sp>
        <p:sp>
          <p:nvSpPr>
            <p:cNvPr id="16" name="Text Box 1648"/>
            <p:cNvSpPr txBox="1">
              <a:spLocks noChangeArrowheads="1"/>
            </p:cNvSpPr>
            <p:nvPr/>
          </p:nvSpPr>
          <p:spPr bwMode="auto">
            <a:xfrm>
              <a:off x="736621" y="246592"/>
              <a:ext cx="466941" cy="277442"/>
            </a:xfrm>
            <a:prstGeom prst="rect">
              <a:avLst/>
            </a:prstGeom>
            <a:solidFill>
              <a:schemeClr val="bg1"/>
            </a:solidFill>
            <a:ln>
              <a:noFill/>
            </a:ln>
          </p:spPr>
          <p:txBody>
            <a:bodyPr rot="0" vert="horz" wrap="square" lIns="19050" tIns="19050" rIns="19050" bIns="19050" anchor="t" anchorCtr="0" upright="1">
              <a:sp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Insert Function</a:t>
              </a:r>
            </a:p>
          </p:txBody>
        </p:sp>
        <p:sp>
          <p:nvSpPr>
            <p:cNvPr id="17" name="Text Box 1650"/>
            <p:cNvSpPr txBox="1">
              <a:spLocks noChangeArrowheads="1"/>
            </p:cNvSpPr>
            <p:nvPr/>
          </p:nvSpPr>
          <p:spPr bwMode="auto">
            <a:xfrm>
              <a:off x="1968891" y="251567"/>
              <a:ext cx="434148" cy="286380"/>
            </a:xfrm>
            <a:prstGeom prst="rect">
              <a:avLst/>
            </a:prstGeom>
            <a:solidFill>
              <a:schemeClr val="bg1"/>
            </a:solidFill>
            <a:ln>
              <a:noFill/>
            </a:ln>
          </p:spPr>
          <p:txBody>
            <a:bodyPr rot="0" vert="horz" wrap="square" lIns="19050" tIns="19050" rIns="19050" bIns="19050" anchor="t" anchorCtr="0" upright="1">
              <a:no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Formula Bar</a:t>
              </a:r>
            </a:p>
          </p:txBody>
        </p:sp>
        <p:sp>
          <p:nvSpPr>
            <p:cNvPr id="18" name="Text Box 1656"/>
            <p:cNvSpPr txBox="1">
              <a:spLocks noChangeArrowheads="1"/>
            </p:cNvSpPr>
            <p:nvPr/>
          </p:nvSpPr>
          <p:spPr bwMode="auto">
            <a:xfrm>
              <a:off x="0" y="2286351"/>
              <a:ext cx="482600" cy="277442"/>
            </a:xfrm>
            <a:prstGeom prst="rect">
              <a:avLst/>
            </a:prstGeom>
            <a:solidFill>
              <a:schemeClr val="bg1"/>
            </a:solidFill>
            <a:ln>
              <a:noFill/>
            </a:ln>
          </p:spPr>
          <p:txBody>
            <a:bodyPr rot="0" vert="horz" wrap="square" lIns="19050" tIns="19050" rIns="19050" bIns="19050" anchor="t" anchorCtr="0" upright="1">
              <a:sp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Tab Scrolling</a:t>
              </a:r>
            </a:p>
          </p:txBody>
        </p:sp>
        <p:sp>
          <p:nvSpPr>
            <p:cNvPr id="19" name="Text Box 1655"/>
            <p:cNvSpPr txBox="1">
              <a:spLocks noChangeArrowheads="1"/>
            </p:cNvSpPr>
            <p:nvPr/>
          </p:nvSpPr>
          <p:spPr bwMode="auto">
            <a:xfrm>
              <a:off x="354219" y="1488567"/>
              <a:ext cx="698734" cy="155639"/>
            </a:xfrm>
            <a:prstGeom prst="rect">
              <a:avLst/>
            </a:prstGeom>
            <a:solidFill>
              <a:schemeClr val="bg1"/>
            </a:solidFill>
            <a:ln>
              <a:noFill/>
            </a:ln>
          </p:spPr>
          <p:txBody>
            <a:bodyPr rot="0" vert="horz" wrap="square" lIns="19050" tIns="19050" rIns="19050" bIns="19050" anchor="t" anchorCtr="0" upright="1">
              <a:spAutoFit/>
            </a:bodyPr>
            <a:lstStyle/>
            <a:p>
              <a:pPr algn="just"/>
              <a:r>
                <a:rPr lang="en-US" sz="900" dirty="0">
                  <a:latin typeface="Arial" panose="020B0604020202020204" pitchFamily="34" charset="0"/>
                  <a:ea typeface="Times New Roman" panose="02020603050405020304" pitchFamily="18" charset="0"/>
                  <a:cs typeface="Arial" panose="020B0604020202020204" pitchFamily="34" charset="0"/>
                </a:rPr>
                <a:t>Row Headings</a:t>
              </a:r>
            </a:p>
          </p:txBody>
        </p:sp>
        <p:sp>
          <p:nvSpPr>
            <p:cNvPr id="20" name="Text Box 1652"/>
            <p:cNvSpPr txBox="1">
              <a:spLocks noChangeArrowheads="1"/>
            </p:cNvSpPr>
            <p:nvPr/>
          </p:nvSpPr>
          <p:spPr bwMode="auto">
            <a:xfrm>
              <a:off x="1441614" y="1099494"/>
              <a:ext cx="833037" cy="155639"/>
            </a:xfrm>
            <a:prstGeom prst="rect">
              <a:avLst/>
            </a:prstGeom>
            <a:solidFill>
              <a:schemeClr val="bg1"/>
            </a:solidFill>
            <a:ln>
              <a:noFill/>
            </a:ln>
          </p:spPr>
          <p:txBody>
            <a:bodyPr rot="0" vert="horz" wrap="square" lIns="19050" tIns="19050" rIns="19050" bIns="19050" anchor="t" anchorCtr="0" upright="1">
              <a:spAutoFit/>
            </a:bodyPr>
            <a:lstStyle/>
            <a:p>
              <a:pPr algn="just"/>
              <a:r>
                <a:rPr lang="en-US" sz="900" dirty="0">
                  <a:latin typeface="Arial" panose="020B0604020202020204" pitchFamily="34" charset="0"/>
                  <a:ea typeface="Times New Roman" panose="02020603050405020304" pitchFamily="18" charset="0"/>
                  <a:cs typeface="Arial" panose="020B0604020202020204" pitchFamily="34" charset="0"/>
                </a:rPr>
                <a:t>Column Headings</a:t>
              </a:r>
            </a:p>
          </p:txBody>
        </p:sp>
        <p:cxnSp>
          <p:nvCxnSpPr>
            <p:cNvPr id="21" name="AutoShape 1653"/>
            <p:cNvCxnSpPr>
              <a:cxnSpLocks noChangeShapeType="1"/>
            </p:cNvCxnSpPr>
            <p:nvPr/>
          </p:nvCxnSpPr>
          <p:spPr bwMode="auto">
            <a:xfrm flipV="1">
              <a:off x="278997" y="974982"/>
              <a:ext cx="3175" cy="17843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 name="Text Box 1652"/>
            <p:cNvSpPr txBox="1">
              <a:spLocks noChangeArrowheads="1"/>
            </p:cNvSpPr>
            <p:nvPr/>
          </p:nvSpPr>
          <p:spPr bwMode="auto">
            <a:xfrm>
              <a:off x="33475" y="1150027"/>
              <a:ext cx="530005" cy="155639"/>
            </a:xfrm>
            <a:prstGeom prst="rect">
              <a:avLst/>
            </a:prstGeom>
            <a:solidFill>
              <a:schemeClr val="bg1"/>
            </a:solidFill>
            <a:ln>
              <a:noFill/>
            </a:ln>
          </p:spPr>
          <p:txBody>
            <a:bodyPr rot="0" vert="horz" wrap="square" lIns="19050" tIns="19050" rIns="19050" bIns="19050" anchor="t" anchorCtr="0" upright="1">
              <a:spAutoFit/>
            </a:bodyPr>
            <a:lstStyle/>
            <a:p>
              <a:pPr algn="just"/>
              <a:r>
                <a:rPr lang="en-US" sz="900" dirty="0">
                  <a:latin typeface="Arial" panose="020B0604020202020204" pitchFamily="34" charset="0"/>
                  <a:ea typeface="Times New Roman" panose="02020603050405020304" pitchFamily="18" charset="0"/>
                  <a:cs typeface="Arial" panose="020B0604020202020204" pitchFamily="34" charset="0"/>
                </a:rPr>
                <a:t>Active Cell</a:t>
              </a:r>
            </a:p>
          </p:txBody>
        </p:sp>
        <p:cxnSp>
          <p:nvCxnSpPr>
            <p:cNvPr id="23" name="AutoShape 1657"/>
            <p:cNvCxnSpPr>
              <a:cxnSpLocks noChangeShapeType="1"/>
            </p:cNvCxnSpPr>
            <p:nvPr/>
          </p:nvCxnSpPr>
          <p:spPr bwMode="auto">
            <a:xfrm>
              <a:off x="615711" y="2575317"/>
              <a:ext cx="3175" cy="178435"/>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1656"/>
            <p:cNvSpPr txBox="1">
              <a:spLocks noChangeArrowheads="1"/>
            </p:cNvSpPr>
            <p:nvPr/>
          </p:nvSpPr>
          <p:spPr bwMode="auto">
            <a:xfrm>
              <a:off x="481754" y="2286351"/>
              <a:ext cx="374015" cy="277442"/>
            </a:xfrm>
            <a:prstGeom prst="rect">
              <a:avLst/>
            </a:prstGeom>
            <a:solidFill>
              <a:schemeClr val="bg1"/>
            </a:solidFill>
            <a:ln>
              <a:noFill/>
            </a:ln>
          </p:spPr>
          <p:txBody>
            <a:bodyPr rot="0" vert="horz" wrap="square" lIns="19050" tIns="19050" rIns="19050" bIns="19050" anchor="t" anchorCtr="0" upright="1">
              <a:spAutoFit/>
            </a:bodyPr>
            <a:lstStyle/>
            <a:p>
              <a:pPr algn="ctr"/>
              <a:r>
                <a:rPr lang="en-US" sz="900" dirty="0">
                  <a:latin typeface="Arial" panose="020B0604020202020204" pitchFamily="34" charset="0"/>
                  <a:ea typeface="Times New Roman" panose="02020603050405020304" pitchFamily="18" charset="0"/>
                  <a:cs typeface="Arial" panose="020B0604020202020204" pitchFamily="34" charset="0"/>
                </a:rPr>
                <a:t>Sheet Tab</a:t>
              </a:r>
            </a:p>
          </p:txBody>
        </p:sp>
        <p:cxnSp>
          <p:nvCxnSpPr>
            <p:cNvPr id="25" name="AutoShape 1657"/>
            <p:cNvCxnSpPr>
              <a:cxnSpLocks noChangeShapeType="1"/>
            </p:cNvCxnSpPr>
            <p:nvPr/>
          </p:nvCxnSpPr>
          <p:spPr bwMode="auto">
            <a:xfrm>
              <a:off x="5015647" y="2532341"/>
              <a:ext cx="0" cy="237641"/>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 name="Text Box 1656"/>
            <p:cNvSpPr txBox="1">
              <a:spLocks noChangeArrowheads="1"/>
            </p:cNvSpPr>
            <p:nvPr/>
          </p:nvSpPr>
          <p:spPr bwMode="auto">
            <a:xfrm>
              <a:off x="4641428" y="2360957"/>
              <a:ext cx="543525" cy="155639"/>
            </a:xfrm>
            <a:prstGeom prst="rect">
              <a:avLst/>
            </a:prstGeom>
            <a:solidFill>
              <a:schemeClr val="bg1"/>
            </a:solidFill>
            <a:ln>
              <a:noFill/>
            </a:ln>
          </p:spPr>
          <p:txBody>
            <a:bodyPr rot="0" vert="horz" wrap="square" lIns="19050" tIns="19050" rIns="19050" bIns="19050" anchor="t" anchorCtr="0" upright="1">
              <a:spAutoFit/>
            </a:bodyPr>
            <a:lstStyle/>
            <a:p>
              <a:pPr algn="just"/>
              <a:r>
                <a:rPr lang="en-US" sz="900" dirty="0">
                  <a:latin typeface="Arial" panose="020B0604020202020204" pitchFamily="34" charset="0"/>
                  <a:ea typeface="Times New Roman" panose="02020603050405020304" pitchFamily="18" charset="0"/>
                  <a:cs typeface="Arial" panose="020B0604020202020204" pitchFamily="34" charset="0"/>
                </a:rPr>
                <a:t>Scroll Bars</a:t>
              </a:r>
            </a:p>
          </p:txBody>
        </p:sp>
        <p:cxnSp>
          <p:nvCxnSpPr>
            <p:cNvPr id="27" name="AutoShape 1657"/>
            <p:cNvCxnSpPr>
              <a:cxnSpLocks noChangeShapeType="1"/>
            </p:cNvCxnSpPr>
            <p:nvPr/>
          </p:nvCxnSpPr>
          <p:spPr bwMode="auto">
            <a:xfrm rot="16200000">
              <a:off x="5324371" y="2324471"/>
              <a:ext cx="0" cy="23749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 name="Text Box 3"/>
            <p:cNvSpPr txBox="1"/>
            <p:nvPr/>
          </p:nvSpPr>
          <p:spPr>
            <a:xfrm>
              <a:off x="428622" y="781608"/>
              <a:ext cx="609257" cy="13722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4290" tIns="13716" rIns="68580" bIns="34290" numCol="1" spcCol="0" rtlCol="0" fromWordArt="0" anchor="t" anchorCtr="0" forceAA="0" compatLnSpc="1">
              <a:prstTxWarp prst="textNoShape">
                <a:avLst/>
              </a:prstTxWarp>
              <a:noAutofit/>
            </a:bodyPr>
            <a:lstStyle/>
            <a:p>
              <a:pPr algn="just"/>
              <a:r>
                <a:rPr lang="en-US" sz="900" dirty="0">
                  <a:latin typeface="Arial" panose="020B0604020202020204" pitchFamily="34" charset="0"/>
                  <a:ea typeface="Times New Roman" panose="02020603050405020304" pitchFamily="18" charset="0"/>
                  <a:cs typeface="Arial" panose="020B0604020202020204" pitchFamily="34" charset="0"/>
                </a:rPr>
                <a:t>Select All</a:t>
              </a:r>
            </a:p>
          </p:txBody>
        </p:sp>
        <p:cxnSp>
          <p:nvCxnSpPr>
            <p:cNvPr id="29" name="Straight Arrow Connector 28"/>
            <p:cNvCxnSpPr/>
            <p:nvPr/>
          </p:nvCxnSpPr>
          <p:spPr>
            <a:xfrm flipH="1">
              <a:off x="128588" y="862013"/>
              <a:ext cx="300038" cy="0"/>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4917884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dirty="0" err="1"/>
              <a:t>diện</a:t>
            </a:r>
            <a:r>
              <a:rPr lang="en-US" dirty="0"/>
              <a:t> </a:t>
            </a:r>
            <a:r>
              <a:rPr lang="en-US" dirty="0" err="1"/>
              <a:t>trang</a:t>
            </a:r>
            <a:r>
              <a:rPr lang="en-US" dirty="0"/>
              <a:t> </a:t>
            </a:r>
            <a:r>
              <a:rPr lang="en-US" dirty="0" err="1"/>
              <a:t>tính</a:t>
            </a:r>
            <a:r>
              <a:rPr lang="en-US" dirty="0"/>
              <a:t> Excel</a:t>
            </a:r>
          </a:p>
        </p:txBody>
      </p:sp>
      <p:sp>
        <p:nvSpPr>
          <p:cNvPr id="3" name="Content Placeholder 2"/>
          <p:cNvSpPr>
            <a:spLocks noGrp="1"/>
          </p:cNvSpPr>
          <p:nvPr>
            <p:ph idx="1"/>
          </p:nvPr>
        </p:nvSpPr>
        <p:spPr>
          <a:xfrm>
            <a:off x="388883" y="1079282"/>
            <a:ext cx="8408276" cy="3280172"/>
          </a:xfrm>
        </p:spPr>
        <p:txBody>
          <a:bodyPr>
            <a:normAutofit/>
          </a:bodyPr>
          <a:lstStyle/>
          <a:p>
            <a:pPr algn="just"/>
            <a:r>
              <a:rPr lang="vi-VN" dirty="0"/>
              <a:t>Nhập văn bản hoặc nhãn</a:t>
            </a:r>
          </a:p>
          <a:p>
            <a:pPr lvl="1" algn="just"/>
            <a:r>
              <a:rPr lang="vi-VN" dirty="0"/>
              <a:t>Bấm vào một ô để chọn và nhập </a:t>
            </a:r>
            <a:r>
              <a:rPr lang="en-US" dirty="0" err="1"/>
              <a:t>nội</a:t>
            </a:r>
            <a:r>
              <a:rPr lang="en-US" dirty="0"/>
              <a:t> dung.</a:t>
            </a:r>
            <a:endParaRPr lang="vi-VN" dirty="0"/>
          </a:p>
          <a:p>
            <a:pPr lvl="1" algn="just"/>
            <a:r>
              <a:rPr lang="vi-VN" dirty="0"/>
              <a:t>Sử dụng phím B</a:t>
            </a:r>
            <a:r>
              <a:rPr lang="en-US" dirty="0" err="1"/>
              <a:t>ackspace</a:t>
            </a:r>
            <a:r>
              <a:rPr lang="en-US" dirty="0"/>
              <a:t>/Delete</a:t>
            </a:r>
            <a:r>
              <a:rPr lang="vi-VN" dirty="0"/>
              <a:t> để sửa bất kỳ lỗi nào</a:t>
            </a:r>
            <a:r>
              <a:rPr lang="en-US" dirty="0"/>
              <a:t>.</a:t>
            </a:r>
            <a:endParaRPr lang="vi-VN" dirty="0"/>
          </a:p>
          <a:p>
            <a:pPr lvl="1" algn="just"/>
            <a:r>
              <a:rPr lang="vi-VN" dirty="0"/>
              <a:t>Nhấn E</a:t>
            </a:r>
            <a:r>
              <a:rPr lang="en-US" dirty="0" err="1"/>
              <a:t>nter</a:t>
            </a:r>
            <a:r>
              <a:rPr lang="vi-VN" dirty="0"/>
              <a:t> để di chuyển đến ô tiếp theo bên dưới hoặc nhấn T</a:t>
            </a:r>
            <a:r>
              <a:rPr lang="en-US" dirty="0"/>
              <a:t>ab</a:t>
            </a:r>
            <a:r>
              <a:rPr lang="vi-VN" dirty="0"/>
              <a:t> để di chuyển đến ô tiếp theo bên phải</a:t>
            </a:r>
            <a:r>
              <a:rPr lang="en-US" dirty="0"/>
              <a:t>.</a:t>
            </a:r>
            <a:endParaRPr lang="vi-VN" dirty="0"/>
          </a:p>
          <a:p>
            <a:pPr lvl="1" algn="just"/>
            <a:r>
              <a:rPr lang="en-US" dirty="0"/>
              <a:t>N</a:t>
            </a:r>
            <a:r>
              <a:rPr lang="vi-VN" dirty="0"/>
              <a:t>hấp vào một ô khác hoặc nhấn bất kỳ phím mũi tên nào để chấp nhận </a:t>
            </a:r>
            <a:r>
              <a:rPr lang="en-US" dirty="0" err="1"/>
              <a:t>dữ</a:t>
            </a:r>
            <a:r>
              <a:rPr lang="en-US" dirty="0"/>
              <a:t> </a:t>
            </a:r>
            <a:r>
              <a:rPr lang="en-US" dirty="0" err="1"/>
              <a:t>liệu</a:t>
            </a:r>
            <a:r>
              <a:rPr lang="vi-VN" dirty="0"/>
              <a:t> </a:t>
            </a:r>
            <a:r>
              <a:rPr lang="en-US" dirty="0" err="1"/>
              <a:t>nhập</a:t>
            </a:r>
            <a:r>
              <a:rPr lang="en-US" dirty="0"/>
              <a:t> </a:t>
            </a:r>
            <a:r>
              <a:rPr lang="vi-VN" dirty="0"/>
              <a:t>vào trong ô hiện tại</a:t>
            </a:r>
            <a:endParaRPr lang="en-US" dirty="0"/>
          </a:p>
          <a:p>
            <a:pPr marL="342900" lvl="1" indent="0" algn="just">
              <a:buNone/>
            </a:pPr>
            <a:endParaRPr lang="en-US" sz="1650" dirty="0"/>
          </a:p>
        </p:txBody>
      </p:sp>
      <p:pic>
        <p:nvPicPr>
          <p:cNvPr id="6" name="Picture 5" descr="C:\Users\swong.SPRINGFIELD\Desktop\KA\KA L03\Excel 2016 Screens\xls-004.png"/>
          <p:cNvPicPr/>
          <p:nvPr/>
        </p:nvPicPr>
        <p:blipFill>
          <a:blip r:embed="rId2">
            <a:extLst>
              <a:ext uri="{28A0092B-C50C-407E-A947-70E740481C1C}">
                <a14:useLocalDpi xmlns:a14="http://schemas.microsoft.com/office/drawing/2010/main" val="0"/>
              </a:ext>
            </a:extLst>
          </a:blip>
          <a:srcRect/>
          <a:stretch>
            <a:fillRect/>
          </a:stretch>
        </p:blipFill>
        <p:spPr bwMode="auto">
          <a:xfrm>
            <a:off x="2590155" y="3765318"/>
            <a:ext cx="3963689" cy="1188272"/>
          </a:xfrm>
          <a:prstGeom prst="rect">
            <a:avLst/>
          </a:prstGeom>
          <a:noFill/>
          <a:ln>
            <a:noFill/>
          </a:ln>
        </p:spPr>
      </p:pic>
    </p:spTree>
    <p:extLst>
      <p:ext uri="{BB962C8B-B14F-4D97-AF65-F5344CB8AC3E}">
        <p14:creationId xmlns:p14="http://schemas.microsoft.com/office/powerpoint/2010/main" val="397763927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dirty="0" err="1"/>
              <a:t>diện</a:t>
            </a:r>
            <a:r>
              <a:rPr lang="en-US" dirty="0"/>
              <a:t> </a:t>
            </a:r>
            <a:r>
              <a:rPr lang="en-US" dirty="0" err="1"/>
              <a:t>trang</a:t>
            </a:r>
            <a:r>
              <a:rPr lang="en-US" dirty="0"/>
              <a:t> </a:t>
            </a:r>
            <a:r>
              <a:rPr lang="en-US" dirty="0" err="1"/>
              <a:t>tính</a:t>
            </a:r>
            <a:r>
              <a:rPr lang="en-US" dirty="0"/>
              <a:t> Excel</a:t>
            </a:r>
          </a:p>
        </p:txBody>
      </p:sp>
      <p:sp>
        <p:nvSpPr>
          <p:cNvPr id="3" name="Content Placeholder 2"/>
          <p:cNvSpPr>
            <a:spLocks noGrp="1"/>
          </p:cNvSpPr>
          <p:nvPr>
            <p:ph idx="1"/>
          </p:nvPr>
        </p:nvSpPr>
        <p:spPr>
          <a:xfrm>
            <a:off x="462455" y="1352551"/>
            <a:ext cx="8313683" cy="3280172"/>
          </a:xfrm>
        </p:spPr>
        <p:txBody>
          <a:bodyPr>
            <a:normAutofit/>
          </a:bodyPr>
          <a:lstStyle/>
          <a:p>
            <a:pPr algn="just"/>
            <a:r>
              <a:rPr lang="vi-VN" dirty="0"/>
              <a:t>Nhập số hoặc ngày</a:t>
            </a:r>
          </a:p>
          <a:p>
            <a:pPr lvl="1" algn="just"/>
            <a:r>
              <a:rPr lang="vi-VN" dirty="0"/>
              <a:t>Nếu nhập các ký tự không phải là số, Excel sẽ coi toàn bộ </a:t>
            </a:r>
            <a:r>
              <a:rPr lang="en-US" dirty="0" err="1"/>
              <a:t>dữ</a:t>
            </a:r>
            <a:r>
              <a:rPr lang="en-US" dirty="0"/>
              <a:t> </a:t>
            </a:r>
            <a:r>
              <a:rPr lang="en-US" dirty="0" err="1"/>
              <a:t>liệu</a:t>
            </a:r>
            <a:r>
              <a:rPr lang="vi-VN" dirty="0"/>
              <a:t> nhập dưới dạng nhãn</a:t>
            </a:r>
            <a:r>
              <a:rPr lang="en-US" dirty="0"/>
              <a:t> (Label)</a:t>
            </a:r>
            <a:endParaRPr lang="vi-VN" dirty="0"/>
          </a:p>
          <a:p>
            <a:pPr lvl="1" algn="just"/>
            <a:r>
              <a:rPr lang="vi-VN" dirty="0"/>
              <a:t>Excel hiển thị các giá trị không có định dạng, cho phép </a:t>
            </a:r>
            <a:r>
              <a:rPr lang="en-US" dirty="0"/>
              <a:t>ng</a:t>
            </a:r>
            <a:r>
              <a:rPr lang="vi-VN" dirty="0"/>
              <a:t>ư</a:t>
            </a:r>
            <a:r>
              <a:rPr lang="en-US" dirty="0" err="1"/>
              <a:t>ời</a:t>
            </a:r>
            <a:r>
              <a:rPr lang="en-US" dirty="0"/>
              <a:t> </a:t>
            </a:r>
            <a:r>
              <a:rPr lang="en-US" dirty="0" err="1"/>
              <a:t>dùng</a:t>
            </a:r>
            <a:r>
              <a:rPr lang="vi-VN" dirty="0"/>
              <a:t> tự định dạng </a:t>
            </a:r>
            <a:r>
              <a:rPr lang="en-US" dirty="0" err="1"/>
              <a:t>dữ</a:t>
            </a:r>
            <a:r>
              <a:rPr lang="en-US" dirty="0"/>
              <a:t> </a:t>
            </a:r>
            <a:r>
              <a:rPr lang="en-US" dirty="0" err="1"/>
              <a:t>liệu</a:t>
            </a:r>
            <a:r>
              <a:rPr lang="vi-VN" dirty="0"/>
              <a:t>.</a:t>
            </a:r>
          </a:p>
          <a:p>
            <a:pPr lvl="1" algn="just"/>
            <a:r>
              <a:rPr lang="vi-VN" dirty="0"/>
              <a:t>Khi nhập ngày, </a:t>
            </a:r>
            <a:r>
              <a:rPr lang="en-US" dirty="0"/>
              <a:t>ng</a:t>
            </a:r>
            <a:r>
              <a:rPr lang="vi-VN" dirty="0"/>
              <a:t>ư</a:t>
            </a:r>
            <a:r>
              <a:rPr lang="en-US" dirty="0" err="1"/>
              <a:t>ời</a:t>
            </a:r>
            <a:r>
              <a:rPr lang="en-US" dirty="0"/>
              <a:t> </a:t>
            </a:r>
            <a:r>
              <a:rPr lang="en-US" dirty="0" err="1"/>
              <a:t>dùng</a:t>
            </a:r>
            <a:r>
              <a:rPr lang="vi-VN" dirty="0"/>
              <a:t> có thể nhập dưới dạng số</a:t>
            </a:r>
          </a:p>
          <a:p>
            <a:pPr lvl="1" algn="just"/>
            <a:r>
              <a:rPr lang="vi-VN" dirty="0"/>
              <a:t>Định dạng mặc định của giá trị ngày là m-d-yy, mặc dù </a:t>
            </a:r>
            <a:r>
              <a:rPr lang="en-US" dirty="0"/>
              <a:t>ng</a:t>
            </a:r>
            <a:r>
              <a:rPr lang="vi-VN" dirty="0"/>
              <a:t>ư</a:t>
            </a:r>
            <a:r>
              <a:rPr lang="en-US" dirty="0" err="1"/>
              <a:t>ời</a:t>
            </a:r>
            <a:r>
              <a:rPr lang="en-US" dirty="0"/>
              <a:t> </a:t>
            </a:r>
            <a:r>
              <a:rPr lang="en-US" dirty="0" err="1"/>
              <a:t>dùng</a:t>
            </a:r>
            <a:r>
              <a:rPr lang="vi-VN" dirty="0"/>
              <a:t> có thể thay đổi </a:t>
            </a:r>
            <a:r>
              <a:rPr lang="en-US" dirty="0" err="1"/>
              <a:t>định</a:t>
            </a:r>
            <a:r>
              <a:rPr lang="en-US" dirty="0"/>
              <a:t> </a:t>
            </a:r>
            <a:r>
              <a:rPr lang="en-US" dirty="0" err="1"/>
              <a:t>dạng</a:t>
            </a:r>
            <a:r>
              <a:rPr lang="en-US" dirty="0"/>
              <a:t>.</a:t>
            </a:r>
          </a:p>
        </p:txBody>
      </p:sp>
    </p:spTree>
    <p:extLst>
      <p:ext uri="{BB962C8B-B14F-4D97-AF65-F5344CB8AC3E}">
        <p14:creationId xmlns:p14="http://schemas.microsoft.com/office/powerpoint/2010/main" val="7440830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dirty="0" err="1"/>
              <a:t>diện</a:t>
            </a:r>
            <a:r>
              <a:rPr lang="en-US" dirty="0"/>
              <a:t> </a:t>
            </a:r>
            <a:r>
              <a:rPr lang="en-US" dirty="0" err="1"/>
              <a:t>trang</a:t>
            </a:r>
            <a:r>
              <a:rPr lang="en-US" dirty="0"/>
              <a:t> </a:t>
            </a:r>
            <a:r>
              <a:rPr lang="en-US" dirty="0" err="1"/>
              <a:t>tính</a:t>
            </a:r>
            <a:r>
              <a:rPr lang="en-US" dirty="0"/>
              <a:t> Excel</a:t>
            </a:r>
          </a:p>
        </p:txBody>
      </p:sp>
      <p:sp>
        <p:nvSpPr>
          <p:cNvPr id="3" name="Content Placeholder 2"/>
          <p:cNvSpPr>
            <a:spLocks noGrp="1"/>
          </p:cNvSpPr>
          <p:nvPr>
            <p:ph idx="1"/>
          </p:nvPr>
        </p:nvSpPr>
        <p:spPr>
          <a:xfrm>
            <a:off x="273269" y="1173874"/>
            <a:ext cx="8586952" cy="3534759"/>
          </a:xfrm>
        </p:spPr>
        <p:txBody>
          <a:bodyPr>
            <a:normAutofit/>
          </a:bodyPr>
          <a:lstStyle/>
          <a:p>
            <a:r>
              <a:rPr lang="vi-VN" dirty="0"/>
              <a:t>Di chuyển xung quanh bảng tính</a:t>
            </a:r>
          </a:p>
          <a:p>
            <a:pPr lvl="1" algn="just"/>
            <a:r>
              <a:rPr lang="en-US" dirty="0"/>
              <a:t>Scroll Bars:</a:t>
            </a:r>
            <a:r>
              <a:rPr lang="vi-VN" dirty="0"/>
              <a:t> Sử dụng thanh cuộn ngang</a:t>
            </a:r>
            <a:r>
              <a:rPr lang="en-US" dirty="0"/>
              <a:t>/</a:t>
            </a:r>
            <a:r>
              <a:rPr lang="vi-VN" dirty="0"/>
              <a:t>dọc để di chuyển đến các khu vực khác của </a:t>
            </a:r>
            <a:r>
              <a:rPr lang="en-US" dirty="0" err="1"/>
              <a:t>trang</a:t>
            </a:r>
            <a:r>
              <a:rPr lang="vi-VN" dirty="0"/>
              <a:t> tính</a:t>
            </a:r>
            <a:r>
              <a:rPr lang="en-US" dirty="0"/>
              <a:t>.</a:t>
            </a:r>
            <a:endParaRPr lang="vi-VN" dirty="0"/>
          </a:p>
          <a:p>
            <a:pPr lvl="1" algn="just"/>
            <a:r>
              <a:rPr lang="en-US" dirty="0"/>
              <a:t>Left, Right, Up, Down: Đ</a:t>
            </a:r>
            <a:r>
              <a:rPr lang="vi-VN" dirty="0"/>
              <a:t>iều hướng để di chuyển một ô mỗi lần</a:t>
            </a:r>
            <a:r>
              <a:rPr lang="en-US" dirty="0"/>
              <a:t>.</a:t>
            </a:r>
            <a:endParaRPr lang="vi-VN" dirty="0"/>
          </a:p>
          <a:p>
            <a:pPr lvl="1" algn="just"/>
            <a:r>
              <a:rPr lang="en-US" dirty="0"/>
              <a:t>Home: </a:t>
            </a:r>
            <a:r>
              <a:rPr lang="vi-VN" dirty="0"/>
              <a:t>Chuyển đến cột A trong hàng hiện tại</a:t>
            </a:r>
            <a:r>
              <a:rPr lang="en-US" dirty="0"/>
              <a:t>.</a:t>
            </a:r>
            <a:endParaRPr lang="vi-VN" dirty="0"/>
          </a:p>
          <a:p>
            <a:pPr lvl="1" algn="just"/>
            <a:r>
              <a:rPr lang="en-US" dirty="0" err="1"/>
              <a:t>Ctrl+Home</a:t>
            </a:r>
            <a:r>
              <a:rPr lang="en-US" dirty="0"/>
              <a:t>: </a:t>
            </a:r>
            <a:r>
              <a:rPr lang="vi-VN" dirty="0"/>
              <a:t>Di chuyển đến ô A1</a:t>
            </a:r>
          </a:p>
          <a:p>
            <a:pPr lvl="1" algn="just"/>
            <a:r>
              <a:rPr lang="en-US" dirty="0" err="1"/>
              <a:t>Ctrl+End</a:t>
            </a:r>
            <a:r>
              <a:rPr lang="en-US" dirty="0"/>
              <a:t>: </a:t>
            </a:r>
            <a:r>
              <a:rPr lang="vi-VN" dirty="0"/>
              <a:t>Di chuyển đến ô cuối cùng có dữ liệu trong bảng tính</a:t>
            </a:r>
          </a:p>
          <a:p>
            <a:pPr lvl="1" algn="just"/>
            <a:r>
              <a:rPr lang="vi-VN" dirty="0"/>
              <a:t>C</a:t>
            </a:r>
            <a:r>
              <a:rPr lang="en-US" dirty="0" err="1"/>
              <a:t>trl</a:t>
            </a:r>
            <a:r>
              <a:rPr lang="vi-VN" dirty="0"/>
              <a:t>+G hoặc F5</a:t>
            </a:r>
            <a:r>
              <a:rPr lang="en-US" dirty="0"/>
              <a:t>:</a:t>
            </a:r>
            <a:r>
              <a:rPr lang="vi-VN" dirty="0"/>
              <a:t> Hiển thị hộp thoại </a:t>
            </a:r>
            <a:r>
              <a:rPr lang="en-US" dirty="0"/>
              <a:t>Go To </a:t>
            </a:r>
          </a:p>
        </p:txBody>
      </p:sp>
    </p:spTree>
    <p:extLst>
      <p:ext uri="{BB962C8B-B14F-4D97-AF65-F5344CB8AC3E}">
        <p14:creationId xmlns:p14="http://schemas.microsoft.com/office/powerpoint/2010/main" val="296639172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sổ</a:t>
            </a:r>
            <a:r>
              <a:rPr lang="en-US" dirty="0"/>
              <a:t> </a:t>
            </a:r>
            <a:r>
              <a:rPr lang="en-US" dirty="0" err="1"/>
              <a:t>tính</a:t>
            </a:r>
            <a:r>
              <a:rPr lang="en-US" dirty="0"/>
              <a:t> (Workbook)</a:t>
            </a:r>
          </a:p>
        </p:txBody>
      </p:sp>
      <p:sp>
        <p:nvSpPr>
          <p:cNvPr id="3" name="Content Placeholder 2"/>
          <p:cNvSpPr>
            <a:spLocks noGrp="1"/>
          </p:cNvSpPr>
          <p:nvPr>
            <p:ph idx="1"/>
          </p:nvPr>
        </p:nvSpPr>
        <p:spPr>
          <a:xfrm>
            <a:off x="325820" y="1085605"/>
            <a:ext cx="8492359" cy="3280172"/>
          </a:xfrm>
        </p:spPr>
        <p:txBody>
          <a:bodyPr>
            <a:normAutofit/>
          </a:bodyPr>
          <a:lstStyle/>
          <a:p>
            <a:pPr algn="just"/>
            <a:r>
              <a:rPr lang="vi-VN" dirty="0"/>
              <a:t>Tạo một Workbook trống mới</a:t>
            </a:r>
          </a:p>
          <a:p>
            <a:pPr lvl="1" algn="just"/>
            <a:r>
              <a:rPr lang="vi-VN" dirty="0"/>
              <a:t>Trong Backstage, </a:t>
            </a:r>
            <a:r>
              <a:rPr lang="en-US" dirty="0" err="1"/>
              <a:t>chọn</a:t>
            </a:r>
            <a:r>
              <a:rPr lang="vi-VN" dirty="0"/>
              <a:t> </a:t>
            </a:r>
            <a:r>
              <a:rPr lang="en-US" dirty="0"/>
              <a:t>New</a:t>
            </a:r>
            <a:r>
              <a:rPr lang="vi-VN" dirty="0"/>
              <a:t> </a:t>
            </a:r>
            <a:r>
              <a:rPr lang="vi-VN" dirty="0">
                <a:sym typeface="Symbol" panose="05050102010706020507" pitchFamily="18" charset="2"/>
              </a:rPr>
              <a:t></a:t>
            </a:r>
            <a:r>
              <a:rPr lang="vi-VN" dirty="0"/>
              <a:t> </a:t>
            </a:r>
            <a:r>
              <a:rPr lang="en-US" dirty="0" err="1"/>
              <a:t>Nhấp</a:t>
            </a:r>
            <a:r>
              <a:rPr lang="vi-VN" dirty="0"/>
              <a:t> đúp vào </a:t>
            </a:r>
            <a:r>
              <a:rPr lang="en-US" dirty="0"/>
              <a:t>Blank workbook</a:t>
            </a:r>
            <a:r>
              <a:rPr lang="vi-VN" dirty="0"/>
              <a:t> hoặc nhấn C</a:t>
            </a:r>
            <a:r>
              <a:rPr lang="en-US" dirty="0" err="1"/>
              <a:t>trl</a:t>
            </a:r>
            <a:r>
              <a:rPr lang="vi-VN" dirty="0"/>
              <a:t>+N</a:t>
            </a:r>
            <a:r>
              <a:rPr lang="en-US" dirty="0"/>
              <a:t>.</a:t>
            </a:r>
            <a:endParaRPr lang="vi-VN" dirty="0"/>
          </a:p>
          <a:p>
            <a:pPr algn="just"/>
            <a:r>
              <a:rPr lang="vi-VN" sz="2400" dirty="0"/>
              <a:t>Tạo một Workbook mới</a:t>
            </a:r>
            <a:r>
              <a:rPr lang="en-US" sz="2400" dirty="0"/>
              <a:t> </a:t>
            </a:r>
            <a:r>
              <a:rPr lang="vi-VN" sz="2400" dirty="0"/>
              <a:t>từ một mẫu</a:t>
            </a:r>
          </a:p>
          <a:p>
            <a:pPr lvl="1" algn="just"/>
            <a:r>
              <a:rPr lang="en-US" dirty="0" err="1"/>
              <a:t>Chọn</a:t>
            </a:r>
            <a:r>
              <a:rPr lang="vi-VN" dirty="0"/>
              <a:t> t</a:t>
            </a:r>
            <a:r>
              <a:rPr lang="en-US" dirty="0" err="1"/>
              <a:t>hẻ</a:t>
            </a:r>
            <a:r>
              <a:rPr lang="vi-VN" dirty="0"/>
              <a:t> </a:t>
            </a:r>
            <a:r>
              <a:rPr lang="en-US" dirty="0"/>
              <a:t>File</a:t>
            </a:r>
            <a:r>
              <a:rPr lang="vi-VN" dirty="0"/>
              <a:t>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t>New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mẫu để mở chế độ </a:t>
            </a:r>
            <a:r>
              <a:rPr lang="en-US" dirty="0" err="1"/>
              <a:t>xem</a:t>
            </a:r>
            <a:r>
              <a:rPr lang="en-US" dirty="0"/>
              <a:t> </a:t>
            </a:r>
            <a:r>
              <a:rPr lang="vi-VN" dirty="0"/>
              <a:t>của nội dung mẫu</a:t>
            </a:r>
            <a:r>
              <a:rPr lang="en-US" dirty="0"/>
              <a:t>.</a:t>
            </a:r>
          </a:p>
          <a:p>
            <a:pPr algn="just"/>
            <a:endParaRPr lang="en-US" dirty="0"/>
          </a:p>
          <a:p>
            <a:pPr algn="just"/>
            <a:endParaRPr lang="en-US" dirty="0"/>
          </a:p>
          <a:p>
            <a:pPr lvl="1" algn="just"/>
            <a:endParaRPr lang="en-US" dirty="0"/>
          </a:p>
          <a:p>
            <a:pPr algn="just"/>
            <a:endParaRPr lang="en-US" dirty="0"/>
          </a:p>
        </p:txBody>
      </p:sp>
      <p:pic>
        <p:nvPicPr>
          <p:cNvPr id="7" name="Content Placeholder 6" descr="\\CCISERVER\Common\Publishing\Working\In Development\7500 IC3 GS5\KA\KA L03\Excel Screens\xls-004.pn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322380" y="3143495"/>
            <a:ext cx="3550983" cy="1828800"/>
          </a:xfrm>
          <a:prstGeom prst="rect">
            <a:avLst/>
          </a:prstGeom>
          <a:noFill/>
          <a:ln>
            <a:noFill/>
          </a:ln>
        </p:spPr>
      </p:pic>
    </p:spTree>
    <p:extLst>
      <p:ext uri="{BB962C8B-B14F-4D97-AF65-F5344CB8AC3E}">
        <p14:creationId xmlns:p14="http://schemas.microsoft.com/office/powerpoint/2010/main" val="153329909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ứng</a:t>
            </a:r>
            <a:r>
              <a:rPr lang="en-US" dirty="0"/>
              <a:t> </a:t>
            </a:r>
            <a:r>
              <a:rPr lang="en-US" dirty="0" err="1"/>
              <a:t>dụng</a:t>
            </a:r>
            <a:endParaRPr lang="en-US" dirty="0"/>
          </a:p>
        </p:txBody>
      </p:sp>
      <p:sp>
        <p:nvSpPr>
          <p:cNvPr id="3" name="Content Placeholder 2"/>
          <p:cNvSpPr>
            <a:spLocks noGrp="1"/>
          </p:cNvSpPr>
          <p:nvPr>
            <p:ph idx="1"/>
          </p:nvPr>
        </p:nvSpPr>
        <p:spPr>
          <a:xfrm>
            <a:off x="628650" y="1327150"/>
            <a:ext cx="7886700" cy="3305573"/>
          </a:xfrm>
        </p:spPr>
        <p:txBody>
          <a:bodyPr>
            <a:normAutofit/>
          </a:bodyPr>
          <a:lstStyle/>
          <a:p>
            <a:pPr algn="just">
              <a:lnSpc>
                <a:spcPct val="120000"/>
              </a:lnSpc>
            </a:pPr>
            <a:r>
              <a:rPr lang="en-US" dirty="0" err="1"/>
              <a:t>Thiết</a:t>
            </a:r>
            <a:r>
              <a:rPr lang="en-US" dirty="0"/>
              <a:t> </a:t>
            </a:r>
            <a:r>
              <a:rPr lang="en-US" dirty="0" err="1"/>
              <a:t>kế</a:t>
            </a:r>
            <a:r>
              <a:rPr lang="en-US" dirty="0"/>
              <a:t> </a:t>
            </a:r>
            <a:r>
              <a:rPr lang="en-US" dirty="0" err="1"/>
              <a:t>đồ</a:t>
            </a:r>
            <a:r>
              <a:rPr lang="en-US" dirty="0"/>
              <a:t> </a:t>
            </a:r>
            <a:r>
              <a:rPr lang="en-US" dirty="0" err="1"/>
              <a:t>họa</a:t>
            </a:r>
            <a:r>
              <a:rPr lang="en-US" dirty="0"/>
              <a:t> </a:t>
            </a:r>
            <a:r>
              <a:rPr lang="en-US" dirty="0" err="1"/>
              <a:t>và</a:t>
            </a:r>
            <a:r>
              <a:rPr lang="en-US" dirty="0"/>
              <a:t> </a:t>
            </a:r>
            <a:r>
              <a:rPr lang="en-US" dirty="0" err="1"/>
              <a:t>chỉnh</a:t>
            </a:r>
            <a:r>
              <a:rPr lang="en-US" dirty="0"/>
              <a:t> </a:t>
            </a:r>
            <a:r>
              <a:rPr lang="en-US" dirty="0" err="1"/>
              <a:t>sửa</a:t>
            </a:r>
            <a:r>
              <a:rPr lang="en-US" dirty="0"/>
              <a:t> </a:t>
            </a:r>
            <a:r>
              <a:rPr lang="en-US" dirty="0" err="1"/>
              <a:t>hình</a:t>
            </a:r>
            <a:r>
              <a:rPr lang="en-US" dirty="0"/>
              <a:t> </a:t>
            </a:r>
            <a:r>
              <a:rPr lang="en-US" dirty="0" err="1"/>
              <a:t>ảnh</a:t>
            </a:r>
            <a:r>
              <a:rPr lang="en-US" dirty="0"/>
              <a:t> (Graphic Design and Image Editing)</a:t>
            </a:r>
          </a:p>
          <a:p>
            <a:pPr lvl="1" algn="just">
              <a:lnSpc>
                <a:spcPct val="120000"/>
              </a:lnSpc>
            </a:pPr>
            <a:r>
              <a:rPr lang="vi-VN" dirty="0"/>
              <a:t>Tạo bố cục trang, logo, nhãn hiệu, áp phích, bảng quảng cáo, đồ họa trang web và nhiều hơn nữa</a:t>
            </a:r>
          </a:p>
        </p:txBody>
      </p:sp>
    </p:spTree>
    <p:extLst>
      <p:ext uri="{BB962C8B-B14F-4D97-AF65-F5344CB8AC3E}">
        <p14:creationId xmlns:p14="http://schemas.microsoft.com/office/powerpoint/2010/main" val="1982802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686FFB7-84E8-4E9A-AE82-49F7BFFEDA05}"/>
              </a:ext>
            </a:extLst>
          </p:cNvPr>
          <p:cNvSpPr>
            <a:spLocks noGrp="1"/>
          </p:cNvSpPr>
          <p:nvPr>
            <p:ph idx="1"/>
          </p:nvPr>
        </p:nvSpPr>
        <p:spPr>
          <a:xfrm>
            <a:off x="628650" y="1201218"/>
            <a:ext cx="8136752" cy="3668438"/>
          </a:xfrm>
        </p:spPr>
        <p:txBody>
          <a:bodyPr>
            <a:normAutofit lnSpcReduction="10000"/>
          </a:bodyPr>
          <a:lstStyle/>
          <a:p>
            <a:pPr>
              <a:lnSpc>
                <a:spcPct val="110000"/>
              </a:lnSpc>
            </a:pPr>
            <a:r>
              <a:rPr lang="en-US" dirty="0"/>
              <a:t>L</a:t>
            </a:r>
            <a:r>
              <a:rPr lang="vi-VN" dirty="0"/>
              <a:t>ư</a:t>
            </a:r>
            <a:r>
              <a:rPr lang="en-US" dirty="0"/>
              <a:t>u Workbooks</a:t>
            </a:r>
            <a:endParaRPr lang="vi-VN" dirty="0"/>
          </a:p>
          <a:p>
            <a:pPr lvl="1">
              <a:lnSpc>
                <a:spcPct val="110000"/>
              </a:lnSpc>
            </a:pPr>
            <a:r>
              <a:rPr lang="en-US" dirty="0" err="1"/>
              <a:t>Chọn</a:t>
            </a:r>
            <a:r>
              <a:rPr lang="en-US" dirty="0"/>
              <a:t> </a:t>
            </a:r>
            <a:r>
              <a:rPr lang="vi-VN" dirty="0"/>
              <a:t>t</a:t>
            </a:r>
            <a:r>
              <a:rPr lang="en-US" dirty="0" err="1"/>
              <a:t>hẻ</a:t>
            </a:r>
            <a:r>
              <a:rPr lang="vi-VN" dirty="0"/>
              <a:t> </a:t>
            </a:r>
            <a:r>
              <a:rPr lang="en-US" dirty="0"/>
              <a:t>File</a:t>
            </a:r>
            <a:r>
              <a:rPr lang="vi-VN" dirty="0"/>
              <a:t>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t>Save</a:t>
            </a:r>
            <a:r>
              <a:rPr lang="vi-VN" dirty="0"/>
              <a:t>; hoặc </a:t>
            </a:r>
            <a:endParaRPr lang="en-US" dirty="0"/>
          </a:p>
          <a:p>
            <a:pPr lvl="1">
              <a:lnSpc>
                <a:spcPct val="110000"/>
              </a:lnSpc>
            </a:pPr>
            <a:r>
              <a:rPr lang="en-US" dirty="0" err="1"/>
              <a:t>Chọn</a:t>
            </a:r>
            <a:r>
              <a:rPr lang="en-US" dirty="0"/>
              <a:t>     Save</a:t>
            </a:r>
            <a:r>
              <a:rPr lang="vi-VN" dirty="0"/>
              <a:t> trên thanh công cụ Truy cập nhanh hoặc nhấn C</a:t>
            </a:r>
            <a:r>
              <a:rPr lang="en-US" dirty="0" err="1"/>
              <a:t>trl</a:t>
            </a:r>
            <a:r>
              <a:rPr lang="vi-VN" dirty="0"/>
              <a:t>+S</a:t>
            </a:r>
            <a:r>
              <a:rPr lang="en-US" dirty="0"/>
              <a:t>.</a:t>
            </a:r>
            <a:endParaRPr lang="vi-VN" dirty="0"/>
          </a:p>
          <a:p>
            <a:pPr lvl="1">
              <a:lnSpc>
                <a:spcPct val="110000"/>
              </a:lnSpc>
            </a:pPr>
            <a:r>
              <a:rPr lang="vi-VN" dirty="0"/>
              <a:t>Để lưu t</a:t>
            </a:r>
            <a:r>
              <a:rPr lang="en-US" dirty="0"/>
              <a:t>ậ</a:t>
            </a:r>
            <a:r>
              <a:rPr lang="vi-VN" dirty="0"/>
              <a:t>p </a:t>
            </a:r>
            <a:r>
              <a:rPr lang="en-US" dirty="0"/>
              <a:t>tin </a:t>
            </a:r>
            <a:r>
              <a:rPr lang="vi-VN" dirty="0"/>
              <a:t>hiện có với tên mới hoặc ở định dạng t</a:t>
            </a:r>
            <a:r>
              <a:rPr lang="en-US" dirty="0"/>
              <a:t>ậ</a:t>
            </a:r>
            <a:r>
              <a:rPr lang="vi-VN" dirty="0"/>
              <a:t>p </a:t>
            </a:r>
            <a:r>
              <a:rPr lang="en-US" dirty="0"/>
              <a:t>tin </a:t>
            </a:r>
            <a:r>
              <a:rPr lang="vi-VN" dirty="0"/>
              <a:t>khác, </a:t>
            </a:r>
            <a:r>
              <a:rPr lang="en-US" dirty="0" err="1"/>
              <a:t>Chọn</a:t>
            </a:r>
            <a:r>
              <a:rPr lang="en-US" dirty="0"/>
              <a:t> </a:t>
            </a:r>
            <a:r>
              <a:rPr lang="vi-VN" dirty="0"/>
              <a:t>t</a:t>
            </a:r>
            <a:r>
              <a:rPr lang="en-US" dirty="0" err="1"/>
              <a:t>hẻ</a:t>
            </a:r>
            <a:r>
              <a:rPr lang="vi-VN" dirty="0"/>
              <a:t> </a:t>
            </a:r>
            <a:r>
              <a:rPr lang="en-US" dirty="0"/>
              <a:t>File</a:t>
            </a:r>
            <a:r>
              <a:rPr lang="vi-VN" dirty="0"/>
              <a:t>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Save As.</a:t>
            </a:r>
            <a:endParaRPr lang="vi-VN" dirty="0"/>
          </a:p>
          <a:p>
            <a:pPr lvl="1" algn="just">
              <a:lnSpc>
                <a:spcPct val="110000"/>
              </a:lnSpc>
            </a:pPr>
            <a:r>
              <a:rPr lang="vi-VN" dirty="0"/>
              <a:t>Lần đầu tiên lưu t</a:t>
            </a:r>
            <a:r>
              <a:rPr lang="en-US" dirty="0" err="1"/>
              <a:t>ập</a:t>
            </a:r>
            <a:r>
              <a:rPr lang="en-US" dirty="0"/>
              <a:t> tin</a:t>
            </a:r>
            <a:r>
              <a:rPr lang="vi-VN" dirty="0"/>
              <a:t>, sẽ luôn thấy các tùy chọn </a:t>
            </a:r>
            <a:r>
              <a:rPr lang="en-US" dirty="0"/>
              <a:t>Save As</a:t>
            </a:r>
            <a:r>
              <a:rPr lang="vi-VN" dirty="0"/>
              <a:t> để </a:t>
            </a:r>
            <a:r>
              <a:rPr lang="en-US" dirty="0"/>
              <a:t>ng</a:t>
            </a:r>
            <a:r>
              <a:rPr lang="vi-VN" dirty="0"/>
              <a:t>ư</a:t>
            </a:r>
            <a:r>
              <a:rPr lang="en-US" dirty="0" err="1"/>
              <a:t>ời</a:t>
            </a:r>
            <a:r>
              <a:rPr lang="en-US" dirty="0"/>
              <a:t> </a:t>
            </a:r>
            <a:r>
              <a:rPr lang="en-US" dirty="0" err="1"/>
              <a:t>dùng</a:t>
            </a:r>
            <a:r>
              <a:rPr lang="vi-VN" dirty="0"/>
              <a:t> có thể đặt cho </a:t>
            </a:r>
            <a:r>
              <a:rPr lang="en-US" dirty="0"/>
              <a:t>workbook </a:t>
            </a:r>
            <a:r>
              <a:rPr lang="vi-VN" dirty="0"/>
              <a:t>mới một tên riêng và chọn vị trí nơi t</a:t>
            </a:r>
            <a:r>
              <a:rPr lang="en-US" dirty="0" err="1"/>
              <a:t>ập</a:t>
            </a:r>
            <a:r>
              <a:rPr lang="vi-VN" dirty="0"/>
              <a:t> </a:t>
            </a:r>
            <a:r>
              <a:rPr lang="en-US" dirty="0"/>
              <a:t>tin </a:t>
            </a:r>
            <a:r>
              <a:rPr lang="vi-VN" dirty="0"/>
              <a:t>sẽ được lưu</a:t>
            </a:r>
            <a:endParaRPr lang="en-US" dirty="0"/>
          </a:p>
        </p:txBody>
      </p:sp>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sổ</a:t>
            </a:r>
            <a:r>
              <a:rPr lang="en-US" dirty="0"/>
              <a:t> </a:t>
            </a:r>
            <a:r>
              <a:rPr lang="en-US" dirty="0" err="1"/>
              <a:t>tính</a:t>
            </a:r>
            <a:r>
              <a:rPr lang="en-US" dirty="0"/>
              <a:t> (Workbook)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378" y="2195390"/>
            <a:ext cx="285293" cy="274320"/>
          </a:xfrm>
          <a:prstGeom prst="rect">
            <a:avLst/>
          </a:prstGeom>
        </p:spPr>
      </p:pic>
    </p:spTree>
    <p:extLst>
      <p:ext uri="{BB962C8B-B14F-4D97-AF65-F5344CB8AC3E}">
        <p14:creationId xmlns:p14="http://schemas.microsoft.com/office/powerpoint/2010/main" val="16975137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sổ</a:t>
            </a:r>
            <a:r>
              <a:rPr lang="en-US" dirty="0"/>
              <a:t> </a:t>
            </a:r>
            <a:r>
              <a:rPr lang="en-US" dirty="0" err="1"/>
              <a:t>tính</a:t>
            </a:r>
            <a:r>
              <a:rPr lang="en-US" dirty="0"/>
              <a:t> (Workbook)</a:t>
            </a:r>
          </a:p>
        </p:txBody>
      </p:sp>
      <p:grpSp>
        <p:nvGrpSpPr>
          <p:cNvPr id="6" name="Canvas 1"/>
          <p:cNvGrpSpPr>
            <a:grpSpLocks noChangeAspect="1"/>
          </p:cNvGrpSpPr>
          <p:nvPr/>
        </p:nvGrpSpPr>
        <p:grpSpPr>
          <a:xfrm>
            <a:off x="1272597" y="1392045"/>
            <a:ext cx="6598805" cy="3200400"/>
            <a:chOff x="0" y="0"/>
            <a:chExt cx="5588038" cy="2710180"/>
          </a:xfrm>
        </p:grpSpPr>
        <p:sp>
          <p:nvSpPr>
            <p:cNvPr id="7" name="Rectangle 6"/>
            <p:cNvSpPr/>
            <p:nvPr/>
          </p:nvSpPr>
          <p:spPr>
            <a:xfrm>
              <a:off x="0" y="0"/>
              <a:ext cx="5466080" cy="2710180"/>
            </a:xfrm>
            <a:prstGeom prst="rect">
              <a:avLst/>
            </a:prstGeom>
          </p:spPr>
        </p:sp>
        <p:pic>
          <p:nvPicPr>
            <p:cNvPr id="8" name="Picture 7" descr="\\CCISERVER\Common\Publishing\Working\In Development\7500 IC3 GS5\KA\KA L03\Excel Screens\xls-007.png"/>
            <p:cNvPicPr/>
            <p:nvPr/>
          </p:nvPicPr>
          <p:blipFill>
            <a:blip r:embed="rId2">
              <a:extLst>
                <a:ext uri="{28A0092B-C50C-407E-A947-70E740481C1C}">
                  <a14:useLocalDpi xmlns:a14="http://schemas.microsoft.com/office/drawing/2010/main" val="0"/>
                </a:ext>
              </a:extLst>
            </a:blip>
            <a:srcRect/>
            <a:stretch>
              <a:fillRect/>
            </a:stretch>
          </p:blipFill>
          <p:spPr bwMode="auto">
            <a:xfrm>
              <a:off x="27597" y="91384"/>
              <a:ext cx="5230203" cy="2150173"/>
            </a:xfrm>
            <a:prstGeom prst="rect">
              <a:avLst/>
            </a:prstGeom>
            <a:noFill/>
            <a:ln>
              <a:noFill/>
            </a:ln>
          </p:spPr>
        </p:pic>
        <p:cxnSp>
          <p:nvCxnSpPr>
            <p:cNvPr id="9" name="Straight Arrow Connector 8"/>
            <p:cNvCxnSpPr/>
            <p:nvPr/>
          </p:nvCxnSpPr>
          <p:spPr>
            <a:xfrm>
              <a:off x="2000250" y="325756"/>
              <a:ext cx="0" cy="194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 Box 10"/>
            <p:cNvSpPr txBox="1"/>
            <p:nvPr/>
          </p:nvSpPr>
          <p:spPr>
            <a:xfrm>
              <a:off x="1758810" y="17146"/>
              <a:ext cx="1163324" cy="320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tabLst>
                  <a:tab pos="561975" algn="l"/>
                </a:tabLst>
              </a:pPr>
              <a:r>
                <a:rPr lang="en-US" sz="900" b="1" dirty="0">
                  <a:latin typeface="Arial" panose="020B0604020202020204" pitchFamily="34" charset="0"/>
                  <a:ea typeface="Times New Roman" panose="02020603050405020304" pitchFamily="18" charset="0"/>
                  <a:cs typeface="Arial" panose="020B0604020202020204" pitchFamily="34" charset="0"/>
                </a:rPr>
                <a:t>Up One	Current</a:t>
              </a:r>
            </a:p>
            <a:p>
              <a:pPr algn="ctr">
                <a:tabLst>
                  <a:tab pos="561975" algn="l"/>
                </a:tabLst>
              </a:pPr>
              <a:r>
                <a:rPr lang="en-US" sz="900" b="1" dirty="0">
                  <a:latin typeface="Arial" panose="020B0604020202020204" pitchFamily="34" charset="0"/>
                  <a:ea typeface="Times New Roman" panose="02020603050405020304" pitchFamily="18" charset="0"/>
                  <a:cs typeface="Arial" panose="020B0604020202020204" pitchFamily="34" charset="0"/>
                </a:rPr>
                <a:t>Level	Folder</a:t>
              </a:r>
            </a:p>
          </p:txBody>
        </p:sp>
        <p:cxnSp>
          <p:nvCxnSpPr>
            <p:cNvPr id="11" name="Straight Arrow Connector 10"/>
            <p:cNvCxnSpPr/>
            <p:nvPr/>
          </p:nvCxnSpPr>
          <p:spPr>
            <a:xfrm>
              <a:off x="2602525" y="340021"/>
              <a:ext cx="0" cy="194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480560" y="622935"/>
              <a:ext cx="1107478" cy="360045"/>
              <a:chOff x="4480560" y="622935"/>
              <a:chExt cx="1107478" cy="360045"/>
            </a:xfrm>
          </p:grpSpPr>
          <p:sp>
            <p:nvSpPr>
              <p:cNvPr id="20" name="Text Box 15"/>
              <p:cNvSpPr txBox="1"/>
              <p:nvPr/>
            </p:nvSpPr>
            <p:spPr>
              <a:xfrm>
                <a:off x="4766310" y="622935"/>
                <a:ext cx="821728" cy="3600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spcAft>
                    <a:spcPts val="225"/>
                  </a:spcAft>
                </a:pPr>
                <a:r>
                  <a:rPr lang="en-US" sz="900" b="1" dirty="0">
                    <a:latin typeface="Arial" panose="020B0604020202020204" pitchFamily="34" charset="0"/>
                    <a:ea typeface="Times New Roman" panose="02020603050405020304" pitchFamily="18" charset="0"/>
                    <a:cs typeface="Arial" panose="020B0604020202020204" pitchFamily="34" charset="0"/>
                  </a:rPr>
                  <a:t>File name</a:t>
                </a:r>
              </a:p>
              <a:p>
                <a:pPr algn="just"/>
                <a:r>
                  <a:rPr lang="en-US" sz="900" b="1" dirty="0">
                    <a:latin typeface="Arial" panose="020B0604020202020204" pitchFamily="34" charset="0"/>
                    <a:ea typeface="Times New Roman" panose="02020603050405020304" pitchFamily="18" charset="0"/>
                    <a:cs typeface="Arial" panose="020B0604020202020204" pitchFamily="34" charset="0"/>
                  </a:rPr>
                  <a:t>Save as type</a:t>
                </a:r>
              </a:p>
            </p:txBody>
          </p:sp>
          <p:cxnSp>
            <p:nvCxnSpPr>
              <p:cNvPr id="21" name="Straight Arrow Connector 20"/>
              <p:cNvCxnSpPr/>
              <p:nvPr/>
            </p:nvCxnSpPr>
            <p:spPr>
              <a:xfrm flipH="1">
                <a:off x="4480560" y="748665"/>
                <a:ext cx="3086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4489110" y="905805"/>
                <a:ext cx="3086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a:off x="2021205" y="2139610"/>
              <a:ext cx="3359591" cy="552155"/>
              <a:chOff x="2021205" y="2139610"/>
              <a:chExt cx="3359591" cy="552155"/>
            </a:xfrm>
          </p:grpSpPr>
          <p:sp>
            <p:nvSpPr>
              <p:cNvPr id="17" name="Text Box 14"/>
              <p:cNvSpPr txBox="1"/>
              <p:nvPr/>
            </p:nvSpPr>
            <p:spPr>
              <a:xfrm>
                <a:off x="2021205" y="2331720"/>
                <a:ext cx="3359591" cy="36004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tabLst>
                    <a:tab pos="2400300" algn="l"/>
                  </a:tabLst>
                </a:pPr>
                <a:r>
                  <a:rPr lang="en-US" sz="900" b="1" dirty="0">
                    <a:latin typeface="Arial" panose="020B0604020202020204" pitchFamily="34" charset="0"/>
                    <a:ea typeface="Times New Roman" panose="02020603050405020304" pitchFamily="18" charset="0"/>
                    <a:cs typeface="Arial" panose="020B0604020202020204" pitchFamily="34" charset="0"/>
                  </a:rPr>
                  <a:t>Folders or files in	Date created</a:t>
                </a:r>
              </a:p>
              <a:p>
                <a:pPr algn="just">
                  <a:tabLst>
                    <a:tab pos="2400300" algn="l"/>
                  </a:tabLst>
                </a:pPr>
                <a:r>
                  <a:rPr lang="en-US" sz="900" b="1" dirty="0">
                    <a:latin typeface="Arial" panose="020B0604020202020204" pitchFamily="34" charset="0"/>
                    <a:ea typeface="Times New Roman" panose="02020603050405020304" pitchFamily="18" charset="0"/>
                    <a:cs typeface="Arial" panose="020B0604020202020204" pitchFamily="34" charset="0"/>
                  </a:rPr>
                  <a:t>current folder	or modified </a:t>
                </a:r>
              </a:p>
            </p:txBody>
          </p:sp>
          <p:cxnSp>
            <p:nvCxnSpPr>
              <p:cNvPr id="18" name="Straight Arrow Connector 17"/>
              <p:cNvCxnSpPr/>
              <p:nvPr/>
            </p:nvCxnSpPr>
            <p:spPr>
              <a:xfrm flipV="1">
                <a:off x="2370750" y="2142785"/>
                <a:ext cx="0" cy="194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4773590" y="2139610"/>
                <a:ext cx="0" cy="194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a:off x="131445" y="1724955"/>
              <a:ext cx="949883" cy="649661"/>
              <a:chOff x="131445" y="1724955"/>
              <a:chExt cx="949883" cy="649661"/>
            </a:xfrm>
          </p:grpSpPr>
          <p:sp>
            <p:nvSpPr>
              <p:cNvPr id="15" name="Text Box 12"/>
              <p:cNvSpPr txBox="1"/>
              <p:nvPr/>
            </p:nvSpPr>
            <p:spPr>
              <a:xfrm>
                <a:off x="131445" y="1914517"/>
                <a:ext cx="949883" cy="46009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b="1" dirty="0">
                    <a:latin typeface="Arial" panose="020B0604020202020204" pitchFamily="34" charset="0"/>
                    <a:ea typeface="Times New Roman" panose="02020603050405020304" pitchFamily="18" charset="0"/>
                    <a:cs typeface="Arial" panose="020B0604020202020204" pitchFamily="34" charset="0"/>
                  </a:rPr>
                  <a:t>Drives or locations to save the file</a:t>
                </a:r>
              </a:p>
            </p:txBody>
          </p:sp>
          <p:cxnSp>
            <p:nvCxnSpPr>
              <p:cNvPr id="16" name="Straight Arrow Connector 15"/>
              <p:cNvCxnSpPr/>
              <p:nvPr/>
            </p:nvCxnSpPr>
            <p:spPr>
              <a:xfrm flipV="1">
                <a:off x="581320" y="1724955"/>
                <a:ext cx="0" cy="194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3600650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sổ</a:t>
            </a:r>
            <a:r>
              <a:rPr lang="en-US" dirty="0"/>
              <a:t> </a:t>
            </a:r>
            <a:r>
              <a:rPr lang="en-US" dirty="0" err="1"/>
              <a:t>tính</a:t>
            </a:r>
            <a:r>
              <a:rPr lang="en-US" dirty="0"/>
              <a:t> (Workbook)</a:t>
            </a:r>
          </a:p>
        </p:txBody>
      </p:sp>
      <p:sp>
        <p:nvSpPr>
          <p:cNvPr id="3" name="Content Placeholder 2"/>
          <p:cNvSpPr>
            <a:spLocks noGrp="1"/>
          </p:cNvSpPr>
          <p:nvPr>
            <p:ph idx="1"/>
          </p:nvPr>
        </p:nvSpPr>
        <p:spPr>
          <a:xfrm>
            <a:off x="357353" y="1142343"/>
            <a:ext cx="8544910" cy="3587311"/>
          </a:xfrm>
        </p:spPr>
        <p:txBody>
          <a:bodyPr>
            <a:normAutofit/>
          </a:bodyPr>
          <a:lstStyle/>
          <a:p>
            <a:r>
              <a:rPr lang="en-US" dirty="0" err="1"/>
              <a:t>Mở</a:t>
            </a:r>
            <a:r>
              <a:rPr lang="en-US" dirty="0"/>
              <a:t> Workbooks</a:t>
            </a:r>
            <a:endParaRPr lang="vi-VN" dirty="0"/>
          </a:p>
          <a:p>
            <a:pPr lvl="1"/>
            <a:r>
              <a:rPr lang="en-US" dirty="0"/>
              <a:t> </a:t>
            </a:r>
            <a:r>
              <a:rPr lang="en-US" dirty="0" err="1"/>
              <a:t>Chọn</a:t>
            </a:r>
            <a:r>
              <a:rPr lang="en-US" dirty="0"/>
              <a:t> </a:t>
            </a:r>
            <a:r>
              <a:rPr lang="vi-VN" dirty="0"/>
              <a:t>t</a:t>
            </a:r>
            <a:r>
              <a:rPr lang="en-US" dirty="0" err="1"/>
              <a:t>hẻ</a:t>
            </a:r>
            <a:r>
              <a:rPr lang="vi-VN" dirty="0"/>
              <a:t> </a:t>
            </a:r>
            <a:r>
              <a:rPr lang="en-US" dirty="0"/>
              <a:t>File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vi-VN" dirty="0"/>
              <a:t> </a:t>
            </a:r>
            <a:r>
              <a:rPr lang="en-US" dirty="0"/>
              <a:t>Open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Điều</a:t>
            </a:r>
            <a:r>
              <a:rPr lang="en-US" dirty="0">
                <a:sym typeface="Symbol" panose="05050102010706020507" pitchFamily="18" charset="2"/>
              </a:rPr>
              <a:t> </a:t>
            </a:r>
            <a:r>
              <a:rPr lang="en-US" dirty="0" err="1">
                <a:sym typeface="Symbol" panose="05050102010706020507" pitchFamily="18" charset="2"/>
              </a:rPr>
              <a:t>hướng</a:t>
            </a:r>
            <a:r>
              <a:rPr lang="en-US" dirty="0">
                <a:sym typeface="Symbol" panose="05050102010706020507" pitchFamily="18" charset="2"/>
              </a:rPr>
              <a:t> </a:t>
            </a:r>
            <a:r>
              <a:rPr lang="en-US" dirty="0" err="1">
                <a:sym typeface="Symbol" panose="05050102010706020507" pitchFamily="18" charset="2"/>
              </a:rPr>
              <a:t>đến</a:t>
            </a:r>
            <a:r>
              <a:rPr lang="en-US" dirty="0">
                <a:sym typeface="Symbol" panose="05050102010706020507" pitchFamily="18" charset="2"/>
              </a:rPr>
              <a:t> </a:t>
            </a:r>
            <a:r>
              <a:rPr lang="en-US" dirty="0" err="1">
                <a:sym typeface="Symbol" panose="05050102010706020507" pitchFamily="18" charset="2"/>
              </a:rPr>
              <a:t>vị</a:t>
            </a:r>
            <a:r>
              <a:rPr lang="en-US" dirty="0">
                <a:sym typeface="Symbol" panose="05050102010706020507" pitchFamily="18" charset="2"/>
              </a:rPr>
              <a:t> </a:t>
            </a:r>
            <a:r>
              <a:rPr lang="en-US" dirty="0" err="1">
                <a:sym typeface="Symbol" panose="05050102010706020507" pitchFamily="18" charset="2"/>
              </a:rPr>
              <a:t>trí</a:t>
            </a:r>
            <a:r>
              <a:rPr lang="en-US" dirty="0">
                <a:sym typeface="Symbol" panose="05050102010706020507" pitchFamily="18" charset="2"/>
              </a:rPr>
              <a:t> </a:t>
            </a:r>
            <a:r>
              <a:rPr lang="en-US" dirty="0" err="1">
                <a:sym typeface="Symbol" panose="05050102010706020507" pitchFamily="18" charset="2"/>
              </a:rPr>
              <a:t>tập</a:t>
            </a:r>
            <a:r>
              <a:rPr lang="en-US" dirty="0">
                <a:sym typeface="Symbol" panose="05050102010706020507" pitchFamily="18" charset="2"/>
              </a:rPr>
              <a:t> tin </a:t>
            </a:r>
            <a:r>
              <a:rPr lang="en-US" dirty="0" err="1">
                <a:sym typeface="Symbol" panose="05050102010706020507" pitchFamily="18" charset="2"/>
              </a:rPr>
              <a:t>hoặc</a:t>
            </a:r>
            <a:r>
              <a:rPr lang="en-US" dirty="0">
                <a:sym typeface="Symbol" panose="05050102010706020507" pitchFamily="18" charset="2"/>
              </a:rPr>
              <a:t> </a:t>
            </a:r>
            <a:r>
              <a:rPr lang="vi-VN" dirty="0"/>
              <a:t>bấm </a:t>
            </a:r>
            <a:r>
              <a:rPr lang="en-US" dirty="0"/>
              <a:t>Browse</a:t>
            </a:r>
            <a:r>
              <a:rPr lang="vi-VN" dirty="0"/>
              <a:t> </a:t>
            </a:r>
            <a:r>
              <a:rPr lang="en-US" dirty="0" err="1"/>
              <a:t>mở</a:t>
            </a:r>
            <a:r>
              <a:rPr lang="vi-VN" dirty="0"/>
              <a:t> hộp thoại </a:t>
            </a:r>
            <a:r>
              <a:rPr lang="en-US" dirty="0"/>
              <a:t>Open </a:t>
            </a:r>
            <a:r>
              <a:rPr lang="en-US" dirty="0">
                <a:sym typeface="Symbol" panose="05050102010706020507" pitchFamily="18" charset="2"/>
              </a:rPr>
              <a:t></a:t>
            </a:r>
            <a:r>
              <a:rPr lang="en-US" dirty="0"/>
              <a:t> C</a:t>
            </a:r>
            <a:r>
              <a:rPr lang="vi-VN" dirty="0"/>
              <a:t>họn t</a:t>
            </a:r>
            <a:r>
              <a:rPr lang="en-US" dirty="0"/>
              <a:t>ậ</a:t>
            </a:r>
            <a:r>
              <a:rPr lang="vi-VN" dirty="0"/>
              <a:t>p </a:t>
            </a:r>
            <a:r>
              <a:rPr lang="en-US" dirty="0"/>
              <a:t>tin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Open,</a:t>
            </a:r>
            <a:r>
              <a:rPr lang="vi-VN" dirty="0"/>
              <a:t> hoặc</a:t>
            </a:r>
          </a:p>
          <a:p>
            <a:pPr lvl="1"/>
            <a:r>
              <a:rPr lang="en-US" dirty="0" err="1"/>
              <a:t>Chọn</a:t>
            </a:r>
            <a:r>
              <a:rPr lang="en-US" dirty="0"/>
              <a:t> </a:t>
            </a:r>
            <a:r>
              <a:rPr lang="vi-VN" dirty="0"/>
              <a:t>t</a:t>
            </a:r>
            <a:r>
              <a:rPr lang="en-US" dirty="0" err="1"/>
              <a:t>hẻ</a:t>
            </a:r>
            <a:r>
              <a:rPr lang="vi-VN" dirty="0"/>
              <a:t> </a:t>
            </a:r>
            <a:r>
              <a:rPr lang="en-US" dirty="0"/>
              <a:t>File</a:t>
            </a:r>
            <a:r>
              <a:rPr lang="vi-VN" dirty="0"/>
              <a:t>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t</a:t>
            </a:r>
            <a:r>
              <a:rPr lang="en-US" dirty="0"/>
              <a:t>ậ</a:t>
            </a:r>
            <a:r>
              <a:rPr lang="vi-VN" dirty="0"/>
              <a:t>p </a:t>
            </a:r>
            <a:r>
              <a:rPr lang="en-US" dirty="0"/>
              <a:t>tin </a:t>
            </a:r>
            <a:r>
              <a:rPr lang="vi-VN" dirty="0"/>
              <a:t>từ danh sách </a:t>
            </a:r>
            <a:r>
              <a:rPr lang="en-US" dirty="0"/>
              <a:t>Recent Workbooks,</a:t>
            </a:r>
            <a:r>
              <a:rPr lang="vi-VN" dirty="0"/>
              <a:t> hoặc</a:t>
            </a:r>
          </a:p>
          <a:p>
            <a:pPr lvl="1"/>
            <a:r>
              <a:rPr lang="en-US" dirty="0"/>
              <a:t>N</a:t>
            </a:r>
            <a:r>
              <a:rPr lang="vi-VN" dirty="0"/>
              <a:t>hấn C</a:t>
            </a:r>
            <a:r>
              <a:rPr lang="en-US" dirty="0" err="1"/>
              <a:t>trl</a:t>
            </a:r>
            <a:r>
              <a:rPr lang="vi-VN" dirty="0"/>
              <a:t>+O để hiển thị hộp thoại </a:t>
            </a:r>
            <a:r>
              <a:rPr lang="en-CA" dirty="0"/>
              <a:t>Open</a:t>
            </a:r>
            <a:endParaRPr lang="en-US" dirty="0"/>
          </a:p>
        </p:txBody>
      </p:sp>
    </p:spTree>
    <p:extLst>
      <p:ext uri="{BB962C8B-B14F-4D97-AF65-F5344CB8AC3E}">
        <p14:creationId xmlns:p14="http://schemas.microsoft.com/office/powerpoint/2010/main" val="23146418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sổ</a:t>
            </a:r>
            <a:r>
              <a:rPr lang="en-US" dirty="0"/>
              <a:t> </a:t>
            </a:r>
            <a:r>
              <a:rPr lang="en-US" dirty="0" err="1"/>
              <a:t>tính</a:t>
            </a:r>
            <a:r>
              <a:rPr lang="en-US" dirty="0"/>
              <a:t> (Workbook)</a:t>
            </a:r>
          </a:p>
        </p:txBody>
      </p:sp>
      <p:sp>
        <p:nvSpPr>
          <p:cNvPr id="3" name="Content Placeholder 2"/>
          <p:cNvSpPr>
            <a:spLocks noGrp="1"/>
          </p:cNvSpPr>
          <p:nvPr>
            <p:ph idx="1"/>
          </p:nvPr>
        </p:nvSpPr>
        <p:spPr>
          <a:xfrm>
            <a:off x="628649" y="1352551"/>
            <a:ext cx="8252591" cy="3280172"/>
          </a:xfrm>
        </p:spPr>
        <p:txBody>
          <a:bodyPr>
            <a:normAutofit/>
          </a:bodyPr>
          <a:lstStyle/>
          <a:p>
            <a:r>
              <a:rPr lang="en-US" dirty="0" err="1"/>
              <a:t>Đóng</a:t>
            </a:r>
            <a:r>
              <a:rPr lang="en-US" dirty="0"/>
              <a:t> Workbooks</a:t>
            </a:r>
          </a:p>
          <a:p>
            <a:pPr lvl="1"/>
            <a:r>
              <a:rPr lang="en-US" dirty="0" err="1"/>
              <a:t>Chọn</a:t>
            </a:r>
            <a:r>
              <a:rPr lang="en-US" dirty="0"/>
              <a:t> </a:t>
            </a:r>
            <a:r>
              <a:rPr lang="en-US" dirty="0" err="1"/>
              <a:t>thẻ</a:t>
            </a:r>
            <a:r>
              <a:rPr lang="en-US" dirty="0"/>
              <a:t> File </a:t>
            </a:r>
            <a:r>
              <a:rPr lang="en-US" dirty="0">
                <a:sym typeface="Symbol" panose="05050102010706020507" pitchFamily="18" charset="2"/>
              </a:rPr>
              <a:t> </a:t>
            </a:r>
            <a:r>
              <a:rPr lang="en-US" dirty="0" err="1">
                <a:sym typeface="Symbol" panose="05050102010706020507" pitchFamily="18" charset="2"/>
              </a:rPr>
              <a:t>Chọn</a:t>
            </a:r>
            <a:r>
              <a:rPr lang="en-US" dirty="0"/>
              <a:t> Close, </a:t>
            </a:r>
            <a:r>
              <a:rPr lang="en-US" dirty="0" err="1"/>
              <a:t>hoặc</a:t>
            </a:r>
            <a:r>
              <a:rPr lang="en-US" dirty="0"/>
              <a:t> </a:t>
            </a:r>
          </a:p>
          <a:p>
            <a:pPr lvl="1"/>
            <a:r>
              <a:rPr lang="en-US" dirty="0" err="1"/>
              <a:t>Nhấn</a:t>
            </a:r>
            <a:r>
              <a:rPr lang="en-US" dirty="0"/>
              <a:t> </a:t>
            </a:r>
            <a:r>
              <a:rPr lang="en-US" dirty="0" err="1"/>
              <a:t>Ctrl+W</a:t>
            </a:r>
            <a:r>
              <a:rPr lang="en-US" dirty="0"/>
              <a:t> </a:t>
            </a:r>
            <a:r>
              <a:rPr lang="en-US" dirty="0" err="1"/>
              <a:t>hoặc</a:t>
            </a:r>
            <a:r>
              <a:rPr lang="en-US" dirty="0"/>
              <a:t> Ctrl F4 </a:t>
            </a:r>
            <a:r>
              <a:rPr lang="en-US" dirty="0" err="1"/>
              <a:t>để</a:t>
            </a:r>
            <a:r>
              <a:rPr lang="en-US" dirty="0"/>
              <a:t> </a:t>
            </a:r>
            <a:r>
              <a:rPr lang="en-US" dirty="0" err="1"/>
              <a:t>đóng</a:t>
            </a:r>
            <a:r>
              <a:rPr lang="en-US" dirty="0"/>
              <a:t> </a:t>
            </a:r>
            <a:r>
              <a:rPr lang="en-US" dirty="0" err="1"/>
              <a:t>sổ</a:t>
            </a:r>
            <a:r>
              <a:rPr lang="en-US" dirty="0"/>
              <a:t> </a:t>
            </a:r>
            <a:r>
              <a:rPr lang="en-US" dirty="0" err="1"/>
              <a:t>làm</a:t>
            </a:r>
            <a:r>
              <a:rPr lang="en-US" dirty="0"/>
              <a:t> </a:t>
            </a:r>
            <a:r>
              <a:rPr lang="en-US" dirty="0" err="1"/>
              <a:t>việc</a:t>
            </a:r>
            <a:r>
              <a:rPr lang="en-US" dirty="0"/>
              <a:t>, </a:t>
            </a:r>
            <a:r>
              <a:rPr lang="en-US" dirty="0" err="1"/>
              <a:t>hoặc</a:t>
            </a:r>
            <a:r>
              <a:rPr lang="en-US" dirty="0"/>
              <a:t> </a:t>
            </a:r>
          </a:p>
          <a:p>
            <a:pPr lvl="1"/>
            <a:r>
              <a:rPr lang="en-US" dirty="0" err="1"/>
              <a:t>Nhấp</a:t>
            </a:r>
            <a:r>
              <a:rPr lang="en-US" dirty="0"/>
              <a:t> </a:t>
            </a:r>
            <a:r>
              <a:rPr lang="en-US" dirty="0" err="1"/>
              <a:t>chọn</a:t>
            </a:r>
            <a:r>
              <a:rPr lang="en-US" dirty="0"/>
              <a:t> Close </a:t>
            </a:r>
            <a:r>
              <a:rPr lang="en-US" dirty="0" err="1"/>
              <a:t>để</a:t>
            </a:r>
            <a:r>
              <a:rPr lang="en-US" dirty="0"/>
              <a:t> </a:t>
            </a:r>
            <a:r>
              <a:rPr lang="en-US" dirty="0" err="1"/>
              <a:t>tắt</a:t>
            </a:r>
            <a:r>
              <a:rPr lang="en-US" dirty="0"/>
              <a:t> </a:t>
            </a:r>
            <a:r>
              <a:rPr lang="en-US" dirty="0" err="1"/>
              <a:t>ứng</a:t>
            </a:r>
            <a:r>
              <a:rPr lang="en-US" dirty="0"/>
              <a:t> </a:t>
            </a:r>
            <a:r>
              <a:rPr lang="en-US" dirty="0" err="1"/>
              <a:t>dụng</a:t>
            </a:r>
            <a:endParaRPr lang="en-US" dirty="0"/>
          </a:p>
        </p:txBody>
      </p:sp>
    </p:spTree>
    <p:extLst>
      <p:ext uri="{BB962C8B-B14F-4D97-AF65-F5344CB8AC3E}">
        <p14:creationId xmlns:p14="http://schemas.microsoft.com/office/powerpoint/2010/main" val="226753321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Thao </a:t>
            </a:r>
            <a:r>
              <a:rPr lang="en-US" dirty="0" err="1"/>
              <a:t>tác</a:t>
            </a:r>
            <a:r>
              <a:rPr lang="en-US" dirty="0"/>
              <a:t> </a:t>
            </a:r>
            <a:r>
              <a:rPr lang="en-US" dirty="0" err="1"/>
              <a:t>nội</a:t>
            </a:r>
            <a:r>
              <a:rPr lang="en-US" dirty="0"/>
              <a:t> dung</a:t>
            </a:r>
          </a:p>
        </p:txBody>
      </p:sp>
      <p:sp>
        <p:nvSpPr>
          <p:cNvPr id="3" name="Content Placeholder 2"/>
          <p:cNvSpPr>
            <a:spLocks noGrp="1"/>
          </p:cNvSpPr>
          <p:nvPr>
            <p:ph idx="1"/>
          </p:nvPr>
        </p:nvSpPr>
        <p:spPr>
          <a:xfrm>
            <a:off x="628650" y="1268016"/>
            <a:ext cx="7886700" cy="3364707"/>
          </a:xfrm>
        </p:spPr>
        <p:txBody>
          <a:bodyPr>
            <a:normAutofit/>
          </a:bodyPr>
          <a:lstStyle/>
          <a:p>
            <a:pPr algn="just"/>
            <a:r>
              <a:rPr lang="vi-VN" dirty="0"/>
              <a:t>Chọn </a:t>
            </a:r>
            <a:r>
              <a:rPr lang="en-US" dirty="0"/>
              <a:t>ô (Cell)</a:t>
            </a:r>
            <a:endParaRPr lang="vi-VN" dirty="0"/>
          </a:p>
          <a:p>
            <a:pPr lvl="1" algn="just"/>
            <a:r>
              <a:rPr lang="en-US" dirty="0" err="1"/>
              <a:t>Một</a:t>
            </a:r>
            <a:r>
              <a:rPr lang="vi-VN" dirty="0"/>
              <a:t> </a:t>
            </a:r>
            <a:r>
              <a:rPr lang="en-US" dirty="0"/>
              <a:t>ô:</a:t>
            </a:r>
            <a:r>
              <a:rPr lang="vi-VN" dirty="0"/>
              <a:t> Nhấp vào ô</a:t>
            </a:r>
          </a:p>
          <a:p>
            <a:pPr lvl="1" algn="just"/>
            <a:r>
              <a:rPr lang="en-US" dirty="0" err="1"/>
              <a:t>Nhiều</a:t>
            </a:r>
            <a:r>
              <a:rPr lang="vi-VN" dirty="0"/>
              <a:t> ô</a:t>
            </a:r>
            <a:r>
              <a:rPr lang="en-US" dirty="0"/>
              <a:t>:</a:t>
            </a:r>
            <a:r>
              <a:rPr lang="vi-VN" dirty="0"/>
              <a:t> Nhấp vào ô đầu tiên và kéo đến cuối phạm vi yêu cầu</a:t>
            </a:r>
            <a:r>
              <a:rPr lang="en-US" dirty="0"/>
              <a:t>,</a:t>
            </a:r>
            <a:r>
              <a:rPr lang="vi-VN" dirty="0"/>
              <a:t> hoặc </a:t>
            </a:r>
            <a:endParaRPr lang="en-US" dirty="0"/>
          </a:p>
          <a:p>
            <a:pPr lvl="1" algn="just"/>
            <a:r>
              <a:rPr lang="en-US" dirty="0"/>
              <a:t>N</a:t>
            </a:r>
            <a:r>
              <a:rPr lang="vi-VN" dirty="0"/>
              <a:t>hấp vào ô đầu tiên, giữ phím S</a:t>
            </a:r>
            <a:r>
              <a:rPr lang="en-US" dirty="0" err="1"/>
              <a:t>hift</a:t>
            </a:r>
            <a:r>
              <a:rPr lang="vi-VN" dirty="0"/>
              <a:t> và nhấp vào ô kết thúc trong phạm vi</a:t>
            </a:r>
            <a:r>
              <a:rPr lang="en-US" dirty="0"/>
              <a:t>.</a:t>
            </a:r>
            <a:endParaRPr lang="vi-VN" dirty="0"/>
          </a:p>
          <a:p>
            <a:pPr lvl="1" algn="just"/>
            <a:r>
              <a:rPr lang="vi-VN" dirty="0"/>
              <a:t>Toàn bộ h</a:t>
            </a:r>
            <a:r>
              <a:rPr lang="en-US" dirty="0"/>
              <a:t>à</a:t>
            </a:r>
            <a:r>
              <a:rPr lang="vi-VN" dirty="0"/>
              <a:t>ng</a:t>
            </a:r>
            <a:r>
              <a:rPr lang="en-US" dirty="0"/>
              <a:t>:</a:t>
            </a:r>
            <a:r>
              <a:rPr lang="vi-VN" dirty="0"/>
              <a:t> Nhấp vào tiêu đề hang</a:t>
            </a:r>
            <a:r>
              <a:rPr lang="en-US" dirty="0"/>
              <a:t>.</a:t>
            </a:r>
            <a:r>
              <a:rPr lang="vi-VN" dirty="0"/>
              <a:t> </a:t>
            </a:r>
            <a:endParaRPr lang="en-US" dirty="0"/>
          </a:p>
          <a:p>
            <a:pPr lvl="1" algn="just"/>
            <a:r>
              <a:rPr lang="vi-VN" dirty="0"/>
              <a:t>Toàn bộ cột</a:t>
            </a:r>
            <a:r>
              <a:rPr lang="en-US" dirty="0"/>
              <a:t>: </a:t>
            </a:r>
            <a:r>
              <a:rPr lang="vi-VN" dirty="0"/>
              <a:t>Nhấp vào tiêu đề cột</a:t>
            </a:r>
            <a:r>
              <a:rPr lang="en-US" dirty="0"/>
              <a:t>.</a:t>
            </a:r>
            <a:endParaRPr lang="en-US" sz="1800" dirty="0"/>
          </a:p>
        </p:txBody>
      </p:sp>
    </p:spTree>
    <p:extLst>
      <p:ext uri="{BB962C8B-B14F-4D97-AF65-F5344CB8AC3E}">
        <p14:creationId xmlns:p14="http://schemas.microsoft.com/office/powerpoint/2010/main" val="5207854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Thao </a:t>
            </a:r>
            <a:r>
              <a:rPr lang="en-US" dirty="0" err="1"/>
              <a:t>tác</a:t>
            </a:r>
            <a:r>
              <a:rPr lang="en-US" dirty="0"/>
              <a:t> </a:t>
            </a:r>
            <a:r>
              <a:rPr lang="en-US" dirty="0" err="1"/>
              <a:t>nội</a:t>
            </a:r>
            <a:r>
              <a:rPr lang="en-US" dirty="0"/>
              <a:t> dung</a:t>
            </a:r>
          </a:p>
        </p:txBody>
      </p:sp>
      <p:sp>
        <p:nvSpPr>
          <p:cNvPr id="3" name="Content Placeholder 2"/>
          <p:cNvSpPr>
            <a:spLocks noGrp="1"/>
          </p:cNvSpPr>
          <p:nvPr>
            <p:ph idx="1"/>
          </p:nvPr>
        </p:nvSpPr>
        <p:spPr>
          <a:xfrm>
            <a:off x="628649" y="1352551"/>
            <a:ext cx="8115957" cy="3280172"/>
          </a:xfrm>
        </p:spPr>
        <p:txBody>
          <a:bodyPr>
            <a:normAutofit/>
          </a:bodyPr>
          <a:lstStyle/>
          <a:p>
            <a:pPr lvl="1" algn="just"/>
            <a:r>
              <a:rPr lang="vi-VN" dirty="0"/>
              <a:t>Toàn bộ bảng tính</a:t>
            </a:r>
            <a:r>
              <a:rPr lang="en-US" dirty="0"/>
              <a:t>:</a:t>
            </a:r>
            <a:r>
              <a:rPr lang="vi-VN" dirty="0"/>
              <a:t> Nhấp </a:t>
            </a:r>
            <a:r>
              <a:rPr lang="en-US" dirty="0"/>
              <a:t>C</a:t>
            </a:r>
            <a:r>
              <a:rPr lang="vi-VN" dirty="0"/>
              <a:t>họn </a:t>
            </a:r>
            <a:r>
              <a:rPr lang="en-US" dirty="0" err="1"/>
              <a:t>nút</a:t>
            </a:r>
            <a:r>
              <a:rPr lang="en-US" dirty="0"/>
              <a:t> Select All.</a:t>
            </a:r>
            <a:endParaRPr lang="vi-VN" dirty="0"/>
          </a:p>
          <a:p>
            <a:pPr lvl="1" algn="just"/>
            <a:r>
              <a:rPr lang="vi-VN" dirty="0"/>
              <a:t>Các ô</a:t>
            </a:r>
            <a:r>
              <a:rPr lang="en-US" dirty="0"/>
              <a:t>/</a:t>
            </a:r>
            <a:r>
              <a:rPr lang="vi-VN" dirty="0"/>
              <a:t>cột</a:t>
            </a:r>
            <a:r>
              <a:rPr lang="en-US" dirty="0"/>
              <a:t>/</a:t>
            </a:r>
            <a:r>
              <a:rPr lang="vi-VN" dirty="0"/>
              <a:t>hàng không liền kề</a:t>
            </a:r>
            <a:r>
              <a:rPr lang="en-US" dirty="0"/>
              <a:t>:</a:t>
            </a:r>
            <a:r>
              <a:rPr lang="vi-VN" dirty="0"/>
              <a:t> Nhấp vào ô đầu tiên, giữ phím C</a:t>
            </a:r>
            <a:r>
              <a:rPr lang="en-US" dirty="0" err="1"/>
              <a:t>trl</a:t>
            </a:r>
            <a:r>
              <a:rPr lang="en-US" dirty="0"/>
              <a:t> </a:t>
            </a:r>
            <a:r>
              <a:rPr lang="vi-VN" dirty="0">
                <a:sym typeface="Symbol" panose="05050102010706020507" pitchFamily="18" charset="2"/>
              </a:rPr>
              <a:t></a:t>
            </a:r>
            <a:r>
              <a:rPr lang="vi-VN" dirty="0"/>
              <a:t> nhấp để chọn ô</a:t>
            </a:r>
            <a:r>
              <a:rPr lang="en-US" dirty="0"/>
              <a:t>/</a:t>
            </a:r>
            <a:r>
              <a:rPr lang="vi-VN" dirty="0"/>
              <a:t>cột</a:t>
            </a:r>
            <a:r>
              <a:rPr lang="en-US" dirty="0"/>
              <a:t>/</a:t>
            </a:r>
            <a:r>
              <a:rPr lang="vi-VN" dirty="0"/>
              <a:t>hàng tiếp theo</a:t>
            </a:r>
            <a:r>
              <a:rPr lang="en-US" dirty="0"/>
              <a:t>.</a:t>
            </a:r>
            <a:endParaRPr lang="vi-VN" dirty="0"/>
          </a:p>
          <a:p>
            <a:pPr lvl="1" algn="just"/>
            <a:r>
              <a:rPr lang="vi-VN" dirty="0"/>
              <a:t>Nhiều hang</a:t>
            </a:r>
            <a:r>
              <a:rPr lang="en-US" dirty="0"/>
              <a:t>:</a:t>
            </a:r>
            <a:r>
              <a:rPr lang="vi-VN" dirty="0"/>
              <a:t> Nhấp vào số hàng đầu tiên</a:t>
            </a:r>
            <a:r>
              <a:rPr lang="en-US" dirty="0"/>
              <a:t>, </a:t>
            </a:r>
            <a:r>
              <a:rPr lang="vi-VN" dirty="0"/>
              <a:t>kéo cho số lượng hàng cần chọn</a:t>
            </a:r>
          </a:p>
          <a:p>
            <a:pPr lvl="1" algn="just"/>
            <a:r>
              <a:rPr lang="vi-VN" dirty="0"/>
              <a:t>Nhiều cột</a:t>
            </a:r>
            <a:r>
              <a:rPr lang="en-US" dirty="0"/>
              <a:t>:</a:t>
            </a:r>
            <a:r>
              <a:rPr lang="vi-VN" dirty="0"/>
              <a:t> Nhấp vào chữ cái cột đầu tiên</a:t>
            </a:r>
            <a:r>
              <a:rPr lang="en-US" dirty="0"/>
              <a:t>, </a:t>
            </a:r>
            <a:r>
              <a:rPr lang="vi-VN" dirty="0"/>
              <a:t>kéo cho số lượng cột cần chọn</a:t>
            </a:r>
            <a:r>
              <a:rPr lang="en-US" dirty="0"/>
              <a:t>.</a:t>
            </a:r>
          </a:p>
          <a:p>
            <a:pPr lvl="2" algn="just"/>
            <a:endParaRPr lang="en-US" dirty="0"/>
          </a:p>
        </p:txBody>
      </p:sp>
    </p:spTree>
    <p:extLst>
      <p:ext uri="{BB962C8B-B14F-4D97-AF65-F5344CB8AC3E}">
        <p14:creationId xmlns:p14="http://schemas.microsoft.com/office/powerpoint/2010/main" val="348449542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Thao </a:t>
            </a:r>
            <a:r>
              <a:rPr lang="en-US" dirty="0" err="1"/>
              <a:t>tác</a:t>
            </a:r>
            <a:r>
              <a:rPr lang="en-US" dirty="0"/>
              <a:t> </a:t>
            </a:r>
            <a:r>
              <a:rPr lang="en-US" dirty="0" err="1"/>
              <a:t>nội</a:t>
            </a:r>
            <a:r>
              <a:rPr lang="en-US" dirty="0"/>
              <a:t> dung</a:t>
            </a:r>
          </a:p>
        </p:txBody>
      </p:sp>
      <p:sp>
        <p:nvSpPr>
          <p:cNvPr id="3" name="Content Placeholder 2"/>
          <p:cNvSpPr>
            <a:spLocks noGrp="1"/>
          </p:cNvSpPr>
          <p:nvPr>
            <p:ph idx="1"/>
          </p:nvPr>
        </p:nvSpPr>
        <p:spPr>
          <a:xfrm>
            <a:off x="525517" y="1268016"/>
            <a:ext cx="7971195" cy="3364707"/>
          </a:xfrm>
        </p:spPr>
        <p:txBody>
          <a:bodyPr>
            <a:normAutofit/>
          </a:bodyPr>
          <a:lstStyle/>
          <a:p>
            <a:pPr algn="just"/>
            <a:r>
              <a:rPr lang="vi-VN" dirty="0"/>
              <a:t>Sử dụng </a:t>
            </a:r>
            <a:r>
              <a:rPr lang="en-US" dirty="0"/>
              <a:t>Undo/Repeat</a:t>
            </a:r>
            <a:endParaRPr lang="vi-VN" dirty="0"/>
          </a:p>
          <a:p>
            <a:pPr lvl="1" algn="just"/>
            <a:r>
              <a:rPr lang="vi-VN" dirty="0"/>
              <a:t>Nhấp </a:t>
            </a:r>
            <a:r>
              <a:rPr lang="en-US" dirty="0" err="1"/>
              <a:t>chọn</a:t>
            </a:r>
            <a:r>
              <a:rPr lang="vi-VN" dirty="0"/>
              <a:t> </a:t>
            </a:r>
            <a:r>
              <a:rPr lang="vi-VN" dirty="0">
                <a:sym typeface="Wingdings 3" panose="05040102010807070707" pitchFamily="18" charset="2"/>
              </a:rPr>
              <a:t></a:t>
            </a:r>
            <a:r>
              <a:rPr lang="vi-VN" dirty="0"/>
              <a:t> bên cạnh nút </a:t>
            </a:r>
            <a:r>
              <a:rPr lang="en-US" dirty="0"/>
              <a:t>Undo</a:t>
            </a:r>
            <a:r>
              <a:rPr lang="vi-VN" dirty="0"/>
              <a:t> để hiển thị lịch sử thay đổi - tối đa 100 hành động</a:t>
            </a:r>
            <a:r>
              <a:rPr lang="en-US" dirty="0"/>
              <a:t>.</a:t>
            </a:r>
            <a:endParaRPr lang="vi-VN" dirty="0"/>
          </a:p>
          <a:p>
            <a:pPr lvl="1" algn="just"/>
            <a:r>
              <a:rPr lang="vi-VN" dirty="0"/>
              <a:t>Để đảo ngược hoàn tác, có thể </a:t>
            </a:r>
            <a:r>
              <a:rPr lang="en-US" dirty="0"/>
              <a:t>Redo/Repeat.</a:t>
            </a:r>
            <a:endParaRPr lang="vi-VN" dirty="0"/>
          </a:p>
          <a:p>
            <a:pPr lvl="1" algn="just"/>
            <a:r>
              <a:rPr lang="vi-VN" dirty="0"/>
              <a:t>Để hiển thị lịch sử lặp lại, nhấp </a:t>
            </a:r>
            <a:r>
              <a:rPr lang="en-US" dirty="0" err="1"/>
              <a:t>chọn</a:t>
            </a:r>
            <a:r>
              <a:rPr lang="en-US" dirty="0"/>
              <a:t> </a:t>
            </a:r>
            <a:r>
              <a:rPr lang="en-US" dirty="0">
                <a:sym typeface="Wingdings 3" panose="05040102010807070707" pitchFamily="18" charset="2"/>
              </a:rPr>
              <a:t> </a:t>
            </a:r>
            <a:r>
              <a:rPr lang="vi-VN" dirty="0"/>
              <a:t>bên cạnh nút </a:t>
            </a:r>
            <a:r>
              <a:rPr lang="en-US" dirty="0"/>
              <a:t>Repeat</a:t>
            </a:r>
          </a:p>
        </p:txBody>
      </p:sp>
    </p:spTree>
    <p:extLst>
      <p:ext uri="{BB962C8B-B14F-4D97-AF65-F5344CB8AC3E}">
        <p14:creationId xmlns:p14="http://schemas.microsoft.com/office/powerpoint/2010/main" val="8496010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Thao </a:t>
            </a:r>
            <a:r>
              <a:rPr lang="en-US" dirty="0" err="1"/>
              <a:t>tác</a:t>
            </a:r>
            <a:r>
              <a:rPr lang="en-US" dirty="0"/>
              <a:t> </a:t>
            </a:r>
            <a:r>
              <a:rPr lang="en-US" dirty="0" err="1"/>
              <a:t>nội</a:t>
            </a:r>
            <a:r>
              <a:rPr lang="en-US" dirty="0"/>
              <a:t> dung</a:t>
            </a:r>
          </a:p>
        </p:txBody>
      </p:sp>
      <p:sp>
        <p:nvSpPr>
          <p:cNvPr id="3" name="Content Placeholder 2"/>
          <p:cNvSpPr>
            <a:spLocks noGrp="1"/>
          </p:cNvSpPr>
          <p:nvPr>
            <p:ph idx="1"/>
          </p:nvPr>
        </p:nvSpPr>
        <p:spPr>
          <a:xfrm>
            <a:off x="315309" y="1352551"/>
            <a:ext cx="8366235" cy="3280172"/>
          </a:xfrm>
        </p:spPr>
        <p:txBody>
          <a:bodyPr>
            <a:normAutofit/>
          </a:bodyPr>
          <a:lstStyle/>
          <a:p>
            <a:pPr>
              <a:lnSpc>
                <a:spcPct val="120000"/>
              </a:lnSpc>
            </a:pPr>
            <a:r>
              <a:rPr lang="en-US" dirty="0"/>
              <a:t>Sao </a:t>
            </a:r>
            <a:r>
              <a:rPr lang="en-US" dirty="0" err="1"/>
              <a:t>chép</a:t>
            </a:r>
            <a:r>
              <a:rPr lang="en-US" dirty="0"/>
              <a:t> </a:t>
            </a:r>
            <a:r>
              <a:rPr lang="en-US" dirty="0" err="1"/>
              <a:t>và</a:t>
            </a:r>
            <a:r>
              <a:rPr lang="en-US" dirty="0"/>
              <a:t> di </a:t>
            </a:r>
            <a:r>
              <a:rPr lang="en-US" dirty="0" err="1"/>
              <a:t>chuyển</a:t>
            </a:r>
            <a:r>
              <a:rPr lang="en-US" dirty="0"/>
              <a:t> </a:t>
            </a:r>
            <a:r>
              <a:rPr lang="en-US" dirty="0" err="1"/>
              <a:t>dữ</a:t>
            </a:r>
            <a:r>
              <a:rPr lang="en-US" dirty="0"/>
              <a:t> </a:t>
            </a:r>
            <a:r>
              <a:rPr lang="en-US" dirty="0" err="1"/>
              <a:t>liệu</a:t>
            </a:r>
            <a:endParaRPr lang="en-US" dirty="0"/>
          </a:p>
          <a:p>
            <a:pPr lvl="1" algn="just">
              <a:lnSpc>
                <a:spcPct val="120000"/>
              </a:lnSpc>
            </a:pPr>
            <a:r>
              <a:rPr lang="en-US" dirty="0"/>
              <a:t>Cut: </a:t>
            </a:r>
            <a:r>
              <a:rPr lang="en-US" dirty="0" err="1"/>
              <a:t>Xóa</a:t>
            </a:r>
            <a:r>
              <a:rPr lang="en-US" dirty="0"/>
              <a:t> </a:t>
            </a:r>
            <a:r>
              <a:rPr lang="en-US" dirty="0" err="1"/>
              <a:t>nội</a:t>
            </a:r>
            <a:r>
              <a:rPr lang="en-US" dirty="0"/>
              <a:t> dung </a:t>
            </a:r>
            <a:r>
              <a:rPr lang="en-US" dirty="0" err="1"/>
              <a:t>của</a:t>
            </a:r>
            <a:r>
              <a:rPr lang="en-US" dirty="0"/>
              <a:t> </a:t>
            </a:r>
            <a:r>
              <a:rPr lang="en-US" dirty="0" err="1"/>
              <a:t>một</a:t>
            </a:r>
            <a:r>
              <a:rPr lang="en-US" dirty="0"/>
              <a:t> ô/</a:t>
            </a:r>
            <a:r>
              <a:rPr lang="en-US" dirty="0" err="1"/>
              <a:t>phạm</a:t>
            </a:r>
            <a:r>
              <a:rPr lang="en-US" dirty="0"/>
              <a:t> vi ô </a:t>
            </a:r>
            <a:r>
              <a:rPr lang="en-US" dirty="0" err="1"/>
              <a:t>vào</a:t>
            </a:r>
            <a:r>
              <a:rPr lang="en-US" dirty="0"/>
              <a:t> Clipboard.</a:t>
            </a:r>
          </a:p>
          <a:p>
            <a:pPr lvl="1" algn="just">
              <a:lnSpc>
                <a:spcPct val="120000"/>
              </a:lnSpc>
            </a:pPr>
            <a:r>
              <a:rPr lang="en-US" dirty="0"/>
              <a:t>Copy: Sao </a:t>
            </a:r>
            <a:r>
              <a:rPr lang="en-US" dirty="0" err="1"/>
              <a:t>chép</a:t>
            </a:r>
            <a:r>
              <a:rPr lang="en-US" dirty="0"/>
              <a:t> </a:t>
            </a:r>
            <a:r>
              <a:rPr lang="en-US" dirty="0" err="1"/>
              <a:t>nội</a:t>
            </a:r>
            <a:r>
              <a:rPr lang="en-US" dirty="0"/>
              <a:t> dung </a:t>
            </a:r>
            <a:r>
              <a:rPr lang="en-US" dirty="0" err="1"/>
              <a:t>của</a:t>
            </a:r>
            <a:r>
              <a:rPr lang="en-US" dirty="0"/>
              <a:t> </a:t>
            </a:r>
            <a:r>
              <a:rPr lang="en-US" dirty="0" err="1"/>
              <a:t>một</a:t>
            </a:r>
            <a:r>
              <a:rPr lang="en-US" dirty="0"/>
              <a:t> ô/</a:t>
            </a:r>
            <a:r>
              <a:rPr lang="en-US" dirty="0" err="1"/>
              <a:t>phạm</a:t>
            </a:r>
            <a:r>
              <a:rPr lang="en-US" dirty="0"/>
              <a:t> vi ô </a:t>
            </a:r>
            <a:r>
              <a:rPr lang="en-US" dirty="0" err="1"/>
              <a:t>vào</a:t>
            </a:r>
            <a:r>
              <a:rPr lang="en-US" dirty="0"/>
              <a:t> Clipboard. </a:t>
            </a:r>
          </a:p>
          <a:p>
            <a:pPr lvl="1" algn="just">
              <a:lnSpc>
                <a:spcPct val="120000"/>
              </a:lnSpc>
            </a:pPr>
            <a:r>
              <a:rPr lang="en-US" dirty="0"/>
              <a:t>Paste: </a:t>
            </a:r>
            <a:r>
              <a:rPr lang="en-US" dirty="0" err="1"/>
              <a:t>Dán</a:t>
            </a:r>
            <a:r>
              <a:rPr lang="en-US" dirty="0"/>
              <a:t> </a:t>
            </a:r>
            <a:r>
              <a:rPr lang="en-US" dirty="0" err="1"/>
              <a:t>bất</a:t>
            </a:r>
            <a:r>
              <a:rPr lang="en-US" dirty="0"/>
              <a:t> </a:t>
            </a:r>
            <a:r>
              <a:rPr lang="en-US" dirty="0" err="1"/>
              <a:t>kỳ</a:t>
            </a:r>
            <a:r>
              <a:rPr lang="en-US" dirty="0"/>
              <a:t>/</a:t>
            </a:r>
            <a:r>
              <a:rPr lang="en-US" dirty="0" err="1"/>
              <a:t>tất</a:t>
            </a:r>
            <a:r>
              <a:rPr lang="en-US" dirty="0"/>
              <a:t> </a:t>
            </a:r>
            <a:r>
              <a:rPr lang="en-US" dirty="0" err="1"/>
              <a:t>cả</a:t>
            </a:r>
            <a:r>
              <a:rPr lang="en-US" dirty="0"/>
              <a:t> </a:t>
            </a:r>
            <a:r>
              <a:rPr lang="en-US" dirty="0" err="1"/>
              <a:t>nội</a:t>
            </a:r>
            <a:r>
              <a:rPr lang="en-US" dirty="0"/>
              <a:t> dung </a:t>
            </a:r>
            <a:r>
              <a:rPr lang="en-US" dirty="0" err="1"/>
              <a:t>từ</a:t>
            </a:r>
            <a:r>
              <a:rPr lang="en-US" dirty="0"/>
              <a:t> Clipboard </a:t>
            </a:r>
            <a:r>
              <a:rPr lang="en-US" dirty="0" err="1"/>
              <a:t>vào</a:t>
            </a:r>
            <a:r>
              <a:rPr lang="en-US" dirty="0"/>
              <a:t> </a:t>
            </a:r>
            <a:r>
              <a:rPr lang="en-US" dirty="0" err="1"/>
              <a:t>một</a:t>
            </a:r>
            <a:r>
              <a:rPr lang="en-US" dirty="0"/>
              <a:t> </a:t>
            </a:r>
            <a:r>
              <a:rPr lang="en-US" dirty="0" err="1"/>
              <a:t>hoặc</a:t>
            </a:r>
            <a:r>
              <a:rPr lang="en-US" dirty="0"/>
              <a:t> </a:t>
            </a:r>
            <a:r>
              <a:rPr lang="en-US" dirty="0" err="1"/>
              <a:t>nhiều</a:t>
            </a:r>
            <a:r>
              <a:rPr lang="en-US" dirty="0"/>
              <a:t> </a:t>
            </a:r>
            <a:r>
              <a:rPr lang="en-US" dirty="0" err="1"/>
              <a:t>vị</a:t>
            </a:r>
            <a:r>
              <a:rPr lang="en-US" dirty="0"/>
              <a:t> </a:t>
            </a:r>
            <a:r>
              <a:rPr lang="en-US" dirty="0" err="1"/>
              <a:t>trí</a:t>
            </a:r>
            <a:r>
              <a:rPr lang="en-US" dirty="0"/>
              <a:t> ô.</a:t>
            </a:r>
          </a:p>
        </p:txBody>
      </p:sp>
    </p:spTree>
    <p:extLst>
      <p:ext uri="{BB962C8B-B14F-4D97-AF65-F5344CB8AC3E}">
        <p14:creationId xmlns:p14="http://schemas.microsoft.com/office/powerpoint/2010/main" val="365521565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Thao </a:t>
            </a:r>
            <a:r>
              <a:rPr lang="en-US" dirty="0" err="1"/>
              <a:t>tác</a:t>
            </a:r>
            <a:r>
              <a:rPr lang="en-US" dirty="0"/>
              <a:t> </a:t>
            </a:r>
            <a:r>
              <a:rPr lang="en-US" dirty="0" err="1"/>
              <a:t>nội</a:t>
            </a:r>
            <a:r>
              <a:rPr lang="en-US" dirty="0"/>
              <a:t> dung</a:t>
            </a:r>
          </a:p>
        </p:txBody>
      </p:sp>
      <p:sp>
        <p:nvSpPr>
          <p:cNvPr id="3" name="Content Placeholder 2"/>
          <p:cNvSpPr>
            <a:spLocks noGrp="1"/>
          </p:cNvSpPr>
          <p:nvPr>
            <p:ph idx="1"/>
          </p:nvPr>
        </p:nvSpPr>
        <p:spPr>
          <a:xfrm>
            <a:off x="292787" y="1201218"/>
            <a:ext cx="8399268" cy="3280172"/>
          </a:xfrm>
        </p:spPr>
        <p:txBody>
          <a:bodyPr>
            <a:normAutofit/>
          </a:bodyPr>
          <a:lstStyle/>
          <a:p>
            <a:r>
              <a:rPr lang="vi-VN" dirty="0"/>
              <a:t>Thay đổi độ rộng cột</a:t>
            </a:r>
          </a:p>
          <a:p>
            <a:pPr lvl="1"/>
            <a:r>
              <a:rPr lang="vi-VN" dirty="0"/>
              <a:t>Độ rộng cột</a:t>
            </a:r>
            <a:r>
              <a:rPr lang="en-US" dirty="0"/>
              <a:t>: Cho </a:t>
            </a:r>
            <a:r>
              <a:rPr lang="en-US" dirty="0" err="1"/>
              <a:t>phép</a:t>
            </a:r>
            <a:r>
              <a:rPr lang="en-US" dirty="0"/>
              <a:t> </a:t>
            </a:r>
            <a:r>
              <a:rPr lang="en-US" dirty="0" err="1"/>
              <a:t>từ</a:t>
            </a:r>
            <a:r>
              <a:rPr lang="vi-VN" dirty="0"/>
              <a:t> 0 </a:t>
            </a:r>
            <a:r>
              <a:rPr lang="vi-VN" dirty="0">
                <a:sym typeface="Symbol" panose="05050102010706020507" pitchFamily="18" charset="2"/>
              </a:rPr>
              <a:t></a:t>
            </a:r>
            <a:r>
              <a:rPr lang="vi-VN" dirty="0"/>
              <a:t> 255 ký tự</a:t>
            </a:r>
          </a:p>
          <a:p>
            <a:pPr lvl="1"/>
            <a:r>
              <a:rPr lang="en-US" dirty="0"/>
              <a:t>T</a:t>
            </a:r>
            <a:r>
              <a:rPr lang="vi-VN" dirty="0"/>
              <a:t>rên t</a:t>
            </a:r>
            <a:r>
              <a:rPr lang="en-US" dirty="0" err="1"/>
              <a:t>hẻ</a:t>
            </a:r>
            <a:r>
              <a:rPr lang="vi-VN" dirty="0"/>
              <a:t> </a:t>
            </a:r>
            <a:r>
              <a:rPr lang="en-US" dirty="0"/>
              <a:t>Home</a:t>
            </a:r>
            <a:r>
              <a:rPr lang="vi-VN" dirty="0"/>
              <a:t>, nhóm </a:t>
            </a:r>
            <a:r>
              <a:rPr lang="en-US" dirty="0"/>
              <a:t>Cells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Format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t>Column Width</a:t>
            </a:r>
            <a:endParaRPr lang="vi-VN" dirty="0"/>
          </a:p>
          <a:p>
            <a:pPr lvl="1"/>
            <a:r>
              <a:rPr lang="en-US" dirty="0"/>
              <a:t>C</a:t>
            </a:r>
            <a:r>
              <a:rPr lang="vi-VN" dirty="0"/>
              <a:t>ó thể trỏ con trỏ chuột trên dòng ở cạnh phải của tiêu đề cột cần điều chỉnh, nhấp và kéo đến chiều rộng </a:t>
            </a:r>
            <a:r>
              <a:rPr lang="en-US" dirty="0" err="1"/>
              <a:t>mong</a:t>
            </a:r>
            <a:r>
              <a:rPr lang="en-US" dirty="0"/>
              <a:t> </a:t>
            </a:r>
            <a:r>
              <a:rPr lang="en-US" dirty="0" err="1"/>
              <a:t>muốn</a:t>
            </a:r>
            <a:endParaRPr lang="en-US" dirty="0"/>
          </a:p>
        </p:txBody>
      </p:sp>
      <p:pic>
        <p:nvPicPr>
          <p:cNvPr id="8" name="Picture 7" descr="\\CCISERVER\Common\Publishing\Working\In Development\7500 IC3 GS5\KA\KA L03\Excel Screens\xls-03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8603" y="3550163"/>
            <a:ext cx="2426794" cy="1319493"/>
          </a:xfrm>
          <a:prstGeom prst="rect">
            <a:avLst/>
          </a:prstGeom>
          <a:noFill/>
          <a:ln>
            <a:noFill/>
          </a:ln>
        </p:spPr>
      </p:pic>
    </p:spTree>
    <p:extLst>
      <p:ext uri="{BB962C8B-B14F-4D97-AF65-F5344CB8AC3E}">
        <p14:creationId xmlns:p14="http://schemas.microsoft.com/office/powerpoint/2010/main" val="172281476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Thao </a:t>
            </a:r>
            <a:r>
              <a:rPr lang="en-US" dirty="0" err="1"/>
              <a:t>tác</a:t>
            </a:r>
            <a:r>
              <a:rPr lang="en-US" dirty="0"/>
              <a:t> </a:t>
            </a:r>
            <a:r>
              <a:rPr lang="en-US" dirty="0" err="1"/>
              <a:t>nội</a:t>
            </a:r>
            <a:r>
              <a:rPr lang="en-US" dirty="0"/>
              <a:t> dung</a:t>
            </a:r>
          </a:p>
        </p:txBody>
      </p:sp>
      <p:sp>
        <p:nvSpPr>
          <p:cNvPr id="3" name="Content Placeholder 2"/>
          <p:cNvSpPr>
            <a:spLocks noGrp="1"/>
          </p:cNvSpPr>
          <p:nvPr>
            <p:ph idx="1"/>
          </p:nvPr>
        </p:nvSpPr>
        <p:spPr>
          <a:xfrm>
            <a:off x="483477" y="1352551"/>
            <a:ext cx="8367736" cy="3280172"/>
          </a:xfrm>
        </p:spPr>
        <p:txBody>
          <a:bodyPr/>
          <a:lstStyle/>
          <a:p>
            <a:pPr algn="just"/>
            <a:r>
              <a:rPr lang="vi-VN" dirty="0"/>
              <a:t>Điều chỉnh chiều cao hàng</a:t>
            </a:r>
          </a:p>
          <a:p>
            <a:pPr lvl="1" algn="just"/>
            <a:r>
              <a:rPr lang="en-US" dirty="0"/>
              <a:t>T</a:t>
            </a:r>
            <a:r>
              <a:rPr lang="vi-VN" dirty="0"/>
              <a:t>rên t</a:t>
            </a:r>
            <a:r>
              <a:rPr lang="en-US" dirty="0" err="1"/>
              <a:t>hẻ</a:t>
            </a:r>
            <a:r>
              <a:rPr lang="vi-VN" dirty="0"/>
              <a:t> </a:t>
            </a:r>
            <a:r>
              <a:rPr lang="en-US" dirty="0"/>
              <a:t>Home</a:t>
            </a:r>
            <a:r>
              <a:rPr lang="vi-VN" dirty="0"/>
              <a:t>, nhóm</a:t>
            </a:r>
            <a:r>
              <a:rPr lang="en-US" dirty="0"/>
              <a:t> Cells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a:t>
            </a:r>
            <a:r>
              <a:rPr lang="en-US" dirty="0"/>
              <a:t>Format </a:t>
            </a:r>
            <a:r>
              <a:rPr lang="vi-VN" dirty="0">
                <a:sym typeface="Symbol" panose="05050102010706020507" pitchFamily="18" charset="2"/>
              </a:rPr>
              <a:t></a:t>
            </a:r>
            <a:r>
              <a:rPr lang="vi-VN" dirty="0"/>
              <a:t> </a:t>
            </a:r>
            <a:r>
              <a:rPr lang="en-US" dirty="0"/>
              <a:t>C</a:t>
            </a:r>
            <a:r>
              <a:rPr lang="vi-VN" dirty="0"/>
              <a:t>họn </a:t>
            </a:r>
            <a:r>
              <a:rPr lang="en-US" dirty="0"/>
              <a:t>Row Height.</a:t>
            </a:r>
            <a:endParaRPr lang="vi-VN" dirty="0"/>
          </a:p>
          <a:p>
            <a:pPr lvl="1" algn="just"/>
            <a:r>
              <a:rPr lang="en-US" dirty="0"/>
              <a:t>C</a:t>
            </a:r>
            <a:r>
              <a:rPr lang="vi-VN" dirty="0"/>
              <a:t>ó thể trỏ vào cạnh dưới của tiêu đề hàng cần điều chỉnh</a:t>
            </a:r>
            <a:r>
              <a:rPr lang="en-US" dirty="0"/>
              <a:t>,</a:t>
            </a:r>
            <a:r>
              <a:rPr lang="vi-VN" dirty="0"/>
              <a:t> nhấp và kéo đến độ cao cần thiết</a:t>
            </a:r>
            <a:endParaRPr lang="en-US" dirty="0"/>
          </a:p>
          <a:p>
            <a:pPr algn="just"/>
            <a:endParaRPr lang="en-US" dirty="0"/>
          </a:p>
        </p:txBody>
      </p:sp>
      <p:pic>
        <p:nvPicPr>
          <p:cNvPr id="6" name="Picture 5" descr="\\CCISERVER\Common\Publishing\Working\In Development\7500 IC3 GS5\KA\KA L03\Excel Screens\xls-03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4875" y="3410645"/>
            <a:ext cx="2274249" cy="1316736"/>
          </a:xfrm>
          <a:prstGeom prst="rect">
            <a:avLst/>
          </a:prstGeom>
          <a:noFill/>
          <a:ln>
            <a:noFill/>
          </a:ln>
        </p:spPr>
      </p:pic>
    </p:spTree>
    <p:extLst>
      <p:ext uri="{BB962C8B-B14F-4D97-AF65-F5344CB8AC3E}">
        <p14:creationId xmlns:p14="http://schemas.microsoft.com/office/powerpoint/2010/main" val="428565619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ch</a:t>
            </a:r>
            <a:r>
              <a:rPr lang="vi-VN" dirty="0"/>
              <a:t>ư</a:t>
            </a:r>
            <a:r>
              <a:rPr lang="en-US" dirty="0" err="1"/>
              <a:t>ơng</a:t>
            </a:r>
            <a:r>
              <a:rPr lang="en-US" dirty="0"/>
              <a:t> </a:t>
            </a:r>
            <a:r>
              <a:rPr lang="en-US" dirty="0" err="1"/>
              <a:t>trình</a:t>
            </a:r>
            <a:r>
              <a:rPr lang="en-US" dirty="0"/>
              <a:t> </a:t>
            </a:r>
            <a:r>
              <a:rPr lang="en-US" dirty="0" err="1"/>
              <a:t>ứng</a:t>
            </a:r>
            <a:r>
              <a:rPr lang="en-US" dirty="0"/>
              <a:t> </a:t>
            </a:r>
            <a:r>
              <a:rPr lang="en-US" dirty="0" err="1"/>
              <a:t>dụng</a:t>
            </a:r>
            <a:endParaRPr lang="en-US" dirty="0"/>
          </a:p>
        </p:txBody>
      </p:sp>
      <p:sp>
        <p:nvSpPr>
          <p:cNvPr id="3" name="Content Placeholder 2"/>
          <p:cNvSpPr>
            <a:spLocks noGrp="1"/>
          </p:cNvSpPr>
          <p:nvPr>
            <p:ph idx="1"/>
          </p:nvPr>
        </p:nvSpPr>
        <p:spPr>
          <a:xfrm>
            <a:off x="293976" y="1327149"/>
            <a:ext cx="5114260" cy="3305573"/>
          </a:xfrm>
        </p:spPr>
        <p:txBody>
          <a:bodyPr>
            <a:normAutofit/>
          </a:bodyPr>
          <a:lstStyle/>
          <a:p>
            <a:pPr algn="just"/>
            <a:r>
              <a:rPr lang="en-US" dirty="0"/>
              <a:t>Phát </a:t>
            </a:r>
            <a:r>
              <a:rPr lang="en-US" dirty="0" err="1"/>
              <a:t>triển</a:t>
            </a:r>
            <a:r>
              <a:rPr lang="en-US" dirty="0"/>
              <a:t> web (Web Development)</a:t>
            </a:r>
          </a:p>
          <a:p>
            <a:pPr lvl="1" algn="just"/>
            <a:r>
              <a:rPr lang="en-US" dirty="0" err="1"/>
              <a:t>Tạo</a:t>
            </a:r>
            <a:r>
              <a:rPr lang="en-US" dirty="0"/>
              <a:t> web pages </a:t>
            </a:r>
            <a:r>
              <a:rPr lang="en-US" dirty="0" err="1"/>
              <a:t>và</a:t>
            </a:r>
            <a:r>
              <a:rPr lang="en-US" dirty="0"/>
              <a:t> web sites</a:t>
            </a:r>
          </a:p>
          <a:p>
            <a:pPr lvl="1" algn="just"/>
            <a:r>
              <a:rPr lang="en-US" dirty="0" err="1"/>
              <a:t>Giữ</a:t>
            </a:r>
            <a:r>
              <a:rPr lang="en-US" dirty="0"/>
              <a:t> </a:t>
            </a:r>
            <a:r>
              <a:rPr lang="en-US" dirty="0" err="1"/>
              <a:t>cấu</a:t>
            </a:r>
            <a:r>
              <a:rPr lang="en-US" dirty="0"/>
              <a:t> </a:t>
            </a:r>
            <a:r>
              <a:rPr lang="en-US" dirty="0" err="1"/>
              <a:t>trúc</a:t>
            </a:r>
            <a:r>
              <a:rPr lang="en-US" dirty="0"/>
              <a:t> </a:t>
            </a:r>
            <a:r>
              <a:rPr lang="en-US" dirty="0" err="1"/>
              <a:t>trang</a:t>
            </a:r>
            <a:r>
              <a:rPr lang="en-US" dirty="0"/>
              <a:t> web </a:t>
            </a:r>
            <a:r>
              <a:rPr lang="en-US" dirty="0" err="1"/>
              <a:t>hợp</a:t>
            </a:r>
            <a:r>
              <a:rPr lang="en-US" dirty="0"/>
              <a:t> </a:t>
            </a:r>
            <a:r>
              <a:rPr lang="en-US" dirty="0" err="1"/>
              <a:t>lý</a:t>
            </a:r>
            <a:r>
              <a:rPr lang="en-US" dirty="0"/>
              <a:t> </a:t>
            </a:r>
            <a:r>
              <a:rPr lang="en-US" dirty="0" err="1"/>
              <a:t>và</a:t>
            </a:r>
            <a:r>
              <a:rPr lang="en-US" dirty="0"/>
              <a:t> </a:t>
            </a:r>
            <a:r>
              <a:rPr lang="en-US" dirty="0" err="1"/>
              <a:t>có</a:t>
            </a:r>
            <a:r>
              <a:rPr lang="en-US" dirty="0"/>
              <a:t> </a:t>
            </a:r>
            <a:r>
              <a:rPr lang="en-US" dirty="0" err="1"/>
              <a:t>tổ</a:t>
            </a:r>
            <a:r>
              <a:rPr lang="en-US" dirty="0"/>
              <a:t> </a:t>
            </a:r>
            <a:r>
              <a:rPr lang="en-US" dirty="0" err="1"/>
              <a:t>chức</a:t>
            </a:r>
            <a:endParaRPr lang="en-US" dirty="0"/>
          </a:p>
          <a:p>
            <a:pPr lvl="1" algn="just"/>
            <a:r>
              <a:rPr lang="en-US" dirty="0" err="1"/>
              <a:t>Cung</a:t>
            </a:r>
            <a:r>
              <a:rPr lang="en-US" dirty="0"/>
              <a:t> </a:t>
            </a:r>
            <a:r>
              <a:rPr lang="en-US" dirty="0" err="1"/>
              <a:t>cấp</a:t>
            </a:r>
            <a:r>
              <a:rPr lang="en-US" dirty="0"/>
              <a:t> </a:t>
            </a:r>
            <a:r>
              <a:rPr lang="en-US" dirty="0" err="1"/>
              <a:t>giao</a:t>
            </a:r>
            <a:r>
              <a:rPr lang="en-US" dirty="0"/>
              <a:t> </a:t>
            </a:r>
            <a:r>
              <a:rPr lang="en-US" dirty="0" err="1"/>
              <a:t>diện</a:t>
            </a:r>
            <a:r>
              <a:rPr lang="en-US" dirty="0"/>
              <a:t> WYSISYG</a:t>
            </a:r>
          </a:p>
          <a:p>
            <a:pPr lvl="1" algn="just"/>
            <a:r>
              <a:rPr lang="en-US" dirty="0"/>
              <a:t>Bao </a:t>
            </a:r>
            <a:r>
              <a:rPr lang="en-US" dirty="0" err="1"/>
              <a:t>gồm</a:t>
            </a:r>
            <a:r>
              <a:rPr lang="en-US" dirty="0"/>
              <a:t> </a:t>
            </a:r>
            <a:r>
              <a:rPr lang="en-US" dirty="0" err="1"/>
              <a:t>các</a:t>
            </a:r>
            <a:r>
              <a:rPr lang="en-US" dirty="0"/>
              <a:t> </a:t>
            </a:r>
            <a:r>
              <a:rPr lang="en-US" dirty="0" err="1"/>
              <a:t>công</a:t>
            </a:r>
            <a:r>
              <a:rPr lang="en-US" dirty="0"/>
              <a:t> </a:t>
            </a:r>
            <a:r>
              <a:rPr lang="en-US" dirty="0" err="1"/>
              <a:t>cụ</a:t>
            </a:r>
            <a:r>
              <a:rPr lang="en-US" dirty="0"/>
              <a:t> </a:t>
            </a:r>
            <a:r>
              <a:rPr lang="en-US" dirty="0" err="1"/>
              <a:t>hoặc</a:t>
            </a:r>
            <a:r>
              <a:rPr lang="en-US" dirty="0"/>
              <a:t> </a:t>
            </a:r>
            <a:r>
              <a:rPr lang="en-US" dirty="0" err="1"/>
              <a:t>phát</a:t>
            </a:r>
            <a:r>
              <a:rPr lang="en-US" dirty="0"/>
              <a:t> </a:t>
            </a:r>
            <a:r>
              <a:rPr lang="en-US" dirty="0" err="1"/>
              <a:t>triển</a:t>
            </a:r>
            <a:r>
              <a:rPr lang="en-US" dirty="0"/>
              <a:t> </a:t>
            </a:r>
            <a:r>
              <a:rPr lang="en-US" dirty="0" err="1"/>
              <a:t>ứng</a:t>
            </a:r>
            <a:r>
              <a:rPr lang="en-US" dirty="0"/>
              <a:t> </a:t>
            </a:r>
            <a:r>
              <a:rPr lang="en-US" dirty="0" err="1"/>
              <a:t>dụng</a:t>
            </a:r>
            <a:r>
              <a:rPr lang="en-US" dirty="0"/>
              <a:t> di </a:t>
            </a:r>
            <a:r>
              <a:rPr lang="en-US" dirty="0" err="1"/>
              <a:t>động</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5408236" y="1974096"/>
            <a:ext cx="3625857" cy="2011680"/>
          </a:xfrm>
          <a:prstGeom prst="rect">
            <a:avLst/>
          </a:prstGeom>
          <a:ln>
            <a:noFill/>
          </a:ln>
          <a:extLst>
            <a:ext uri="{53640926-AAD7-44D8-BBD7-CCE9431645EC}">
              <a14:shadowObscured xmlns:a14="http://schemas.microsoft.com/office/drawing/2010/main"/>
            </a:ext>
          </a:extLst>
        </p:spPr>
      </p:pic>
      <p:sp>
        <p:nvSpPr>
          <p:cNvPr id="7" name="V">
            <a:extLst>
              <a:ext uri="{FF2B5EF4-FFF2-40B4-BE49-F238E27FC236}">
                <a16:creationId xmlns:a16="http://schemas.microsoft.com/office/drawing/2014/main" id="{67CB1F12-F01D-4D4F-81CA-2ABCEE654231}"/>
              </a:ext>
            </a:extLst>
          </p:cNvPr>
          <p:cNvSpPr txBox="1"/>
          <p:nvPr/>
        </p:nvSpPr>
        <p:spPr>
          <a:xfrm>
            <a:off x="8582522" y="4822039"/>
            <a:ext cx="182880" cy="247760"/>
          </a:xfrm>
          <a:prstGeom prst="rect">
            <a:avLst/>
          </a:prstGeom>
          <a:noFill/>
        </p:spPr>
        <p:txBody>
          <a:bodyPr wrap="square" rtlCol="0">
            <a:spAutoFit/>
          </a:bodyPr>
          <a:lstStyle/>
          <a:p>
            <a:pPr algn="ctr"/>
            <a:r>
              <a:rPr lang="en-US" sz="1010" dirty="0">
                <a:latin typeface="Times New Roman" panose="02020603050405020304" pitchFamily="18" charset="0"/>
                <a:cs typeface="Times New Roman" panose="02020603050405020304" pitchFamily="18" charset="0"/>
              </a:rPr>
              <a:t>V</a:t>
            </a:r>
          </a:p>
        </p:txBody>
      </p:sp>
      <p:sp>
        <p:nvSpPr>
          <p:cNvPr id="8" name="E">
            <a:extLst>
              <a:ext uri="{FF2B5EF4-FFF2-40B4-BE49-F238E27FC236}">
                <a16:creationId xmlns:a16="http://schemas.microsoft.com/office/drawing/2014/main" id="{FA044288-FA97-42CE-B961-97E85333CBFF}"/>
              </a:ext>
            </a:extLst>
          </p:cNvPr>
          <p:cNvSpPr txBox="1"/>
          <p:nvPr/>
        </p:nvSpPr>
        <p:spPr>
          <a:xfrm>
            <a:off x="8851213" y="4822039"/>
            <a:ext cx="182880" cy="247760"/>
          </a:xfrm>
          <a:prstGeom prst="rect">
            <a:avLst/>
          </a:prstGeom>
          <a:noFill/>
        </p:spPr>
        <p:txBody>
          <a:bodyPr wrap="square" rtlCol="0">
            <a:spAutoFit/>
          </a:bodyPr>
          <a:lstStyle/>
          <a:p>
            <a:pPr algn="ctr"/>
            <a:r>
              <a:rPr lang="en-US" sz="1010" dirty="0">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853449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Thao </a:t>
            </a:r>
            <a:r>
              <a:rPr lang="en-US" dirty="0" err="1"/>
              <a:t>tác</a:t>
            </a:r>
            <a:r>
              <a:rPr lang="en-US" dirty="0"/>
              <a:t> hang, </a:t>
            </a:r>
            <a:r>
              <a:rPr lang="en-US" dirty="0" err="1"/>
              <a:t>cột</a:t>
            </a:r>
            <a:r>
              <a:rPr lang="en-US" dirty="0"/>
              <a:t> </a:t>
            </a:r>
            <a:r>
              <a:rPr lang="en-US" dirty="0" err="1"/>
              <a:t>và</a:t>
            </a:r>
            <a:r>
              <a:rPr lang="en-US" dirty="0"/>
              <a:t> ô</a:t>
            </a:r>
          </a:p>
        </p:txBody>
      </p:sp>
      <p:sp>
        <p:nvSpPr>
          <p:cNvPr id="3" name="Content Placeholder 2"/>
          <p:cNvSpPr>
            <a:spLocks noGrp="1"/>
          </p:cNvSpPr>
          <p:nvPr>
            <p:ph idx="1"/>
          </p:nvPr>
        </p:nvSpPr>
        <p:spPr>
          <a:xfrm>
            <a:off x="628650" y="1352550"/>
            <a:ext cx="6255626" cy="3517105"/>
          </a:xfrm>
        </p:spPr>
        <p:txBody>
          <a:bodyPr>
            <a:normAutofit/>
          </a:bodyPr>
          <a:lstStyle/>
          <a:p>
            <a:pPr algn="just"/>
            <a:r>
              <a:rPr lang="vi-VN" dirty="0"/>
              <a:t>Chèn hàng, cột hoặc ô</a:t>
            </a:r>
          </a:p>
          <a:p>
            <a:pPr lvl="1" algn="just"/>
            <a:r>
              <a:rPr lang="en-US" dirty="0"/>
              <a:t>T</a:t>
            </a:r>
            <a:r>
              <a:rPr lang="vi-VN" dirty="0"/>
              <a:t>rên t</a:t>
            </a:r>
            <a:r>
              <a:rPr lang="en-US" dirty="0" err="1"/>
              <a:t>hẻ</a:t>
            </a:r>
            <a:r>
              <a:rPr lang="vi-VN" dirty="0"/>
              <a:t> </a:t>
            </a:r>
            <a:r>
              <a:rPr lang="en-US" dirty="0"/>
              <a:t>Home</a:t>
            </a:r>
            <a:r>
              <a:rPr lang="vi-VN" dirty="0"/>
              <a:t>, nhóm </a:t>
            </a:r>
            <a:r>
              <a:rPr lang="en-US" dirty="0"/>
              <a:t>Cells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sym typeface="Wingdings 3" panose="05040102010807070707" pitchFamily="18" charset="2"/>
              </a:rPr>
              <a:t> </a:t>
            </a:r>
            <a:r>
              <a:rPr lang="en-US" dirty="0" err="1">
                <a:sym typeface="Wingdings 3" panose="05040102010807070707" pitchFamily="18" charset="2"/>
              </a:rPr>
              <a:t>dưới</a:t>
            </a:r>
            <a:r>
              <a:rPr lang="en-US" dirty="0">
                <a:sym typeface="Wingdings 3" panose="05040102010807070707" pitchFamily="18" charset="2"/>
              </a:rPr>
              <a:t> </a:t>
            </a:r>
            <a:r>
              <a:rPr lang="en-US" dirty="0"/>
              <a:t>Insert</a:t>
            </a:r>
            <a:r>
              <a:rPr lang="vi-VN" dirty="0"/>
              <a:t> </a:t>
            </a:r>
            <a:r>
              <a:rPr lang="vi-VN" dirty="0">
                <a:sym typeface="Symbol" panose="05050102010706020507" pitchFamily="18" charset="2"/>
              </a:rPr>
              <a:t></a:t>
            </a:r>
            <a:r>
              <a:rPr lang="en-US" dirty="0">
                <a:sym typeface="Symbol" panose="05050102010706020507" pitchFamily="18" charset="2"/>
              </a:rPr>
              <a:t> </a:t>
            </a:r>
            <a:r>
              <a:rPr lang="vi-VN" dirty="0"/>
              <a:t>chọn mục cần chèn</a:t>
            </a:r>
          </a:p>
          <a:p>
            <a:pPr lvl="1" algn="just"/>
            <a:r>
              <a:rPr lang="en-US" dirty="0"/>
              <a:t>C</a:t>
            </a:r>
            <a:r>
              <a:rPr lang="vi-VN" dirty="0"/>
              <a:t>ó thể nhấp vào tiêu đề h</a:t>
            </a:r>
            <a:r>
              <a:rPr lang="en-US" dirty="0"/>
              <a:t>à</a:t>
            </a:r>
            <a:r>
              <a:rPr lang="vi-VN" dirty="0"/>
              <a:t>ng</a:t>
            </a:r>
            <a:r>
              <a:rPr lang="en-US" dirty="0"/>
              <a:t> </a:t>
            </a:r>
            <a:r>
              <a:rPr lang="en-US" dirty="0" err="1"/>
              <a:t>hoặc</a:t>
            </a:r>
            <a:r>
              <a:rPr lang="en-US" dirty="0"/>
              <a:t> </a:t>
            </a:r>
            <a:r>
              <a:rPr lang="vi-VN" dirty="0"/>
              <a:t>tiêu đề cột</a:t>
            </a:r>
            <a:br>
              <a:rPr lang="en-US" dirty="0"/>
            </a:br>
            <a:r>
              <a:rPr lang="vi-VN" dirty="0"/>
              <a:t>nơi muốn chèn hàng hoặc cột mới</a:t>
            </a:r>
            <a:r>
              <a:rPr lang="en-US" dirty="0"/>
              <a:t> </a:t>
            </a:r>
            <a:r>
              <a:rPr lang="vi-VN" dirty="0">
                <a:sym typeface="Symbol" panose="05050102010706020507" pitchFamily="18" charset="2"/>
              </a:rPr>
              <a:t></a:t>
            </a:r>
            <a:r>
              <a:rPr lang="vi-VN" dirty="0"/>
              <a:t> </a:t>
            </a:r>
            <a:br>
              <a:rPr lang="en-US" dirty="0"/>
            </a:br>
            <a:r>
              <a:rPr lang="vi-VN" dirty="0"/>
              <a:t>nhấn C</a:t>
            </a:r>
            <a:r>
              <a:rPr lang="en-US" dirty="0" err="1"/>
              <a:t>trl</a:t>
            </a:r>
            <a:r>
              <a:rPr lang="vi-VN" dirty="0"/>
              <a:t> ++ trên </a:t>
            </a:r>
            <a:r>
              <a:rPr lang="en-US" dirty="0"/>
              <a:t>b</a:t>
            </a:r>
            <a:r>
              <a:rPr lang="vi-VN" dirty="0"/>
              <a:t>àn phím số</a:t>
            </a:r>
          </a:p>
          <a:p>
            <a:pPr lvl="1" algn="just"/>
            <a:r>
              <a:rPr lang="vi-VN" dirty="0"/>
              <a:t>Hãy cẩn thận khi sử dụng các lệnh này vì chúng ảnh hưởng đến toàn bộ </a:t>
            </a:r>
            <a:r>
              <a:rPr lang="en-US" dirty="0" err="1"/>
              <a:t>bảng</a:t>
            </a:r>
            <a:r>
              <a:rPr lang="vi-VN" dirty="0"/>
              <a:t> tính, kể cả các khu vực không </a:t>
            </a:r>
            <a:r>
              <a:rPr lang="en-US" dirty="0" err="1"/>
              <a:t>hiện</a:t>
            </a:r>
            <a:r>
              <a:rPr lang="vi-VN" dirty="0"/>
              <a:t> trên màn hình</a:t>
            </a:r>
            <a:endParaRPr lang="en-US" dirty="0"/>
          </a:p>
        </p:txBody>
      </p:sp>
      <p:pic>
        <p:nvPicPr>
          <p:cNvPr id="6" name="Picture 5" descr="\\CCISERVER\Common\Publishing\Working\In Development\7500 IC3 GS5\KA\KA L03\Excel Screens\xls-03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94859" y="2150982"/>
            <a:ext cx="1883234" cy="1920240"/>
          </a:xfrm>
          <a:prstGeom prst="rect">
            <a:avLst/>
          </a:prstGeom>
          <a:noFill/>
          <a:ln>
            <a:noFill/>
          </a:ln>
        </p:spPr>
      </p:pic>
    </p:spTree>
    <p:extLst>
      <p:ext uri="{BB962C8B-B14F-4D97-AF65-F5344CB8AC3E}">
        <p14:creationId xmlns:p14="http://schemas.microsoft.com/office/powerpoint/2010/main" val="2476618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Thao </a:t>
            </a:r>
            <a:r>
              <a:rPr lang="en-US" dirty="0" err="1"/>
              <a:t>tác</a:t>
            </a:r>
            <a:r>
              <a:rPr lang="en-US" dirty="0"/>
              <a:t> hang, </a:t>
            </a:r>
            <a:r>
              <a:rPr lang="en-US" dirty="0" err="1"/>
              <a:t>cột</a:t>
            </a:r>
            <a:r>
              <a:rPr lang="en-US" dirty="0"/>
              <a:t> </a:t>
            </a:r>
            <a:r>
              <a:rPr lang="en-US" dirty="0" err="1"/>
              <a:t>và</a:t>
            </a:r>
            <a:r>
              <a:rPr lang="en-US" dirty="0"/>
              <a:t> ô</a:t>
            </a:r>
          </a:p>
        </p:txBody>
      </p:sp>
      <p:sp>
        <p:nvSpPr>
          <p:cNvPr id="3" name="Content Placeholder 2"/>
          <p:cNvSpPr>
            <a:spLocks noGrp="1"/>
          </p:cNvSpPr>
          <p:nvPr>
            <p:ph idx="1"/>
          </p:nvPr>
        </p:nvSpPr>
        <p:spPr>
          <a:xfrm>
            <a:off x="628650" y="1142344"/>
            <a:ext cx="6239586" cy="3280172"/>
          </a:xfrm>
        </p:spPr>
        <p:txBody>
          <a:bodyPr>
            <a:normAutofit/>
          </a:bodyPr>
          <a:lstStyle/>
          <a:p>
            <a:pPr algn="just"/>
            <a:r>
              <a:rPr lang="vi-VN" dirty="0"/>
              <a:t>Xóa hàng, cột hoặc ô</a:t>
            </a:r>
          </a:p>
          <a:p>
            <a:pPr lvl="1" algn="just"/>
            <a:r>
              <a:rPr lang="en-US" dirty="0"/>
              <a:t>T</a:t>
            </a:r>
            <a:r>
              <a:rPr lang="vi-VN" dirty="0"/>
              <a:t>rên t</a:t>
            </a:r>
            <a:r>
              <a:rPr lang="en-US" dirty="0" err="1"/>
              <a:t>hẻ</a:t>
            </a:r>
            <a:r>
              <a:rPr lang="vi-VN" dirty="0"/>
              <a:t> </a:t>
            </a:r>
            <a:r>
              <a:rPr lang="en-US" dirty="0"/>
              <a:t>Home</a:t>
            </a:r>
            <a:r>
              <a:rPr lang="vi-VN" dirty="0"/>
              <a:t>, nhóm </a:t>
            </a:r>
            <a:r>
              <a:rPr lang="en-US" dirty="0"/>
              <a:t>Cells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sym typeface="Wingdings 3" panose="05040102010807070707" pitchFamily="18" charset="2"/>
              </a:rPr>
              <a:t> </a:t>
            </a:r>
            <a:r>
              <a:rPr lang="en-US" dirty="0" err="1">
                <a:sym typeface="Wingdings 3" panose="05040102010807070707" pitchFamily="18" charset="2"/>
              </a:rPr>
              <a:t>dưới</a:t>
            </a:r>
            <a:r>
              <a:rPr lang="en-US" dirty="0">
                <a:sym typeface="Wingdings 3" panose="05040102010807070707" pitchFamily="18" charset="2"/>
              </a:rPr>
              <a:t> </a:t>
            </a:r>
            <a:r>
              <a:rPr lang="en-US" dirty="0"/>
              <a:t>Delete</a:t>
            </a:r>
            <a:r>
              <a:rPr lang="vi-VN" dirty="0"/>
              <a:t> để chọn mục cần xóa</a:t>
            </a:r>
            <a:r>
              <a:rPr lang="en-US" dirty="0"/>
              <a:t>,</a:t>
            </a:r>
            <a:r>
              <a:rPr lang="vi-VN" dirty="0"/>
              <a:t> hoặc</a:t>
            </a:r>
          </a:p>
          <a:p>
            <a:pPr lvl="1" algn="just"/>
            <a:r>
              <a:rPr lang="en-US" dirty="0"/>
              <a:t>N</a:t>
            </a:r>
            <a:r>
              <a:rPr lang="vi-VN" dirty="0"/>
              <a:t>hấp vào tiêu đề h</a:t>
            </a:r>
            <a:r>
              <a:rPr lang="en-US" dirty="0"/>
              <a:t>à</a:t>
            </a:r>
            <a:r>
              <a:rPr lang="vi-VN" dirty="0"/>
              <a:t>ng</a:t>
            </a:r>
            <a:r>
              <a:rPr lang="en-US" dirty="0"/>
              <a:t>/</a:t>
            </a:r>
            <a:r>
              <a:rPr lang="vi-VN" dirty="0"/>
              <a:t>cột muốn xóa</a:t>
            </a:r>
            <a:r>
              <a:rPr lang="en-US" dirty="0"/>
              <a:t> </a:t>
            </a:r>
            <a:r>
              <a:rPr lang="en-US" dirty="0">
                <a:sym typeface="Symbol" panose="05050102010706020507" pitchFamily="18" charset="2"/>
              </a:rPr>
              <a:t> </a:t>
            </a:r>
            <a:r>
              <a:rPr lang="vi-VN" dirty="0"/>
              <a:t>nhấn C</a:t>
            </a:r>
            <a:r>
              <a:rPr lang="en-US" dirty="0" err="1"/>
              <a:t>trl</a:t>
            </a:r>
            <a:r>
              <a:rPr lang="vi-VN" dirty="0"/>
              <a:t> + - trên </a:t>
            </a:r>
            <a:r>
              <a:rPr lang="en-US" dirty="0"/>
              <a:t>b</a:t>
            </a:r>
            <a:r>
              <a:rPr lang="vi-VN" dirty="0"/>
              <a:t>àn phím số</a:t>
            </a:r>
            <a:r>
              <a:rPr lang="en-US" dirty="0"/>
              <a:t>.</a:t>
            </a:r>
            <a:endParaRPr lang="vi-VN" dirty="0"/>
          </a:p>
          <a:p>
            <a:pPr lvl="1" algn="just"/>
            <a:r>
              <a:rPr lang="vi-VN" dirty="0"/>
              <a:t>Hãy cẩn thận khi xóa toàn bộ hàng</a:t>
            </a:r>
            <a:r>
              <a:rPr lang="en-US" dirty="0"/>
              <a:t>/</a:t>
            </a:r>
            <a:r>
              <a:rPr lang="vi-VN" dirty="0"/>
              <a:t>cột để đảm bảo không vô tình xóa dữ liệu có giá trị hiện không được hiển thị trên màn hình</a:t>
            </a:r>
            <a:endParaRPr lang="en-US" dirty="0"/>
          </a:p>
        </p:txBody>
      </p:sp>
      <p:pic>
        <p:nvPicPr>
          <p:cNvPr id="6" name="Picture 5" descr="\\CCISERVER\Common\Publishing\Working\In Development\7500 IC3 GS5\KA\KA L03\Excel Screens\xls-03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6847" y="1875522"/>
            <a:ext cx="1970823" cy="1960753"/>
          </a:xfrm>
          <a:prstGeom prst="rect">
            <a:avLst/>
          </a:prstGeom>
          <a:noFill/>
          <a:ln>
            <a:noFill/>
          </a:ln>
        </p:spPr>
      </p:pic>
    </p:spTree>
    <p:extLst>
      <p:ext uri="{BB962C8B-B14F-4D97-AF65-F5344CB8AC3E}">
        <p14:creationId xmlns:p14="http://schemas.microsoft.com/office/powerpoint/2010/main" val="23114435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Tạo</a:t>
            </a:r>
            <a:r>
              <a:rPr lang="en-US" dirty="0"/>
              <a:t> </a:t>
            </a:r>
            <a:r>
              <a:rPr lang="en-US" dirty="0" err="1"/>
              <a:t>công</a:t>
            </a:r>
            <a:r>
              <a:rPr lang="en-US" dirty="0"/>
              <a:t> </a:t>
            </a:r>
            <a:r>
              <a:rPr lang="en-US" dirty="0" err="1"/>
              <a:t>thức</a:t>
            </a:r>
            <a:r>
              <a:rPr lang="en-US" dirty="0"/>
              <a:t> đ</a:t>
            </a:r>
            <a:r>
              <a:rPr lang="vi-VN" dirty="0"/>
              <a:t>ơ</a:t>
            </a:r>
            <a:r>
              <a:rPr lang="en-US" dirty="0"/>
              <a:t>n </a:t>
            </a:r>
            <a:r>
              <a:rPr lang="en-US" dirty="0" err="1"/>
              <a:t>giản</a:t>
            </a:r>
            <a:endParaRPr lang="en-US" dirty="0"/>
          </a:p>
        </p:txBody>
      </p:sp>
      <p:sp>
        <p:nvSpPr>
          <p:cNvPr id="3" name="Content Placeholder 2"/>
          <p:cNvSpPr>
            <a:spLocks noGrp="1"/>
          </p:cNvSpPr>
          <p:nvPr>
            <p:ph idx="1"/>
          </p:nvPr>
        </p:nvSpPr>
        <p:spPr>
          <a:xfrm>
            <a:off x="210207" y="1352551"/>
            <a:ext cx="8641006" cy="3280172"/>
          </a:xfrm>
        </p:spPr>
        <p:txBody>
          <a:bodyPr>
            <a:noAutofit/>
          </a:bodyPr>
          <a:lstStyle/>
          <a:p>
            <a:pPr algn="just">
              <a:lnSpc>
                <a:spcPct val="100000"/>
              </a:lnSpc>
            </a:pPr>
            <a:r>
              <a:rPr lang="vi-VN" dirty="0"/>
              <a:t>Nhập </a:t>
            </a:r>
            <a:r>
              <a:rPr lang="en-US" dirty="0" err="1"/>
              <a:t>dấu</a:t>
            </a:r>
            <a:r>
              <a:rPr lang="en-US" dirty="0"/>
              <a:t> =</a:t>
            </a:r>
            <a:r>
              <a:rPr lang="vi-VN" dirty="0"/>
              <a:t> trong bất kỳ ô nào để bắt đầu công thức</a:t>
            </a:r>
          </a:p>
          <a:p>
            <a:pPr algn="just">
              <a:lnSpc>
                <a:spcPct val="100000"/>
              </a:lnSpc>
            </a:pPr>
            <a:r>
              <a:rPr lang="vi-VN" dirty="0"/>
              <a:t>Sau dấu =, có thể nhập số, </a:t>
            </a:r>
            <a:r>
              <a:rPr lang="en-US" dirty="0" err="1"/>
              <a:t>các</a:t>
            </a:r>
            <a:r>
              <a:rPr lang="en-US" dirty="0"/>
              <a:t> </a:t>
            </a:r>
            <a:r>
              <a:rPr lang="vi-VN" dirty="0"/>
              <a:t>toán hạng hoặc địa chỉ ô</a:t>
            </a:r>
          </a:p>
          <a:p>
            <a:pPr lvl="1" algn="just">
              <a:lnSpc>
                <a:spcPct val="100000"/>
              </a:lnSpc>
            </a:pPr>
            <a:r>
              <a:rPr lang="en-US" dirty="0"/>
              <a:t>C</a:t>
            </a:r>
            <a:r>
              <a:rPr lang="vi-VN" dirty="0"/>
              <a:t>ó thể nhập địa chỉ ô vào công thức bằng cách nhập trực tiếp hoặc nhấp vào các ô được bao gồm</a:t>
            </a:r>
          </a:p>
          <a:p>
            <a:pPr algn="just">
              <a:lnSpc>
                <a:spcPct val="100000"/>
              </a:lnSpc>
            </a:pPr>
            <a:r>
              <a:rPr lang="vi-VN" dirty="0"/>
              <a:t>Ô </a:t>
            </a:r>
            <a:r>
              <a:rPr lang="en-US" dirty="0" err="1"/>
              <a:t>được</a:t>
            </a:r>
            <a:r>
              <a:rPr lang="en-US" dirty="0"/>
              <a:t> </a:t>
            </a:r>
            <a:r>
              <a:rPr lang="vi-VN" dirty="0"/>
              <a:t>nhập công thức sẽ hiển thị kết quả của công thức</a:t>
            </a:r>
            <a:r>
              <a:rPr lang="en-US" dirty="0"/>
              <a:t>,</a:t>
            </a:r>
            <a:r>
              <a:rPr lang="vi-VN" dirty="0"/>
              <a:t> công thức sẽ </a:t>
            </a:r>
            <a:r>
              <a:rPr lang="en-US" dirty="0" err="1"/>
              <a:t>được</a:t>
            </a:r>
            <a:r>
              <a:rPr lang="en-US" dirty="0"/>
              <a:t> </a:t>
            </a:r>
            <a:r>
              <a:rPr lang="vi-VN" dirty="0"/>
              <a:t>hiển thị trong thanh </a:t>
            </a:r>
            <a:r>
              <a:rPr lang="en-US" dirty="0"/>
              <a:t>c</a:t>
            </a:r>
            <a:r>
              <a:rPr lang="vi-VN" dirty="0"/>
              <a:t>ông thức</a:t>
            </a:r>
            <a:endParaRPr lang="en-US" dirty="0"/>
          </a:p>
        </p:txBody>
      </p:sp>
    </p:spTree>
    <p:extLst>
      <p:ext uri="{BB962C8B-B14F-4D97-AF65-F5344CB8AC3E}">
        <p14:creationId xmlns:p14="http://schemas.microsoft.com/office/powerpoint/2010/main" val="20999155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Tạo</a:t>
            </a:r>
            <a:r>
              <a:rPr lang="en-US" dirty="0"/>
              <a:t> </a:t>
            </a:r>
            <a:r>
              <a:rPr lang="en-US" dirty="0" err="1"/>
              <a:t>công</a:t>
            </a:r>
            <a:r>
              <a:rPr lang="en-US" dirty="0"/>
              <a:t> </a:t>
            </a:r>
            <a:r>
              <a:rPr lang="en-US" dirty="0" err="1"/>
              <a:t>thức</a:t>
            </a:r>
            <a:r>
              <a:rPr lang="en-US" dirty="0"/>
              <a:t> đ</a:t>
            </a:r>
            <a:r>
              <a:rPr lang="vi-VN" dirty="0"/>
              <a:t>ơ</a:t>
            </a:r>
            <a:r>
              <a:rPr lang="en-US" dirty="0"/>
              <a:t>n </a:t>
            </a:r>
            <a:r>
              <a:rPr lang="en-US" dirty="0" err="1"/>
              <a:t>giản</a:t>
            </a:r>
            <a:endParaRPr lang="en-US" dirty="0"/>
          </a:p>
        </p:txBody>
      </p:sp>
      <p:sp>
        <p:nvSpPr>
          <p:cNvPr id="3" name="Content Placeholder 2"/>
          <p:cNvSpPr>
            <a:spLocks noGrp="1"/>
          </p:cNvSpPr>
          <p:nvPr>
            <p:ph idx="1"/>
          </p:nvPr>
        </p:nvSpPr>
        <p:spPr>
          <a:xfrm>
            <a:off x="357353" y="1152854"/>
            <a:ext cx="8481848" cy="3716802"/>
          </a:xfrm>
        </p:spPr>
        <p:txBody>
          <a:bodyPr>
            <a:normAutofit/>
          </a:bodyPr>
          <a:lstStyle/>
          <a:p>
            <a:pPr>
              <a:lnSpc>
                <a:spcPct val="120000"/>
              </a:lnSpc>
            </a:pPr>
            <a:r>
              <a:rPr lang="vi-VN" dirty="0"/>
              <a:t>Sử dụng các hàm tích hợp phổ biến</a:t>
            </a:r>
          </a:p>
          <a:p>
            <a:pPr lvl="1">
              <a:lnSpc>
                <a:spcPct val="120000"/>
              </a:lnSpc>
            </a:pPr>
            <a:r>
              <a:rPr lang="vi-VN" dirty="0"/>
              <a:t>S</a:t>
            </a:r>
            <a:r>
              <a:rPr lang="en-US" dirty="0"/>
              <a:t>UM:</a:t>
            </a:r>
            <a:r>
              <a:rPr lang="vi-VN" dirty="0"/>
              <a:t> Tính tổng các giá trị trong phạm vi ô được chỉ định</a:t>
            </a:r>
          </a:p>
          <a:p>
            <a:pPr lvl="1">
              <a:lnSpc>
                <a:spcPct val="120000"/>
              </a:lnSpc>
            </a:pPr>
            <a:r>
              <a:rPr lang="vi-VN" dirty="0"/>
              <a:t>AVERAG</a:t>
            </a:r>
            <a:r>
              <a:rPr lang="en-US" dirty="0"/>
              <a:t>E:</a:t>
            </a:r>
            <a:r>
              <a:rPr lang="vi-VN" dirty="0"/>
              <a:t> Tính trung bình giá trị trong các ô được chỉ định</a:t>
            </a:r>
          </a:p>
          <a:p>
            <a:pPr lvl="1">
              <a:lnSpc>
                <a:spcPct val="120000"/>
              </a:lnSpc>
            </a:pPr>
            <a:r>
              <a:rPr lang="vi-VN" dirty="0"/>
              <a:t>MIN</a:t>
            </a:r>
            <a:r>
              <a:rPr lang="en-US" dirty="0"/>
              <a:t>:</a:t>
            </a:r>
            <a:r>
              <a:rPr lang="vi-VN" dirty="0"/>
              <a:t> Hiển thị giá trị tối thiểu trong phạm vi ô được chỉ định</a:t>
            </a:r>
          </a:p>
          <a:p>
            <a:pPr lvl="1">
              <a:lnSpc>
                <a:spcPct val="120000"/>
              </a:lnSpc>
            </a:pPr>
            <a:r>
              <a:rPr lang="vi-VN" dirty="0"/>
              <a:t>MAX</a:t>
            </a:r>
            <a:r>
              <a:rPr lang="en-US" dirty="0"/>
              <a:t>:</a:t>
            </a:r>
            <a:r>
              <a:rPr lang="vi-VN" dirty="0"/>
              <a:t> Hiển thị giá trị tối đa trong phạm vi ô được chỉ định</a:t>
            </a:r>
          </a:p>
          <a:p>
            <a:pPr lvl="1">
              <a:lnSpc>
                <a:spcPct val="120000"/>
              </a:lnSpc>
            </a:pPr>
            <a:r>
              <a:rPr lang="vi-VN" dirty="0"/>
              <a:t>COUNT</a:t>
            </a:r>
            <a:r>
              <a:rPr lang="en-US" dirty="0"/>
              <a:t>:</a:t>
            </a:r>
            <a:r>
              <a:rPr lang="vi-VN" dirty="0"/>
              <a:t> Đếm số lượng giá trị trong phạm vi được chỉ định</a:t>
            </a:r>
            <a:endParaRPr lang="en-US" dirty="0"/>
          </a:p>
        </p:txBody>
      </p:sp>
    </p:spTree>
    <p:extLst>
      <p:ext uri="{BB962C8B-B14F-4D97-AF65-F5344CB8AC3E}">
        <p14:creationId xmlns:p14="http://schemas.microsoft.com/office/powerpoint/2010/main" val="14849687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Tạo</a:t>
            </a:r>
            <a:r>
              <a:rPr lang="en-US" dirty="0"/>
              <a:t> </a:t>
            </a:r>
            <a:r>
              <a:rPr lang="en-US" dirty="0" err="1"/>
              <a:t>công</a:t>
            </a:r>
            <a:r>
              <a:rPr lang="en-US" dirty="0"/>
              <a:t> </a:t>
            </a:r>
            <a:r>
              <a:rPr lang="en-US" dirty="0" err="1"/>
              <a:t>thức</a:t>
            </a:r>
            <a:r>
              <a:rPr lang="en-US" dirty="0"/>
              <a:t> đ</a:t>
            </a:r>
            <a:r>
              <a:rPr lang="vi-VN" dirty="0"/>
              <a:t>ơ</a:t>
            </a:r>
            <a:r>
              <a:rPr lang="en-US" dirty="0"/>
              <a:t>n </a:t>
            </a:r>
            <a:r>
              <a:rPr lang="en-US" dirty="0" err="1"/>
              <a:t>giản</a:t>
            </a:r>
            <a:endParaRPr lang="en-US" dirty="0"/>
          </a:p>
        </p:txBody>
      </p:sp>
      <p:sp>
        <p:nvSpPr>
          <p:cNvPr id="3" name="Content Placeholder 2"/>
          <p:cNvSpPr>
            <a:spLocks noGrp="1"/>
          </p:cNvSpPr>
          <p:nvPr>
            <p:ph idx="1"/>
          </p:nvPr>
        </p:nvSpPr>
        <p:spPr>
          <a:xfrm>
            <a:off x="628650" y="1352551"/>
            <a:ext cx="7886700" cy="3280172"/>
          </a:xfrm>
        </p:spPr>
        <p:txBody>
          <a:bodyPr>
            <a:normAutofit/>
          </a:bodyPr>
          <a:lstStyle/>
          <a:p>
            <a:r>
              <a:rPr lang="vi-VN" dirty="0"/>
              <a:t>Sử dụng địa chỉ tuyệt đối và tương đối</a:t>
            </a:r>
          </a:p>
          <a:p>
            <a:pPr lvl="1"/>
            <a:r>
              <a:rPr lang="vi-VN" dirty="0"/>
              <a:t>Một địa chỉ ô tương đối thay đổi để đáp ứng với vị trí hiện tại của nó trong một bảng tính</a:t>
            </a:r>
          </a:p>
          <a:p>
            <a:pPr lvl="2"/>
            <a:r>
              <a:rPr lang="vi-VN" dirty="0"/>
              <a:t>Nếu sao chép công thức có địa chỉ ô tương đối và dán nó vào ô khác, Excel sẽ tự động điều chỉnh các tham chiếu ô trong ô đã dán để phản ánh vị trí mới</a:t>
            </a:r>
          </a:p>
        </p:txBody>
      </p:sp>
    </p:spTree>
    <p:extLst>
      <p:ext uri="{BB962C8B-B14F-4D97-AF65-F5344CB8AC3E}">
        <p14:creationId xmlns:p14="http://schemas.microsoft.com/office/powerpoint/2010/main" val="4146452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Tạo</a:t>
            </a:r>
            <a:r>
              <a:rPr lang="en-US" dirty="0"/>
              <a:t> </a:t>
            </a:r>
            <a:r>
              <a:rPr lang="en-US" dirty="0" err="1"/>
              <a:t>công</a:t>
            </a:r>
            <a:r>
              <a:rPr lang="en-US" dirty="0"/>
              <a:t> </a:t>
            </a:r>
            <a:r>
              <a:rPr lang="en-US" dirty="0" err="1"/>
              <a:t>thức</a:t>
            </a:r>
            <a:r>
              <a:rPr lang="en-US" dirty="0"/>
              <a:t> đ</a:t>
            </a:r>
            <a:r>
              <a:rPr lang="vi-VN" dirty="0"/>
              <a:t>ơ</a:t>
            </a:r>
            <a:r>
              <a:rPr lang="en-US" dirty="0"/>
              <a:t>n </a:t>
            </a:r>
            <a:r>
              <a:rPr lang="en-US" dirty="0" err="1"/>
              <a:t>giản</a:t>
            </a:r>
            <a:endParaRPr lang="en-US" dirty="0"/>
          </a:p>
        </p:txBody>
      </p:sp>
      <p:sp>
        <p:nvSpPr>
          <p:cNvPr id="3" name="Content Placeholder 2"/>
          <p:cNvSpPr>
            <a:spLocks noGrp="1"/>
          </p:cNvSpPr>
          <p:nvPr>
            <p:ph idx="1"/>
          </p:nvPr>
        </p:nvSpPr>
        <p:spPr>
          <a:xfrm>
            <a:off x="628650" y="1352551"/>
            <a:ext cx="7886700" cy="3280172"/>
          </a:xfrm>
        </p:spPr>
        <p:txBody>
          <a:bodyPr>
            <a:normAutofit/>
          </a:bodyPr>
          <a:lstStyle/>
          <a:p>
            <a:pPr lvl="1" algn="just"/>
            <a:r>
              <a:rPr lang="vi-VN" dirty="0"/>
              <a:t>Một địa chỉ ô tuyệt đối đề cập đến một vị trí chính xác hoặc cố định trên bảng tính</a:t>
            </a:r>
            <a:endParaRPr lang="vi-VN" sz="1800" dirty="0"/>
          </a:p>
          <a:p>
            <a:pPr lvl="1" algn="just"/>
            <a:r>
              <a:rPr lang="vi-VN" dirty="0"/>
              <a:t>Để thay đổi địa chỉ ô tương đối thành địa chỉ ô tuyệt đối trong công thức hoặc hàm:</a:t>
            </a:r>
          </a:p>
          <a:p>
            <a:pPr lvl="2" algn="just"/>
            <a:r>
              <a:rPr lang="vi-VN" dirty="0"/>
              <a:t>Nhập ký hiệu </a:t>
            </a:r>
            <a:r>
              <a:rPr lang="en-US" dirty="0"/>
              <a:t>$ </a:t>
            </a:r>
            <a:r>
              <a:rPr lang="vi-VN" dirty="0"/>
              <a:t>trước số hàng</a:t>
            </a:r>
            <a:r>
              <a:rPr lang="en-US" dirty="0"/>
              <a:t>/</a:t>
            </a:r>
            <a:r>
              <a:rPr lang="vi-VN" dirty="0"/>
              <a:t>chữ cái cột</a:t>
            </a:r>
            <a:r>
              <a:rPr lang="en-US" dirty="0"/>
              <a:t>,</a:t>
            </a:r>
            <a:r>
              <a:rPr lang="vi-VN" dirty="0"/>
              <a:t> hoặc</a:t>
            </a:r>
          </a:p>
          <a:p>
            <a:pPr lvl="2" algn="just"/>
            <a:r>
              <a:rPr lang="en-US" dirty="0"/>
              <a:t>N</a:t>
            </a:r>
            <a:r>
              <a:rPr lang="vi-VN" dirty="0"/>
              <a:t>hấn F4 khi nhập địa chỉ ô</a:t>
            </a:r>
            <a:endParaRPr lang="en-US" dirty="0"/>
          </a:p>
        </p:txBody>
      </p:sp>
    </p:spTree>
    <p:extLst>
      <p:ext uri="{BB962C8B-B14F-4D97-AF65-F5344CB8AC3E}">
        <p14:creationId xmlns:p14="http://schemas.microsoft.com/office/powerpoint/2010/main" val="26930112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Định</a:t>
            </a:r>
            <a:r>
              <a:rPr lang="en-US" dirty="0"/>
              <a:t> </a:t>
            </a:r>
            <a:r>
              <a:rPr lang="en-US" dirty="0" err="1"/>
              <a:t>dạng</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399393" y="1268016"/>
            <a:ext cx="8744607" cy="2943820"/>
          </a:xfrm>
        </p:spPr>
        <p:txBody>
          <a:bodyPr>
            <a:normAutofit/>
          </a:bodyPr>
          <a:lstStyle/>
          <a:p>
            <a:pPr algn="just">
              <a:lnSpc>
                <a:spcPct val="100000"/>
              </a:lnSpc>
            </a:pPr>
            <a:r>
              <a:rPr lang="en-US" dirty="0" err="1"/>
              <a:t>Định</a:t>
            </a:r>
            <a:r>
              <a:rPr lang="en-US" dirty="0"/>
              <a:t> </a:t>
            </a:r>
            <a:r>
              <a:rPr lang="en-US" dirty="0" err="1"/>
              <a:t>dạng</a:t>
            </a:r>
            <a:r>
              <a:rPr lang="en-US" dirty="0"/>
              <a:t> </a:t>
            </a:r>
            <a:r>
              <a:rPr lang="en-US" dirty="0" err="1"/>
              <a:t>là</a:t>
            </a:r>
            <a:r>
              <a:rPr lang="en-US" dirty="0"/>
              <a:t> </a:t>
            </a:r>
            <a:r>
              <a:rPr lang="en-US" dirty="0" err="1"/>
              <a:t>việc</a:t>
            </a:r>
            <a:r>
              <a:rPr lang="en-US" dirty="0"/>
              <a:t> </a:t>
            </a:r>
            <a:r>
              <a:rPr lang="en-US" dirty="0" err="1"/>
              <a:t>thay</a:t>
            </a:r>
            <a:r>
              <a:rPr lang="en-US" dirty="0"/>
              <a:t> </a:t>
            </a:r>
            <a:r>
              <a:rPr lang="en-US" dirty="0" err="1"/>
              <a:t>đổi</a:t>
            </a:r>
            <a:r>
              <a:rPr lang="en-US" dirty="0"/>
              <a:t> </a:t>
            </a:r>
            <a:r>
              <a:rPr lang="en-US" dirty="0" err="1"/>
              <a:t>sự</a:t>
            </a:r>
            <a:r>
              <a:rPr lang="en-US" dirty="0"/>
              <a:t> </a:t>
            </a:r>
            <a:r>
              <a:rPr lang="en-US" dirty="0" err="1"/>
              <a:t>xuất</a:t>
            </a:r>
            <a:r>
              <a:rPr lang="en-US" dirty="0"/>
              <a:t> </a:t>
            </a:r>
            <a:r>
              <a:rPr lang="en-US" dirty="0" err="1"/>
              <a:t>hiện</a:t>
            </a:r>
            <a:r>
              <a:rPr lang="en-US" dirty="0"/>
              <a:t> </a:t>
            </a:r>
            <a:r>
              <a:rPr lang="en-US" dirty="0" err="1"/>
              <a:t>của</a:t>
            </a:r>
            <a:r>
              <a:rPr lang="en-US" dirty="0"/>
              <a:t> </a:t>
            </a:r>
            <a:r>
              <a:rPr lang="en-US" dirty="0" err="1"/>
              <a:t>dữ</a:t>
            </a:r>
            <a:r>
              <a:rPr lang="en-US" dirty="0"/>
              <a:t> </a:t>
            </a:r>
            <a:r>
              <a:rPr lang="en-US" dirty="0" err="1"/>
              <a:t>liệu</a:t>
            </a:r>
            <a:r>
              <a:rPr lang="en-US" dirty="0"/>
              <a:t>.</a:t>
            </a:r>
          </a:p>
          <a:p>
            <a:pPr algn="just">
              <a:lnSpc>
                <a:spcPct val="100000"/>
              </a:lnSpc>
            </a:pPr>
            <a:r>
              <a:rPr lang="en-US" dirty="0"/>
              <a:t>Ng</a:t>
            </a:r>
            <a:r>
              <a:rPr lang="vi-VN" dirty="0"/>
              <a:t>ư</a:t>
            </a:r>
            <a:r>
              <a:rPr lang="en-US" dirty="0" err="1"/>
              <a:t>ời</a:t>
            </a:r>
            <a:r>
              <a:rPr lang="en-US" dirty="0"/>
              <a:t> </a:t>
            </a:r>
            <a:r>
              <a:rPr lang="en-US" dirty="0" err="1"/>
              <a:t>dùng</a:t>
            </a:r>
            <a:r>
              <a:rPr lang="en-US" dirty="0"/>
              <a:t> </a:t>
            </a:r>
            <a:r>
              <a:rPr lang="en-US" dirty="0" err="1"/>
              <a:t>có</a:t>
            </a:r>
            <a:r>
              <a:rPr lang="en-US" dirty="0"/>
              <a:t> </a:t>
            </a:r>
            <a:r>
              <a:rPr lang="en-US" dirty="0" err="1"/>
              <a:t>thể</a:t>
            </a:r>
            <a:r>
              <a:rPr lang="en-US" dirty="0"/>
              <a:t> </a:t>
            </a:r>
            <a:r>
              <a:rPr lang="en-US" dirty="0" err="1"/>
              <a:t>định</a:t>
            </a:r>
            <a:r>
              <a:rPr lang="en-US" dirty="0"/>
              <a:t> </a:t>
            </a:r>
            <a:r>
              <a:rPr lang="en-US" dirty="0" err="1"/>
              <a:t>dạng</a:t>
            </a:r>
            <a:r>
              <a:rPr lang="en-US" dirty="0"/>
              <a:t> ô/</a:t>
            </a:r>
            <a:r>
              <a:rPr lang="en-US" dirty="0" err="1"/>
              <a:t>phạm</a:t>
            </a:r>
            <a:r>
              <a:rPr lang="en-US" dirty="0"/>
              <a:t> vi ô </a:t>
            </a:r>
            <a:r>
              <a:rPr lang="en-US" dirty="0" err="1"/>
              <a:t>bất</a:t>
            </a:r>
            <a:r>
              <a:rPr lang="en-US" dirty="0"/>
              <a:t> </a:t>
            </a:r>
            <a:r>
              <a:rPr lang="en-US" dirty="0" err="1"/>
              <a:t>cứ</a:t>
            </a:r>
            <a:r>
              <a:rPr lang="en-US" dirty="0"/>
              <a:t> </a:t>
            </a:r>
            <a:r>
              <a:rPr lang="en-US" dirty="0" err="1"/>
              <a:t>lúc</a:t>
            </a:r>
            <a:r>
              <a:rPr lang="en-US" dirty="0"/>
              <a:t> </a:t>
            </a:r>
            <a:r>
              <a:rPr lang="en-US" dirty="0" err="1"/>
              <a:t>nào</a:t>
            </a:r>
            <a:endParaRPr lang="en-US" dirty="0"/>
          </a:p>
          <a:p>
            <a:pPr algn="just">
              <a:lnSpc>
                <a:spcPct val="100000"/>
              </a:lnSpc>
            </a:pPr>
            <a:r>
              <a:rPr lang="en-US" dirty="0" err="1"/>
              <a:t>Trên</a:t>
            </a:r>
            <a:r>
              <a:rPr lang="en-US" dirty="0"/>
              <a:t> </a:t>
            </a:r>
            <a:r>
              <a:rPr lang="en-US" dirty="0" err="1"/>
              <a:t>thẻ</a:t>
            </a:r>
            <a:r>
              <a:rPr lang="en-US" dirty="0"/>
              <a:t> Home </a:t>
            </a:r>
            <a:r>
              <a:rPr lang="en-US" dirty="0">
                <a:sym typeface="Symbol" panose="05050102010706020507" pitchFamily="18" charset="2"/>
              </a:rPr>
              <a:t></a:t>
            </a:r>
            <a:r>
              <a:rPr lang="en-US" dirty="0"/>
              <a:t> </a:t>
            </a:r>
            <a:r>
              <a:rPr lang="en-US" dirty="0" err="1"/>
              <a:t>nhấp</a:t>
            </a:r>
            <a:r>
              <a:rPr lang="en-US" dirty="0"/>
              <a:t> </a:t>
            </a:r>
            <a:r>
              <a:rPr lang="en-US" dirty="0" err="1"/>
              <a:t>vào</a:t>
            </a:r>
            <a:r>
              <a:rPr lang="en-US" dirty="0"/>
              <a:t> </a:t>
            </a:r>
            <a:r>
              <a:rPr lang="en-US" dirty="0" err="1"/>
              <a:t>lệnh</a:t>
            </a:r>
            <a:r>
              <a:rPr lang="en-US" dirty="0"/>
              <a:t> </a:t>
            </a:r>
            <a:r>
              <a:rPr lang="en-US" dirty="0" err="1"/>
              <a:t>để</a:t>
            </a:r>
            <a:r>
              <a:rPr lang="en-US" dirty="0"/>
              <a:t> </a:t>
            </a:r>
            <a:r>
              <a:rPr lang="en-US" dirty="0" err="1"/>
              <a:t>áp</a:t>
            </a:r>
            <a:r>
              <a:rPr lang="en-US" dirty="0"/>
              <a:t> </a:t>
            </a:r>
            <a:r>
              <a:rPr lang="en-US" dirty="0" err="1"/>
              <a:t>dụng</a:t>
            </a:r>
            <a:r>
              <a:rPr lang="en-US" dirty="0"/>
              <a:t> </a:t>
            </a:r>
            <a:r>
              <a:rPr lang="en-US" dirty="0" err="1"/>
              <a:t>định</a:t>
            </a:r>
            <a:r>
              <a:rPr lang="en-US" dirty="0"/>
              <a:t> </a:t>
            </a:r>
            <a:r>
              <a:rPr lang="en-US" dirty="0" err="1"/>
              <a:t>dạng</a:t>
            </a:r>
            <a:r>
              <a:rPr lang="en-US" dirty="0"/>
              <a:t> </a:t>
            </a:r>
            <a:r>
              <a:rPr lang="en-US" dirty="0" err="1"/>
              <a:t>từ</a:t>
            </a:r>
            <a:r>
              <a:rPr lang="en-US" dirty="0"/>
              <a:t> </a:t>
            </a:r>
            <a:r>
              <a:rPr lang="en-US" dirty="0" err="1"/>
              <a:t>nhóm</a:t>
            </a:r>
            <a:r>
              <a:rPr lang="en-US" dirty="0"/>
              <a:t> </a:t>
            </a:r>
            <a:r>
              <a:rPr lang="en-US" dirty="0" err="1"/>
              <a:t>thích</a:t>
            </a:r>
            <a:r>
              <a:rPr lang="en-US" dirty="0"/>
              <a:t> </a:t>
            </a:r>
            <a:r>
              <a:rPr lang="en-US" dirty="0" err="1"/>
              <a:t>hợp</a:t>
            </a:r>
            <a:endParaRPr lang="en-US" dirty="0"/>
          </a:p>
          <a:p>
            <a:pPr marL="0" indent="0" algn="just">
              <a:lnSpc>
                <a:spcPct val="100000"/>
              </a:lnSpc>
              <a:buNone/>
            </a:pPr>
            <a:endParaRPr lang="en-US" dirty="0"/>
          </a:p>
          <a:p>
            <a:pPr algn="just">
              <a:lnSpc>
                <a:spcPct val="100000"/>
              </a:lnSpc>
            </a:pPr>
            <a:endParaRPr lang="en-US" dirty="0"/>
          </a:p>
        </p:txBody>
      </p:sp>
      <p:pic>
        <p:nvPicPr>
          <p:cNvPr id="6" name="Picture 5" descr="\\CCISERVER\Common\Publishing\Working\In Development\7500 IC3 GS5\KA\KA L03\Excel Screens\xls-04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8860" y="3541063"/>
            <a:ext cx="7145672" cy="1076345"/>
          </a:xfrm>
          <a:prstGeom prst="rect">
            <a:avLst/>
          </a:prstGeom>
          <a:noFill/>
          <a:ln>
            <a:noFill/>
          </a:ln>
        </p:spPr>
      </p:pic>
    </p:spTree>
    <p:extLst>
      <p:ext uri="{BB962C8B-B14F-4D97-AF65-F5344CB8AC3E}">
        <p14:creationId xmlns:p14="http://schemas.microsoft.com/office/powerpoint/2010/main" val="32084777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Định</a:t>
            </a:r>
            <a:r>
              <a:rPr lang="en-US" dirty="0"/>
              <a:t> </a:t>
            </a:r>
            <a:r>
              <a:rPr lang="en-US" dirty="0" err="1"/>
              <a:t>dạng</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493987" y="1187670"/>
            <a:ext cx="8145516" cy="3489434"/>
          </a:xfrm>
        </p:spPr>
        <p:txBody>
          <a:bodyPr>
            <a:normAutofit/>
          </a:bodyPr>
          <a:lstStyle/>
          <a:p>
            <a:pPr algn="just"/>
            <a:r>
              <a:rPr lang="vi-VN" dirty="0"/>
              <a:t>Định dạng số và chữ số thập phân</a:t>
            </a:r>
          </a:p>
          <a:p>
            <a:pPr lvl="1" algn="just"/>
            <a:r>
              <a:rPr lang="vi-VN" dirty="0"/>
              <a:t>Excel hiển thị số khi chúng</a:t>
            </a:r>
            <a:r>
              <a:rPr lang="en-US" dirty="0"/>
              <a:t> đ</a:t>
            </a:r>
            <a:r>
              <a:rPr lang="vi-VN" dirty="0"/>
              <a:t>ư</a:t>
            </a:r>
            <a:r>
              <a:rPr lang="en-US" dirty="0" err="1"/>
              <a:t>ợc</a:t>
            </a:r>
            <a:r>
              <a:rPr lang="en-US" dirty="0"/>
              <a:t> </a:t>
            </a:r>
            <a:r>
              <a:rPr lang="en-US" dirty="0" err="1"/>
              <a:t>nhập</a:t>
            </a:r>
            <a:endParaRPr lang="vi-VN" dirty="0"/>
          </a:p>
          <a:p>
            <a:pPr lvl="1" algn="just"/>
            <a:r>
              <a:rPr lang="vi-VN" dirty="0"/>
              <a:t>Các số lớn hơn chiều rộng của ô hiển thị ở định dạng ký hiệu khoa học</a:t>
            </a:r>
          </a:p>
          <a:p>
            <a:pPr lvl="1" algn="just"/>
            <a:r>
              <a:rPr lang="vi-VN" dirty="0"/>
              <a:t>Để định dạng các ô đã chọn có chứa giá trị:</a:t>
            </a:r>
          </a:p>
          <a:p>
            <a:pPr lvl="2" algn="just"/>
            <a:r>
              <a:rPr lang="vi-VN" dirty="0"/>
              <a:t>Trên t</a:t>
            </a:r>
            <a:r>
              <a:rPr lang="en-US" dirty="0" err="1"/>
              <a:t>hẻ</a:t>
            </a:r>
            <a:r>
              <a:rPr lang="vi-VN" dirty="0"/>
              <a:t> </a:t>
            </a:r>
            <a:r>
              <a:rPr lang="en-US" dirty="0"/>
              <a:t>Home</a:t>
            </a:r>
            <a:r>
              <a:rPr lang="vi-VN" dirty="0"/>
              <a:t>, nhóm </a:t>
            </a:r>
            <a:r>
              <a:rPr lang="en-US" dirty="0"/>
              <a:t>Number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sym typeface="Wingdings 3" panose="05040102010807070707" pitchFamily="18" charset="2"/>
              </a:rPr>
              <a:t> </a:t>
            </a:r>
            <a:r>
              <a:rPr lang="en-US" dirty="0" err="1">
                <a:sym typeface="Wingdings 3" panose="05040102010807070707" pitchFamily="18" charset="2"/>
              </a:rPr>
              <a:t>bên</a:t>
            </a:r>
            <a:r>
              <a:rPr lang="en-US" dirty="0">
                <a:sym typeface="Wingdings 3" panose="05040102010807070707" pitchFamily="18" charset="2"/>
              </a:rPr>
              <a:t> </a:t>
            </a:r>
            <a:r>
              <a:rPr lang="en-US" dirty="0" err="1">
                <a:sym typeface="Wingdings 3" panose="05040102010807070707" pitchFamily="18" charset="2"/>
              </a:rPr>
              <a:t>phải</a:t>
            </a:r>
            <a:r>
              <a:rPr lang="en-US" dirty="0">
                <a:sym typeface="Wingdings 3" panose="05040102010807070707" pitchFamily="18" charset="2"/>
              </a:rPr>
              <a:t> </a:t>
            </a:r>
            <a:r>
              <a:rPr lang="en-US" dirty="0"/>
              <a:t>Number Format</a:t>
            </a:r>
            <a:r>
              <a:rPr lang="vi-VN" dirty="0"/>
              <a:t>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định dạng </a:t>
            </a:r>
            <a:r>
              <a:rPr lang="en-US" dirty="0" err="1"/>
              <a:t>mong</a:t>
            </a:r>
            <a:r>
              <a:rPr lang="en-US" dirty="0"/>
              <a:t> </a:t>
            </a:r>
            <a:r>
              <a:rPr lang="en-US" dirty="0" err="1"/>
              <a:t>muốn</a:t>
            </a:r>
            <a:r>
              <a:rPr lang="vi-VN" dirty="0"/>
              <a:t>, hoặc</a:t>
            </a:r>
          </a:p>
          <a:p>
            <a:pPr lvl="2" algn="just"/>
            <a:r>
              <a:rPr lang="en-US" dirty="0"/>
              <a:t>B</a:t>
            </a:r>
            <a:r>
              <a:rPr lang="vi-VN" dirty="0"/>
              <a:t>ấm vào một trong các nút định dạng số thường được sử dụng</a:t>
            </a:r>
            <a:r>
              <a:rPr lang="en-US" dirty="0"/>
              <a:t> </a:t>
            </a:r>
            <a:r>
              <a:rPr lang="vi-VN" dirty="0"/>
              <a:t>trong nhóm </a:t>
            </a:r>
            <a:r>
              <a:rPr lang="en-US" dirty="0"/>
              <a:t>Number</a:t>
            </a:r>
            <a:r>
              <a:rPr lang="vi-VN" dirty="0"/>
              <a:t> của t</a:t>
            </a:r>
            <a:r>
              <a:rPr lang="en-US" dirty="0" err="1"/>
              <a:t>hẻ</a:t>
            </a:r>
            <a:r>
              <a:rPr lang="vi-VN" dirty="0"/>
              <a:t> </a:t>
            </a:r>
            <a:r>
              <a:rPr lang="en-US" dirty="0"/>
              <a:t>Home</a:t>
            </a:r>
          </a:p>
        </p:txBody>
      </p:sp>
    </p:spTree>
    <p:extLst>
      <p:ext uri="{BB962C8B-B14F-4D97-AF65-F5344CB8AC3E}">
        <p14:creationId xmlns:p14="http://schemas.microsoft.com/office/powerpoint/2010/main" val="8649316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Định</a:t>
            </a:r>
            <a:r>
              <a:rPr lang="en-US" dirty="0"/>
              <a:t> </a:t>
            </a:r>
            <a:r>
              <a:rPr lang="en-US" dirty="0" err="1"/>
              <a:t>dạng</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142349" y="1128725"/>
            <a:ext cx="6193870" cy="3790950"/>
          </a:xfrm>
        </p:spPr>
        <p:txBody>
          <a:bodyPr>
            <a:normAutofit/>
          </a:bodyPr>
          <a:lstStyle/>
          <a:p>
            <a:pPr algn="just"/>
            <a:r>
              <a:rPr lang="vi-VN" dirty="0"/>
              <a:t>Thay đổi </a:t>
            </a:r>
            <a:r>
              <a:rPr lang="en-US" dirty="0" err="1"/>
              <a:t>căn</a:t>
            </a:r>
            <a:r>
              <a:rPr lang="en-US" dirty="0"/>
              <a:t> </a:t>
            </a:r>
            <a:r>
              <a:rPr lang="en-US" dirty="0" err="1"/>
              <a:t>chỉnh</a:t>
            </a:r>
            <a:r>
              <a:rPr lang="vi-VN" dirty="0"/>
              <a:t> </a:t>
            </a:r>
            <a:r>
              <a:rPr lang="en-US" dirty="0"/>
              <a:t>ô</a:t>
            </a:r>
            <a:endParaRPr lang="vi-VN" dirty="0"/>
          </a:p>
          <a:p>
            <a:pPr lvl="1" algn="just"/>
            <a:r>
              <a:rPr lang="vi-VN" dirty="0"/>
              <a:t>Sử dụng </a:t>
            </a:r>
            <a:r>
              <a:rPr lang="en-US" dirty="0"/>
              <a:t>Merge &amp; Center</a:t>
            </a:r>
            <a:r>
              <a:rPr lang="vi-VN" dirty="0"/>
              <a:t> để căn giữa nhãn văn bản trên một số ô, b</a:t>
            </a:r>
            <a:r>
              <a:rPr lang="en-US" dirty="0" err="1"/>
              <a:t>ao</a:t>
            </a:r>
            <a:r>
              <a:rPr lang="vi-VN" dirty="0"/>
              <a:t> văn bản trong một ô hoặc xoay nó ở một góc cụ thể</a:t>
            </a:r>
          </a:p>
          <a:p>
            <a:pPr lvl="1" algn="just"/>
            <a:r>
              <a:rPr lang="vi-VN" dirty="0"/>
              <a:t>Để phân chia các ô được hợp nhất</a:t>
            </a:r>
            <a:r>
              <a:rPr lang="en-US" dirty="0"/>
              <a:t> </a:t>
            </a:r>
            <a:r>
              <a:rPr lang="en-US" dirty="0">
                <a:sym typeface="Symbol" panose="05050102010706020507" pitchFamily="18" charset="2"/>
              </a:rPr>
              <a:t></a:t>
            </a:r>
            <a:r>
              <a:rPr lang="vi-VN" dirty="0"/>
              <a:t> </a:t>
            </a:r>
            <a:r>
              <a:rPr lang="en-US" dirty="0" err="1"/>
              <a:t>Chọn</a:t>
            </a:r>
            <a:r>
              <a:rPr lang="vi-VN" dirty="0"/>
              <a:t> </a:t>
            </a:r>
            <a:r>
              <a:rPr lang="en-US" dirty="0"/>
              <a:t>Merge &amp; Center </a:t>
            </a:r>
            <a:r>
              <a:rPr lang="en-US" dirty="0">
                <a:sym typeface="Symbol" panose="05050102010706020507" pitchFamily="18" charset="2"/>
              </a:rPr>
              <a:t></a:t>
            </a:r>
            <a:r>
              <a:rPr lang="vi-VN" dirty="0"/>
              <a:t> nhấp </a:t>
            </a:r>
            <a:r>
              <a:rPr lang="en-US" dirty="0" err="1"/>
              <a:t>chọn</a:t>
            </a:r>
            <a:r>
              <a:rPr lang="en-US" dirty="0"/>
              <a:t> </a:t>
            </a:r>
            <a:r>
              <a:rPr lang="en-US" dirty="0">
                <a:sym typeface="Wingdings 3" panose="05040102010807070707" pitchFamily="18" charset="2"/>
              </a:rPr>
              <a:t></a:t>
            </a:r>
            <a:r>
              <a:rPr lang="vi-VN" dirty="0"/>
              <a:t> trên nút </a:t>
            </a:r>
            <a:r>
              <a:rPr lang="en-US" dirty="0"/>
              <a:t>Merge &amp; Center </a:t>
            </a:r>
            <a:r>
              <a:rPr lang="en-US" dirty="0">
                <a:sym typeface="Symbol" panose="05050102010706020507" pitchFamily="18" charset="2"/>
              </a:rPr>
              <a:t> </a:t>
            </a:r>
            <a:r>
              <a:rPr lang="en-US" dirty="0" err="1"/>
              <a:t>Chọn</a:t>
            </a:r>
            <a:r>
              <a:rPr lang="vi-VN" dirty="0"/>
              <a:t> </a:t>
            </a:r>
            <a:r>
              <a:rPr lang="en-US" dirty="0"/>
              <a:t>Unmerge Cells</a:t>
            </a:r>
            <a:endParaRPr lang="vi-VN" dirty="0"/>
          </a:p>
          <a:p>
            <a:pPr lvl="1" algn="just"/>
            <a:r>
              <a:rPr lang="vi-VN" dirty="0"/>
              <a:t>Để thay đổi căn chỉnh cho các ô đã chọn, trên t</a:t>
            </a:r>
            <a:r>
              <a:rPr lang="en-US" dirty="0" err="1"/>
              <a:t>hẻ</a:t>
            </a:r>
            <a:r>
              <a:rPr lang="vi-VN" dirty="0"/>
              <a:t> </a:t>
            </a:r>
            <a:r>
              <a:rPr lang="en-US" dirty="0"/>
              <a:t>Home</a:t>
            </a:r>
            <a:r>
              <a:rPr lang="vi-VN" dirty="0"/>
              <a:t>, nhóm </a:t>
            </a:r>
            <a:r>
              <a:rPr lang="en-US" dirty="0"/>
              <a:t>Alignment </a:t>
            </a:r>
            <a:r>
              <a:rPr lang="en-US" dirty="0">
                <a:sym typeface="Symbol" panose="05050102010706020507" pitchFamily="18" charset="2"/>
              </a:rPr>
              <a:t> </a:t>
            </a:r>
            <a:r>
              <a:rPr lang="en-US" dirty="0"/>
              <a:t>C</a:t>
            </a:r>
            <a:r>
              <a:rPr lang="vi-VN" dirty="0"/>
              <a:t>họn căn chỉnh cần thiết</a:t>
            </a:r>
            <a:endParaRPr lang="en-US" dirty="0"/>
          </a:p>
        </p:txBody>
      </p:sp>
      <p:grpSp>
        <p:nvGrpSpPr>
          <p:cNvPr id="17" name="Group 16"/>
          <p:cNvGrpSpPr>
            <a:grpSpLocks noChangeAspect="1"/>
          </p:cNvGrpSpPr>
          <p:nvPr/>
        </p:nvGrpSpPr>
        <p:grpSpPr>
          <a:xfrm>
            <a:off x="6455990" y="2325702"/>
            <a:ext cx="2600168" cy="1844645"/>
            <a:chOff x="279717" y="-2178685"/>
            <a:chExt cx="2033624" cy="1442720"/>
          </a:xfrm>
        </p:grpSpPr>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563082" y="-1699252"/>
              <a:ext cx="1750259" cy="615061"/>
            </a:xfrm>
            <a:prstGeom prst="rect">
              <a:avLst/>
            </a:prstGeom>
          </p:spPr>
        </p:pic>
        <p:grpSp>
          <p:nvGrpSpPr>
            <p:cNvPr id="9" name="Group 8"/>
            <p:cNvGrpSpPr/>
            <p:nvPr/>
          </p:nvGrpSpPr>
          <p:grpSpPr>
            <a:xfrm>
              <a:off x="558403" y="-1892747"/>
              <a:ext cx="508000" cy="228600"/>
              <a:chOff x="530679" y="702129"/>
              <a:chExt cx="508000" cy="228600"/>
            </a:xfrm>
          </p:grpSpPr>
          <p:cxnSp>
            <p:nvCxnSpPr>
              <p:cNvPr id="15" name="Straight Connector 14"/>
              <p:cNvCxnSpPr/>
              <p:nvPr/>
            </p:nvCxnSpPr>
            <p:spPr>
              <a:xfrm>
                <a:off x="530679" y="930729"/>
                <a:ext cx="508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806450" y="702129"/>
                <a:ext cx="0" cy="228600"/>
              </a:xfrm>
              <a:prstGeom prst="line">
                <a:avLst/>
              </a:prstGeom>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flipV="1">
              <a:off x="556067" y="-1272546"/>
              <a:ext cx="508000" cy="228600"/>
              <a:chOff x="0" y="0"/>
              <a:chExt cx="508391" cy="228600"/>
            </a:xfrm>
          </p:grpSpPr>
          <p:cxnSp>
            <p:nvCxnSpPr>
              <p:cNvPr id="13" name="Straight Connector 12"/>
              <p:cNvCxnSpPr/>
              <p:nvPr/>
            </p:nvCxnSpPr>
            <p:spPr>
              <a:xfrm>
                <a:off x="0" y="228600"/>
                <a:ext cx="508391"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75771" y="0"/>
                <a:ext cx="0" cy="2286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Box 2101"/>
            <p:cNvSpPr txBox="1"/>
            <p:nvPr/>
          </p:nvSpPr>
          <p:spPr>
            <a:xfrm>
              <a:off x="305120" y="-2178685"/>
              <a:ext cx="1174639" cy="330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en-US" sz="900" dirty="0">
                  <a:latin typeface="Segoe UI" panose="020B0502040204020203" pitchFamily="34" charset="0"/>
                  <a:ea typeface="Times New Roman" panose="02020603050405020304" pitchFamily="18" charset="0"/>
                  <a:cs typeface="Arial" panose="020B0604020202020204" pitchFamily="34" charset="0"/>
                </a:rPr>
                <a:t>Vertical Alignment</a:t>
              </a:r>
            </a:p>
            <a:p>
              <a:pPr algn="ctr"/>
              <a:r>
                <a:rPr lang="en-US" sz="900" dirty="0">
                  <a:latin typeface="Segoe UI" panose="020B0502040204020203" pitchFamily="34" charset="0"/>
                  <a:ea typeface="Times New Roman" panose="02020603050405020304" pitchFamily="18" charset="0"/>
                  <a:cs typeface="Arial" panose="020B0604020202020204" pitchFamily="34" charset="0"/>
                </a:rPr>
                <a:t>Options</a:t>
              </a:r>
            </a:p>
          </p:txBody>
        </p:sp>
        <p:sp>
          <p:nvSpPr>
            <p:cNvPr id="12" name="Text Box 2021"/>
            <p:cNvSpPr txBox="1"/>
            <p:nvPr/>
          </p:nvSpPr>
          <p:spPr>
            <a:xfrm>
              <a:off x="279717" y="-1066165"/>
              <a:ext cx="1027430" cy="330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r>
                <a:rPr lang="en-US" sz="900" dirty="0">
                  <a:latin typeface="Segoe UI" panose="020B0502040204020203" pitchFamily="34" charset="0"/>
                  <a:ea typeface="Times New Roman" panose="02020603050405020304" pitchFamily="18" charset="0"/>
                  <a:cs typeface="Arial" panose="020B0604020202020204" pitchFamily="34" charset="0"/>
                </a:rPr>
                <a:t>Horizontal Alignment</a:t>
              </a:r>
            </a:p>
            <a:p>
              <a:pPr algn="ctr"/>
              <a:r>
                <a:rPr lang="en-US" sz="900" dirty="0">
                  <a:latin typeface="Segoe UI" panose="020B0502040204020203" pitchFamily="34" charset="0"/>
                  <a:ea typeface="Times New Roman" panose="02020603050405020304" pitchFamily="18" charset="0"/>
                  <a:cs typeface="Arial" panose="020B0604020202020204" pitchFamily="34" charset="0"/>
                </a:rPr>
                <a:t>Options</a:t>
              </a:r>
            </a:p>
          </p:txBody>
        </p:sp>
      </p:grpSp>
    </p:spTree>
    <p:extLst>
      <p:ext uri="{BB962C8B-B14F-4D97-AF65-F5344CB8AC3E}">
        <p14:creationId xmlns:p14="http://schemas.microsoft.com/office/powerpoint/2010/main" val="18250512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lstStyle/>
          <a:p>
            <a:r>
              <a:rPr lang="en-US" dirty="0" err="1"/>
              <a:t>Định</a:t>
            </a:r>
            <a:r>
              <a:rPr lang="en-US" dirty="0"/>
              <a:t> </a:t>
            </a:r>
            <a:r>
              <a:rPr lang="en-US" dirty="0" err="1"/>
              <a:t>dạng</a:t>
            </a:r>
            <a:r>
              <a:rPr lang="en-US" dirty="0"/>
              <a:t> </a:t>
            </a:r>
            <a:r>
              <a:rPr lang="en-US" dirty="0" err="1"/>
              <a:t>dữ</a:t>
            </a:r>
            <a:r>
              <a:rPr lang="en-US" dirty="0"/>
              <a:t> </a:t>
            </a:r>
            <a:r>
              <a:rPr lang="en-US" dirty="0" err="1"/>
              <a:t>liệu</a:t>
            </a:r>
            <a:endParaRPr lang="en-US" dirty="0"/>
          </a:p>
        </p:txBody>
      </p:sp>
      <p:sp>
        <p:nvSpPr>
          <p:cNvPr id="3" name="Content Placeholder 2"/>
          <p:cNvSpPr>
            <a:spLocks noGrp="1"/>
          </p:cNvSpPr>
          <p:nvPr>
            <p:ph idx="1"/>
          </p:nvPr>
        </p:nvSpPr>
        <p:spPr>
          <a:xfrm>
            <a:off x="628650" y="1268017"/>
            <a:ext cx="6118991" cy="3364706"/>
          </a:xfrm>
        </p:spPr>
        <p:txBody>
          <a:bodyPr>
            <a:normAutofit/>
          </a:bodyPr>
          <a:lstStyle/>
          <a:p>
            <a:pPr algn="just"/>
            <a:r>
              <a:rPr lang="vi-VN" dirty="0"/>
              <a:t>Áp dụng </a:t>
            </a:r>
            <a:r>
              <a:rPr lang="en-US" dirty="0" err="1"/>
              <a:t>Đường</a:t>
            </a:r>
            <a:r>
              <a:rPr lang="en-US" dirty="0"/>
              <a:t> </a:t>
            </a:r>
            <a:r>
              <a:rPr lang="en-US" dirty="0" err="1"/>
              <a:t>viền</a:t>
            </a:r>
            <a:r>
              <a:rPr lang="en-US" dirty="0"/>
              <a:t> ô</a:t>
            </a:r>
            <a:endParaRPr lang="vi-VN" dirty="0"/>
          </a:p>
          <a:p>
            <a:pPr lvl="1" algn="just"/>
            <a:r>
              <a:rPr lang="vi-VN" dirty="0"/>
              <a:t>Trên t</a:t>
            </a:r>
            <a:r>
              <a:rPr lang="en-US" dirty="0" err="1"/>
              <a:t>hẻ</a:t>
            </a:r>
            <a:r>
              <a:rPr lang="vi-VN" dirty="0"/>
              <a:t> </a:t>
            </a:r>
            <a:r>
              <a:rPr lang="en-US" dirty="0"/>
              <a:t>Home, </a:t>
            </a:r>
            <a:r>
              <a:rPr lang="vi-VN" dirty="0"/>
              <a:t>nhóm </a:t>
            </a:r>
            <a:r>
              <a:rPr lang="en-US" dirty="0"/>
              <a:t>Font </a:t>
            </a:r>
            <a:r>
              <a:rPr lang="en-US" dirty="0">
                <a:sym typeface="Symbol" panose="05050102010706020507" pitchFamily="18" charset="2"/>
              </a:rPr>
              <a:t> </a:t>
            </a:r>
            <a:r>
              <a:rPr lang="en-US" dirty="0" err="1">
                <a:sym typeface="Symbol" panose="05050102010706020507" pitchFamily="18" charset="2"/>
              </a:rPr>
              <a:t>Chọn</a:t>
            </a:r>
            <a:r>
              <a:rPr lang="en-US" dirty="0">
                <a:sym typeface="Symbol" panose="05050102010706020507" pitchFamily="18" charset="2"/>
              </a:rPr>
              <a:t> </a:t>
            </a:r>
            <a:r>
              <a:rPr lang="en-US" dirty="0">
                <a:sym typeface="Wingdings 3" panose="05040102010807070707" pitchFamily="18" charset="2"/>
              </a:rPr>
              <a:t> </a:t>
            </a:r>
            <a:r>
              <a:rPr lang="en-US" dirty="0"/>
              <a:t> </a:t>
            </a:r>
            <a:r>
              <a:rPr lang="en-US" dirty="0" err="1"/>
              <a:t>bên</a:t>
            </a:r>
            <a:r>
              <a:rPr lang="en-US" dirty="0"/>
              <a:t> </a:t>
            </a:r>
            <a:r>
              <a:rPr lang="en-US" dirty="0" err="1"/>
              <a:t>phải</a:t>
            </a:r>
            <a:r>
              <a:rPr lang="en-US" dirty="0"/>
              <a:t> Borders </a:t>
            </a:r>
            <a:r>
              <a:rPr lang="vi-VN"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Chọn</a:t>
            </a:r>
            <a:r>
              <a:rPr lang="vi-VN" dirty="0"/>
              <a:t> đường viền</a:t>
            </a:r>
            <a:r>
              <a:rPr lang="en-US" dirty="0"/>
              <a:t>,</a:t>
            </a:r>
            <a:r>
              <a:rPr lang="vi-VN" dirty="0"/>
              <a:t> hoặc</a:t>
            </a:r>
          </a:p>
          <a:p>
            <a:pPr lvl="1" algn="just"/>
            <a:r>
              <a:rPr lang="en-US" dirty="0"/>
              <a:t>B</a:t>
            </a:r>
            <a:r>
              <a:rPr lang="vi-VN" dirty="0"/>
              <a:t>ấm vào </a:t>
            </a:r>
            <a:r>
              <a:rPr lang="en-US" dirty="0"/>
              <a:t>More Borders</a:t>
            </a:r>
            <a:r>
              <a:rPr lang="vi-VN" dirty="0"/>
              <a:t> để áp dụng các tùy chọn định dạng khác cho các đường viền từ t</a:t>
            </a:r>
            <a:r>
              <a:rPr lang="en-US" dirty="0" err="1"/>
              <a:t>hẻ</a:t>
            </a:r>
            <a:r>
              <a:rPr lang="en-US" dirty="0"/>
              <a:t> Border</a:t>
            </a:r>
            <a:r>
              <a:rPr lang="vi-VN" dirty="0"/>
              <a:t> của hộp thoại </a:t>
            </a:r>
            <a:r>
              <a:rPr lang="en-US" dirty="0"/>
              <a:t>Format Cells </a:t>
            </a:r>
          </a:p>
        </p:txBody>
      </p:sp>
      <p:pic>
        <p:nvPicPr>
          <p:cNvPr id="7" name="Picture 6" descr="\\CCISERVER\Common\Publishing\Working\In Development\7500 IC3 GS5\KA\KA L03\Excel Screens\xls-05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7830" y="1213010"/>
            <a:ext cx="1520916" cy="3474720"/>
          </a:xfrm>
          <a:prstGeom prst="rect">
            <a:avLst/>
          </a:prstGeom>
          <a:noFill/>
          <a:ln>
            <a:noFill/>
          </a:ln>
        </p:spPr>
      </p:pic>
    </p:spTree>
    <p:extLst>
      <p:ext uri="{BB962C8B-B14F-4D97-AF65-F5344CB8AC3E}">
        <p14:creationId xmlns:p14="http://schemas.microsoft.com/office/powerpoint/2010/main" val="2276102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47149</TotalTime>
  <Words>10945</Words>
  <Application>Microsoft Office PowerPoint</Application>
  <PresentationFormat>On-screen Show (16:9)</PresentationFormat>
  <Paragraphs>950</Paragraphs>
  <Slides>161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161</vt:i4>
      </vt:variant>
    </vt:vector>
  </HeadingPairs>
  <TitlesOfParts>
    <vt:vector size="167" baseType="lpstr">
      <vt:lpstr>Arial</vt:lpstr>
      <vt:lpstr>Calibri</vt:lpstr>
      <vt:lpstr>Calibri Light</vt:lpstr>
      <vt:lpstr>Segoe UI</vt:lpstr>
      <vt:lpstr>Times New Roman</vt:lpstr>
      <vt:lpstr>Office Theme</vt:lpstr>
      <vt:lpstr>IC3 GS5 Key Applications</vt:lpstr>
      <vt:lpstr>Bài 8 Apps và Applications Apps và Applications</vt:lpstr>
      <vt:lpstr>Apps và Applications</vt:lpstr>
      <vt:lpstr>Các chương trình ứng dụng</vt:lpstr>
      <vt:lpstr>Các chương trình ứng dụng</vt:lpstr>
      <vt:lpstr>Các chương trình ứng dụng</vt:lpstr>
      <vt:lpstr>Các chương trình ứng dụng</vt:lpstr>
      <vt:lpstr>Các chương trình ứng dụng</vt:lpstr>
      <vt:lpstr>Các chương trình ứng dụng</vt:lpstr>
      <vt:lpstr>Các chương trình ứng dụng</vt:lpstr>
      <vt:lpstr>Các chương trình ứng dụng</vt:lpstr>
      <vt:lpstr>Các ứng dụng Web (Web Apps)</vt:lpstr>
      <vt:lpstr>Các ứng dụng Web (Web Apps)</vt:lpstr>
      <vt:lpstr>Các ứng dụng cục bộ (Local Apps) </vt:lpstr>
      <vt:lpstr>Các ứng dụng cục bộ (Local Apps) </vt:lpstr>
      <vt:lpstr>Các ứng dụng cục bộ (Local Apps) </vt:lpstr>
      <vt:lpstr>Các ứng dụng cục bộ (Local Apps) </vt:lpstr>
      <vt:lpstr>Các ứng dụng cục bộ (Local Apps)</vt:lpstr>
      <vt:lpstr>Các ứng dụng cục bộ (Local Apps)</vt:lpstr>
      <vt:lpstr>Các ứng dụng cục bộ (Local Apps)</vt:lpstr>
      <vt:lpstr>Các ứng dụng cục bộ (Local Apps)</vt:lpstr>
      <vt:lpstr>Các ứng dụng cục bộ (Local Apps)</vt:lpstr>
      <vt:lpstr>Các ứng dụng cục bộ (Local Apps)</vt:lpstr>
      <vt:lpstr>Các ứng dụng cục bộ (Local Apps)</vt:lpstr>
      <vt:lpstr>Các ứng dụng cục bộ (Local Apps)</vt:lpstr>
      <vt:lpstr>Các ứng dụng cục bộ (Local Apps)</vt:lpstr>
      <vt:lpstr>Các ứng dụng cục bộ (Local Apps)</vt:lpstr>
      <vt:lpstr>Bài 9 Sử dụng Microsoft Word Microsoft Word</vt:lpstr>
      <vt:lpstr>Các tính năng chung</vt:lpstr>
      <vt:lpstr>Các tính năng chung</vt:lpstr>
      <vt:lpstr>Backstage View</vt:lpstr>
      <vt:lpstr>Màm hình soạn thảo văn bản</vt:lpstr>
      <vt:lpstr>Accessing Commands and Features</vt:lpstr>
      <vt:lpstr>Truy cập các lệnh và các tính năng</vt:lpstr>
      <vt:lpstr>Truy cập các lệnh và các tính năng</vt:lpstr>
      <vt:lpstr>Truy cập các lệnh và các tính năng</vt:lpstr>
      <vt:lpstr>Truy cập các lệnh và các tính năng</vt:lpstr>
      <vt:lpstr>Truy cập các lệnh và các tính năng</vt:lpstr>
      <vt:lpstr>Truy cập các lệnh và các tính năng</vt:lpstr>
      <vt:lpstr>Nhập và chỉnh sửa văn bản</vt:lpstr>
      <vt:lpstr>Nhập và chỉnh sửa văn bản</vt:lpstr>
      <vt:lpstr>Chọn văn bản</vt:lpstr>
      <vt:lpstr>Chọn văn bản</vt:lpstr>
      <vt:lpstr>Quản lý tập tin</vt:lpstr>
      <vt:lpstr>Quản lý tập tin</vt:lpstr>
      <vt:lpstr>Quản lý tập tin</vt:lpstr>
      <vt:lpstr>Quản lý tập tin</vt:lpstr>
      <vt:lpstr>Mở tài liệu</vt:lpstr>
      <vt:lpstr>Quản lý tập tin</vt:lpstr>
      <vt:lpstr>Thao tác văn bản</vt:lpstr>
      <vt:lpstr>Thao tác văn bản</vt:lpstr>
      <vt:lpstr>Sử dụng Cut, Copy, and Paste</vt:lpstr>
      <vt:lpstr>Áp dụng định dạng</vt:lpstr>
      <vt:lpstr>Áp dụng định dạng</vt:lpstr>
      <vt:lpstr>Hiệu chỉnh đoạn văn bản</vt:lpstr>
      <vt:lpstr>Hiệu chỉnh đoạn văn bản</vt:lpstr>
      <vt:lpstr>Thiết lập các Tab dừng</vt:lpstr>
      <vt:lpstr>Formatting the Document</vt:lpstr>
      <vt:lpstr>Định dạng tài liệu</vt:lpstr>
      <vt:lpstr>Định dạng tài liệu</vt:lpstr>
      <vt:lpstr>Định dạng tài liệu</vt:lpstr>
      <vt:lpstr>Chuẩn bị tài liệu để in</vt:lpstr>
      <vt:lpstr>Chuẩn bị tài liệu để in</vt:lpstr>
      <vt:lpstr>Chuẩn bị tài liệu để in</vt:lpstr>
      <vt:lpstr>Làm việc với hình ảnh</vt:lpstr>
      <vt:lpstr>Làm việc với hình ảnh</vt:lpstr>
      <vt:lpstr>Làm việc với hình ảnh</vt:lpstr>
      <vt:lpstr>Sử dụng bảng</vt:lpstr>
      <vt:lpstr>Sử dụng bảng</vt:lpstr>
      <vt:lpstr>Sử dụng bảng</vt:lpstr>
      <vt:lpstr>Sử dụng bảng</vt:lpstr>
      <vt:lpstr>Theo dõi các thay đổi</vt:lpstr>
      <vt:lpstr>Theo dõi các thay đổi</vt:lpstr>
      <vt:lpstr>Bài 10 Sử dụng Excel Using Microsoft Excel</vt:lpstr>
      <vt:lpstr>Giao diện trang tính Excel</vt:lpstr>
      <vt:lpstr>Giao diện trang tính Excel</vt:lpstr>
      <vt:lpstr>Giao diện trang tính Excel</vt:lpstr>
      <vt:lpstr>Giao diện trang tính Excel</vt:lpstr>
      <vt:lpstr>Quản lý sổ tính (Workbook)</vt:lpstr>
      <vt:lpstr>Quản lý sổ tính (Workbook)</vt:lpstr>
      <vt:lpstr>Quản lý sổ tính (Workbook)</vt:lpstr>
      <vt:lpstr>Quản lý sổ tính (Workbook)</vt:lpstr>
      <vt:lpstr>Quản lý sổ tính (Workbook)</vt:lpstr>
      <vt:lpstr>Thao tác nội dung</vt:lpstr>
      <vt:lpstr>Thao tác nội dung</vt:lpstr>
      <vt:lpstr>Thao tác nội dung</vt:lpstr>
      <vt:lpstr>Thao tác nội dung</vt:lpstr>
      <vt:lpstr>Thao tác nội dung</vt:lpstr>
      <vt:lpstr>Thao tác nội dung</vt:lpstr>
      <vt:lpstr>Thao tác hang, cột và ô</vt:lpstr>
      <vt:lpstr>Thao tác hang, cột và ô</vt:lpstr>
      <vt:lpstr>Tạo công thức đơn giản</vt:lpstr>
      <vt:lpstr>Tạo công thức đơn giản</vt:lpstr>
      <vt:lpstr>Tạo công thức đơn giản</vt:lpstr>
      <vt:lpstr>Tạo công thức đơn giản</vt:lpstr>
      <vt:lpstr>Định dạng dữ liệu</vt:lpstr>
      <vt:lpstr>Định dạng dữ liệu</vt:lpstr>
      <vt:lpstr>Định dạng dữ liệu</vt:lpstr>
      <vt:lpstr>Định dạng dữ liệu</vt:lpstr>
      <vt:lpstr>Định dạng dữ liệu</vt:lpstr>
      <vt:lpstr>Làm việc với biểu đồ</vt:lpstr>
      <vt:lpstr>Làm việc với biểu đồ</vt:lpstr>
      <vt:lpstr>Làm việc với biểu đồ</vt:lpstr>
      <vt:lpstr>Làm việc với biểu đồ</vt:lpstr>
      <vt:lpstr>Làm việc với danh sách và Dữ liệu</vt:lpstr>
      <vt:lpstr>Làm việc với danh sách và Dữ liệu</vt:lpstr>
      <vt:lpstr>Làm việc với danh sách và Dữ liệu</vt:lpstr>
      <vt:lpstr>Làm việc với bảng (Tables)</vt:lpstr>
      <vt:lpstr>Làm việc với bảng (Tables)</vt:lpstr>
      <vt:lpstr>In bảng tính</vt:lpstr>
      <vt:lpstr>Bài 11 Khái niệm về Cơ sở Dữ liệu Database Concepts</vt:lpstr>
      <vt:lpstr>Dữ liệu là gì?</vt:lpstr>
      <vt:lpstr>Cơ sở dữ liệu là gì?</vt:lpstr>
      <vt:lpstr>Cơ sở dữ liệu là gì?</vt:lpstr>
      <vt:lpstr>Bảng Cơ sở Dữ liệu</vt:lpstr>
      <vt:lpstr>Bảng Cơ sở Dữ liệu</vt:lpstr>
      <vt:lpstr>Bảng Cơ sở Dữ liệu</vt:lpstr>
      <vt:lpstr>Bảng Cơ sở Dữ liệu</vt:lpstr>
      <vt:lpstr>Bảng Cơ sở Dữ liệu</vt:lpstr>
      <vt:lpstr>Bảng Cơ sở Dữ liệu</vt:lpstr>
      <vt:lpstr>Bảng Cơ sở Dữ liệu</vt:lpstr>
      <vt:lpstr>Bảng Cơ sở Dữ liệu</vt:lpstr>
      <vt:lpstr>Bảng Cơ sở Dữ liệu</vt:lpstr>
      <vt:lpstr>Biểu mẫu (Form) cơ sở dữ liệu</vt:lpstr>
      <vt:lpstr>Cơ sở Dữ liệu được sử dụng ở đâu?</vt:lpstr>
      <vt:lpstr>Cơ sở Dữ liệu được sử dụng ở đâu?</vt:lpstr>
      <vt:lpstr>Cơ sở Dữ liệu được sử dụng ở đâu?</vt:lpstr>
      <vt:lpstr>Cơ sở Dữ liệu được sử dụng ở đâu?</vt:lpstr>
      <vt:lpstr>Bài 12 Sử dụng Microsoft PowerPoint Using Microsoft PowerPoint</vt:lpstr>
      <vt:lpstr>PowerPoint là gì?</vt:lpstr>
      <vt:lpstr>Bài trình chiếu bao gồm những gì?</vt:lpstr>
      <vt:lpstr>Bài trình chiếu bao gồm những gì?</vt:lpstr>
      <vt:lpstr>Bài trình chiếu bao gồm những gì?</vt:lpstr>
      <vt:lpstr>Bài trình chiếu bao gồm những gì?</vt:lpstr>
      <vt:lpstr>Bài trình chiếu bao gồm những gì?</vt:lpstr>
      <vt:lpstr>Làm việc với bài trình chiếu</vt:lpstr>
      <vt:lpstr>Lưu bài trình chiếu</vt:lpstr>
      <vt:lpstr>Làm việc với bài trình chiếu</vt:lpstr>
      <vt:lpstr>Làm việc với bài trình chiếu</vt:lpstr>
      <vt:lpstr>Làm việc với bài trình chiếu</vt:lpstr>
      <vt:lpstr>Quản lý các trang trình chiếu</vt:lpstr>
      <vt:lpstr>Quản lý các trang trình chiếu</vt:lpstr>
      <vt:lpstr>Quản lý các trang trình chiếu</vt:lpstr>
      <vt:lpstr>Quản lý các đối tượng trình chiếu</vt:lpstr>
      <vt:lpstr>Quản lý các đối tượng trình chiếu</vt:lpstr>
      <vt:lpstr>Quản lý các đối tượng trình chiếu</vt:lpstr>
      <vt:lpstr>Quản lý các đối tượng trình chiếu</vt:lpstr>
      <vt:lpstr>Quản lý các đối tượng trình chiếu</vt:lpstr>
      <vt:lpstr>Các đối tượng hoạt hình</vt:lpstr>
      <vt:lpstr>Các đối tượng hoạt hình</vt:lpstr>
      <vt:lpstr>Các đối tượng hoạt hình</vt:lpstr>
      <vt:lpstr>Thiết lập trình chiếu</vt:lpstr>
      <vt:lpstr>Thiết lập trình chiếu</vt:lpstr>
      <vt:lpstr>Thiết lập trình chiếu</vt:lpstr>
      <vt:lpstr>Thiết lập trình chiếu</vt:lpstr>
      <vt:lpstr>Thiết lập trình chiếu</vt:lpstr>
      <vt:lpstr>Chia sẻ bài trình chiếu</vt:lpstr>
      <vt:lpstr>Chia sẻ bài trình chiếu</vt:lpstr>
      <vt:lpstr>Chia sẻ bài trình chiếu</vt:lpstr>
      <vt:lpstr>Chia sẻ bài trình chiếu</vt:lpstr>
      <vt:lpstr>Chia sẻ bài trình chiếu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PHATTAI-PC</dc:creator>
  <cp:lastModifiedBy>PHATTAI-PC</cp:lastModifiedBy>
  <cp:revision>525</cp:revision>
  <dcterms:created xsi:type="dcterms:W3CDTF">2020-06-03T02:21:40Z</dcterms:created>
  <dcterms:modified xsi:type="dcterms:W3CDTF">2020-08-17T07:17:23Z</dcterms:modified>
</cp:coreProperties>
</file>